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handoutMasterIdLst>
    <p:handoutMasterId r:id="rId80"/>
  </p:handoutMasterIdLst>
  <p:sldIdLst>
    <p:sldId id="256" r:id="rId2"/>
    <p:sldId id="290" r:id="rId3"/>
    <p:sldId id="476" r:id="rId4"/>
    <p:sldId id="438" r:id="rId5"/>
    <p:sldId id="554" r:id="rId6"/>
    <p:sldId id="477" r:id="rId7"/>
    <p:sldId id="479" r:id="rId8"/>
    <p:sldId id="499" r:id="rId9"/>
    <p:sldId id="480" r:id="rId10"/>
    <p:sldId id="478" r:id="rId11"/>
    <p:sldId id="481" r:id="rId12"/>
    <p:sldId id="448" r:id="rId13"/>
    <p:sldId id="475" r:id="rId14"/>
    <p:sldId id="482" r:id="rId15"/>
    <p:sldId id="313" r:id="rId16"/>
    <p:sldId id="424" r:id="rId17"/>
    <p:sldId id="486" r:id="rId18"/>
    <p:sldId id="487" r:id="rId19"/>
    <p:sldId id="488" r:id="rId20"/>
    <p:sldId id="490" r:id="rId21"/>
    <p:sldId id="344" r:id="rId22"/>
    <p:sldId id="393" r:id="rId23"/>
    <p:sldId id="343" r:id="rId24"/>
    <p:sldId id="555" r:id="rId25"/>
    <p:sldId id="441" r:id="rId26"/>
    <p:sldId id="545" r:id="rId27"/>
    <p:sldId id="546" r:id="rId28"/>
    <p:sldId id="436" r:id="rId29"/>
    <p:sldId id="514" r:id="rId30"/>
    <p:sldId id="516" r:id="rId31"/>
    <p:sldId id="530" r:id="rId32"/>
    <p:sldId id="513" r:id="rId33"/>
    <p:sldId id="402" r:id="rId34"/>
    <p:sldId id="403" r:id="rId35"/>
    <p:sldId id="512" r:id="rId36"/>
    <p:sldId id="412" r:id="rId37"/>
    <p:sldId id="531" r:id="rId38"/>
    <p:sldId id="515" r:id="rId39"/>
    <p:sldId id="532" r:id="rId40"/>
    <p:sldId id="533" r:id="rId41"/>
    <p:sldId id="534" r:id="rId42"/>
    <p:sldId id="535" r:id="rId43"/>
    <p:sldId id="536" r:id="rId44"/>
    <p:sldId id="537" r:id="rId45"/>
    <p:sldId id="435" r:id="rId46"/>
    <p:sldId id="423" r:id="rId47"/>
    <p:sldId id="421" r:id="rId48"/>
    <p:sldId id="556" r:id="rId49"/>
    <p:sldId id="449" r:id="rId50"/>
    <p:sldId id="450" r:id="rId51"/>
    <p:sldId id="456" r:id="rId52"/>
    <p:sldId id="511" r:id="rId53"/>
    <p:sldId id="425" r:id="rId54"/>
    <p:sldId id="426" r:id="rId55"/>
    <p:sldId id="443" r:id="rId56"/>
    <p:sldId id="427" r:id="rId57"/>
    <p:sldId id="451" r:id="rId58"/>
    <p:sldId id="547" r:id="rId59"/>
    <p:sldId id="557" r:id="rId60"/>
    <p:sldId id="549" r:id="rId61"/>
    <p:sldId id="550" r:id="rId62"/>
    <p:sldId id="431" r:id="rId63"/>
    <p:sldId id="558" r:id="rId64"/>
    <p:sldId id="559" r:id="rId65"/>
    <p:sldId id="560" r:id="rId66"/>
    <p:sldId id="561" r:id="rId67"/>
    <p:sldId id="562" r:id="rId68"/>
    <p:sldId id="563" r:id="rId69"/>
    <p:sldId id="564" r:id="rId70"/>
    <p:sldId id="565" r:id="rId71"/>
    <p:sldId id="566" r:id="rId72"/>
    <p:sldId id="567" r:id="rId73"/>
    <p:sldId id="568" r:id="rId74"/>
    <p:sldId id="354" r:id="rId75"/>
    <p:sldId id="569" r:id="rId76"/>
    <p:sldId id="570" r:id="rId77"/>
    <p:sldId id="258" r:id="rId78"/>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6065A668-6DFC-463C-9265-C0A951BF09B3}">
          <p14:sldIdLst>
            <p14:sldId id="256"/>
            <p14:sldId id="290"/>
          </p14:sldIdLst>
        </p14:section>
        <p14:section name="Problems" id="{A1AF7951-F2F8-4C7D-9318-C5DAADA59271}">
          <p14:sldIdLst>
            <p14:sldId id="476"/>
            <p14:sldId id="438"/>
            <p14:sldId id="554"/>
            <p14:sldId id="477"/>
            <p14:sldId id="479"/>
            <p14:sldId id="499"/>
            <p14:sldId id="480"/>
            <p14:sldId id="478"/>
            <p14:sldId id="481"/>
            <p14:sldId id="448"/>
            <p14:sldId id="475"/>
            <p14:sldId id="482"/>
            <p14:sldId id="313"/>
          </p14:sldIdLst>
        </p14:section>
        <p14:section name="Deep Learning" id="{534DF44A-573E-4214-B5B8-8AFD54EFD59D}">
          <p14:sldIdLst>
            <p14:sldId id="424"/>
            <p14:sldId id="486"/>
            <p14:sldId id="487"/>
            <p14:sldId id="488"/>
            <p14:sldId id="490"/>
            <p14:sldId id="344"/>
            <p14:sldId id="393"/>
            <p14:sldId id="343"/>
          </p14:sldIdLst>
        </p14:section>
        <p14:section name="ConvNet" id="{C76D6ED3-67BF-4115-A0DF-B38B717D2891}">
          <p14:sldIdLst>
            <p14:sldId id="555"/>
            <p14:sldId id="441"/>
            <p14:sldId id="545"/>
          </p14:sldIdLst>
        </p14:section>
        <p14:section name="Conv Layer" id="{424F3DEA-75A9-4CAC-B51D-80515933584C}">
          <p14:sldIdLst>
            <p14:sldId id="546"/>
            <p14:sldId id="436"/>
            <p14:sldId id="514"/>
            <p14:sldId id="516"/>
            <p14:sldId id="530"/>
            <p14:sldId id="513"/>
            <p14:sldId id="402"/>
            <p14:sldId id="403"/>
            <p14:sldId id="512"/>
            <p14:sldId id="412"/>
            <p14:sldId id="531"/>
            <p14:sldId id="515"/>
            <p14:sldId id="532"/>
            <p14:sldId id="533"/>
            <p14:sldId id="534"/>
            <p14:sldId id="535"/>
            <p14:sldId id="536"/>
            <p14:sldId id="537"/>
            <p14:sldId id="435"/>
          </p14:sldIdLst>
        </p14:section>
        <p14:section name="Local Connectivity Pattern" id="{D8E23C12-1D51-44A7-8153-42A07A6BD175}">
          <p14:sldIdLst>
            <p14:sldId id="423"/>
            <p14:sldId id="421"/>
            <p14:sldId id="556"/>
            <p14:sldId id="449"/>
            <p14:sldId id="450"/>
            <p14:sldId id="456"/>
            <p14:sldId id="511"/>
            <p14:sldId id="425"/>
            <p14:sldId id="426"/>
            <p14:sldId id="443"/>
          </p14:sldIdLst>
        </p14:section>
        <p14:section name="Pooling Layer" id="{823C7A3B-9A51-485E-97A8-50BFB86E7ABC}">
          <p14:sldIdLst>
            <p14:sldId id="427"/>
            <p14:sldId id="451"/>
            <p14:sldId id="547"/>
            <p14:sldId id="557"/>
            <p14:sldId id="549"/>
            <p14:sldId id="550"/>
            <p14:sldId id="431"/>
          </p14:sldIdLst>
        </p14:section>
        <p14:section name="Today's CNN" id="{E931197D-4A1E-4EDB-A313-7D4790DADAD1}">
          <p14:sldIdLst>
            <p14:sldId id="558"/>
            <p14:sldId id="559"/>
            <p14:sldId id="560"/>
            <p14:sldId id="561"/>
            <p14:sldId id="562"/>
            <p14:sldId id="563"/>
            <p14:sldId id="564"/>
            <p14:sldId id="565"/>
            <p14:sldId id="566"/>
            <p14:sldId id="567"/>
            <p14:sldId id="568"/>
          </p14:sldIdLst>
        </p14:section>
        <p14:section name="Epilogue" id="{2439AF71-8465-4CB6-B0ED-3191CA141E92}">
          <p14:sldIdLst>
            <p14:sldId id="354"/>
            <p14:sldId id="569"/>
            <p14:sldId id="570"/>
            <p14:sldId id="25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9900"/>
    <a:srgbClr val="66FF33"/>
    <a:srgbClr val="00CC00"/>
    <a:srgbClr val="23C1FF"/>
    <a:srgbClr val="E7EAF0"/>
    <a:srgbClr val="CBD3E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2597" autoAdjust="0"/>
  </p:normalViewPr>
  <p:slideViewPr>
    <p:cSldViewPr snapToGrid="0" snapToObjects="1">
      <p:cViewPr varScale="1">
        <p:scale>
          <a:sx n="102" d="100"/>
          <a:sy n="102" d="100"/>
        </p:scale>
        <p:origin x="552" y="84"/>
      </p:cViewPr>
      <p:guideLst>
        <p:guide orient="horz" pos="2160"/>
        <p:guide pos="3840"/>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napToObjects="1">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DB9219-4A66-4B41-AFAD-B4DCC55121D3}" type="datetimeFigureOut">
              <a:rPr lang="en-US" smtClean="0"/>
              <a:t>18-Sep-20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A99D96-90C2-44B4-8DCF-3216EB4C3627}" type="slidenum">
              <a:rPr lang="en-US" smtClean="0"/>
              <a:t>‹#›</a:t>
            </a:fld>
            <a:endParaRPr lang="en-US" dirty="0"/>
          </a:p>
        </p:txBody>
      </p:sp>
    </p:spTree>
    <p:extLst>
      <p:ext uri="{BB962C8B-B14F-4D97-AF65-F5344CB8AC3E}">
        <p14:creationId xmlns:p14="http://schemas.microsoft.com/office/powerpoint/2010/main" val="33740857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796F5A-DA36-4202-8F3F-DA89D0431918}" type="datetimeFigureOut">
              <a:rPr lang="en-US" smtClean="0"/>
              <a:t>18-Sep-20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4BABC4-D3F8-4FEC-A081-17F891AA9F9F}" type="slidenum">
              <a:rPr lang="en-US" smtClean="0"/>
              <a:t>‹#›</a:t>
            </a:fld>
            <a:endParaRPr lang="en-US" dirty="0"/>
          </a:p>
        </p:txBody>
      </p:sp>
    </p:spTree>
    <p:extLst>
      <p:ext uri="{BB962C8B-B14F-4D97-AF65-F5344CB8AC3E}">
        <p14:creationId xmlns:p14="http://schemas.microsoft.com/office/powerpoint/2010/main" val="2167849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4BABC4-D3F8-4FEC-A081-17F891AA9F9F}" type="slidenum">
              <a:rPr lang="en-US" smtClean="0"/>
              <a:t>2</a:t>
            </a:fld>
            <a:endParaRPr lang="en-US" dirty="0"/>
          </a:p>
        </p:txBody>
      </p:sp>
    </p:spTree>
    <p:extLst>
      <p:ext uri="{BB962C8B-B14F-4D97-AF65-F5344CB8AC3E}">
        <p14:creationId xmlns:p14="http://schemas.microsoft.com/office/powerpoint/2010/main" val="2020000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Activation map</a:t>
            </a:r>
            <a:r>
              <a:rPr lang="en-US" baseline="0" dirty="0"/>
              <a:t> = the responses of the corresponding filter for all location spatially (at every single spatial position)</a:t>
            </a:r>
            <a:endParaRPr lang="en-US" dirty="0"/>
          </a:p>
        </p:txBody>
      </p:sp>
      <p:sp>
        <p:nvSpPr>
          <p:cNvPr id="4" name="Slide Number Placeholder 3"/>
          <p:cNvSpPr>
            <a:spLocks noGrp="1"/>
          </p:cNvSpPr>
          <p:nvPr>
            <p:ph type="sldNum" sz="quarter" idx="10"/>
          </p:nvPr>
        </p:nvSpPr>
        <p:spPr/>
        <p:txBody>
          <a:bodyPr/>
          <a:lstStyle/>
          <a:p>
            <a:fld id="{D34BABC4-D3F8-4FEC-A081-17F891AA9F9F}" type="slidenum">
              <a:rPr lang="en-US" smtClean="0"/>
              <a:t>35</a:t>
            </a:fld>
            <a:endParaRPr lang="en-US" dirty="0"/>
          </a:p>
        </p:txBody>
      </p:sp>
    </p:spTree>
    <p:extLst>
      <p:ext uri="{BB962C8B-B14F-4D97-AF65-F5344CB8AC3E}">
        <p14:creationId xmlns:p14="http://schemas.microsoft.com/office/powerpoint/2010/main" val="2680777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Activation map</a:t>
            </a:r>
            <a:r>
              <a:rPr lang="en-US" baseline="0" dirty="0"/>
              <a:t> = the responses of the corresponding filter for all location spatially (at every single spatial position)</a:t>
            </a:r>
            <a:endParaRPr lang="en-US" dirty="0"/>
          </a:p>
        </p:txBody>
      </p:sp>
      <p:sp>
        <p:nvSpPr>
          <p:cNvPr id="4" name="Slide Number Placeholder 3"/>
          <p:cNvSpPr>
            <a:spLocks noGrp="1"/>
          </p:cNvSpPr>
          <p:nvPr>
            <p:ph type="sldNum" sz="quarter" idx="10"/>
          </p:nvPr>
        </p:nvSpPr>
        <p:spPr/>
        <p:txBody>
          <a:bodyPr/>
          <a:lstStyle/>
          <a:p>
            <a:fld id="{D34BABC4-D3F8-4FEC-A081-17F891AA9F9F}" type="slidenum">
              <a:rPr lang="en-US" smtClean="0"/>
              <a:t>37</a:t>
            </a:fld>
            <a:endParaRPr lang="en-US" dirty="0"/>
          </a:p>
        </p:txBody>
      </p:sp>
    </p:spTree>
    <p:extLst>
      <p:ext uri="{BB962C8B-B14F-4D97-AF65-F5344CB8AC3E}">
        <p14:creationId xmlns:p14="http://schemas.microsoft.com/office/powerpoint/2010/main" val="3742267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have</a:t>
            </a:r>
            <a:r>
              <a:rPr lang="en-US" baseline="0" dirty="0"/>
              <a:t> an </a:t>
            </a:r>
            <a:r>
              <a:rPr lang="en-US" dirty="0"/>
              <a:t>entire filter bank</a:t>
            </a:r>
          </a:p>
        </p:txBody>
      </p:sp>
      <p:sp>
        <p:nvSpPr>
          <p:cNvPr id="4" name="Slide Number Placeholder 3"/>
          <p:cNvSpPr>
            <a:spLocks noGrp="1"/>
          </p:cNvSpPr>
          <p:nvPr>
            <p:ph type="sldNum" sz="quarter" idx="10"/>
          </p:nvPr>
        </p:nvSpPr>
        <p:spPr/>
        <p:txBody>
          <a:bodyPr/>
          <a:lstStyle/>
          <a:p>
            <a:fld id="{D34BABC4-D3F8-4FEC-A081-17F891AA9F9F}" type="slidenum">
              <a:rPr lang="en-US" smtClean="0"/>
              <a:t>39</a:t>
            </a:fld>
            <a:endParaRPr lang="en-US" dirty="0"/>
          </a:p>
        </p:txBody>
      </p:sp>
    </p:spTree>
    <p:extLst>
      <p:ext uri="{BB962C8B-B14F-4D97-AF65-F5344CB8AC3E}">
        <p14:creationId xmlns:p14="http://schemas.microsoft.com/office/powerpoint/2010/main" val="1004646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have</a:t>
            </a:r>
            <a:r>
              <a:rPr lang="en-US" baseline="0" dirty="0"/>
              <a:t> an </a:t>
            </a:r>
            <a:r>
              <a:rPr lang="en-US" dirty="0"/>
              <a:t>entire filter bank</a:t>
            </a:r>
          </a:p>
        </p:txBody>
      </p:sp>
      <p:sp>
        <p:nvSpPr>
          <p:cNvPr id="4" name="Slide Number Placeholder 3"/>
          <p:cNvSpPr>
            <a:spLocks noGrp="1"/>
          </p:cNvSpPr>
          <p:nvPr>
            <p:ph type="sldNum" sz="quarter" idx="10"/>
          </p:nvPr>
        </p:nvSpPr>
        <p:spPr/>
        <p:txBody>
          <a:bodyPr/>
          <a:lstStyle/>
          <a:p>
            <a:fld id="{D34BABC4-D3F8-4FEC-A081-17F891AA9F9F}" type="slidenum">
              <a:rPr lang="en-US" smtClean="0"/>
              <a:t>40</a:t>
            </a:fld>
            <a:endParaRPr lang="en-US" dirty="0"/>
          </a:p>
        </p:txBody>
      </p:sp>
    </p:spTree>
    <p:extLst>
      <p:ext uri="{BB962C8B-B14F-4D97-AF65-F5344CB8AC3E}">
        <p14:creationId xmlns:p14="http://schemas.microsoft.com/office/powerpoint/2010/main" val="3819404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have</a:t>
            </a:r>
            <a:r>
              <a:rPr lang="en-US" baseline="0" dirty="0"/>
              <a:t> an </a:t>
            </a:r>
            <a:r>
              <a:rPr lang="en-US" dirty="0"/>
              <a:t>entire filter bank</a:t>
            </a:r>
          </a:p>
        </p:txBody>
      </p:sp>
      <p:sp>
        <p:nvSpPr>
          <p:cNvPr id="4" name="Slide Number Placeholder 3"/>
          <p:cNvSpPr>
            <a:spLocks noGrp="1"/>
          </p:cNvSpPr>
          <p:nvPr>
            <p:ph type="sldNum" sz="quarter" idx="10"/>
          </p:nvPr>
        </p:nvSpPr>
        <p:spPr/>
        <p:txBody>
          <a:bodyPr/>
          <a:lstStyle/>
          <a:p>
            <a:fld id="{D34BABC4-D3F8-4FEC-A081-17F891AA9F9F}" type="slidenum">
              <a:rPr lang="en-US" smtClean="0"/>
              <a:t>41</a:t>
            </a:fld>
            <a:endParaRPr lang="en-US" dirty="0"/>
          </a:p>
        </p:txBody>
      </p:sp>
    </p:spTree>
    <p:extLst>
      <p:ext uri="{BB962C8B-B14F-4D97-AF65-F5344CB8AC3E}">
        <p14:creationId xmlns:p14="http://schemas.microsoft.com/office/powerpoint/2010/main" val="398957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have</a:t>
            </a:r>
            <a:r>
              <a:rPr lang="en-US" baseline="0" dirty="0"/>
              <a:t> an </a:t>
            </a:r>
            <a:r>
              <a:rPr lang="en-US" dirty="0"/>
              <a:t>entire filter bank</a:t>
            </a:r>
          </a:p>
        </p:txBody>
      </p:sp>
      <p:sp>
        <p:nvSpPr>
          <p:cNvPr id="4" name="Slide Number Placeholder 3"/>
          <p:cNvSpPr>
            <a:spLocks noGrp="1"/>
          </p:cNvSpPr>
          <p:nvPr>
            <p:ph type="sldNum" sz="quarter" idx="10"/>
          </p:nvPr>
        </p:nvSpPr>
        <p:spPr/>
        <p:txBody>
          <a:bodyPr/>
          <a:lstStyle/>
          <a:p>
            <a:fld id="{D34BABC4-D3F8-4FEC-A081-17F891AA9F9F}" type="slidenum">
              <a:rPr lang="en-US" smtClean="0"/>
              <a:t>42</a:t>
            </a:fld>
            <a:endParaRPr lang="en-US" dirty="0"/>
          </a:p>
        </p:txBody>
      </p:sp>
    </p:spTree>
    <p:extLst>
      <p:ext uri="{BB962C8B-B14F-4D97-AF65-F5344CB8AC3E}">
        <p14:creationId xmlns:p14="http://schemas.microsoft.com/office/powerpoint/2010/main" val="1981096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have</a:t>
            </a:r>
            <a:r>
              <a:rPr lang="en-US" baseline="0" dirty="0"/>
              <a:t> an </a:t>
            </a:r>
            <a:r>
              <a:rPr lang="en-US" dirty="0"/>
              <a:t>entire filter bank</a:t>
            </a:r>
          </a:p>
        </p:txBody>
      </p:sp>
      <p:sp>
        <p:nvSpPr>
          <p:cNvPr id="4" name="Slide Number Placeholder 3"/>
          <p:cNvSpPr>
            <a:spLocks noGrp="1"/>
          </p:cNvSpPr>
          <p:nvPr>
            <p:ph type="sldNum" sz="quarter" idx="10"/>
          </p:nvPr>
        </p:nvSpPr>
        <p:spPr/>
        <p:txBody>
          <a:bodyPr/>
          <a:lstStyle/>
          <a:p>
            <a:fld id="{D34BABC4-D3F8-4FEC-A081-17F891AA9F9F}" type="slidenum">
              <a:rPr lang="en-US" smtClean="0"/>
              <a:t>43</a:t>
            </a:fld>
            <a:endParaRPr lang="en-US" dirty="0"/>
          </a:p>
        </p:txBody>
      </p:sp>
    </p:spTree>
    <p:extLst>
      <p:ext uri="{BB962C8B-B14F-4D97-AF65-F5344CB8AC3E}">
        <p14:creationId xmlns:p14="http://schemas.microsoft.com/office/powerpoint/2010/main" val="101543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have</a:t>
            </a:r>
            <a:r>
              <a:rPr lang="en-US" baseline="0" dirty="0"/>
              <a:t> an </a:t>
            </a:r>
            <a:r>
              <a:rPr lang="en-US" dirty="0"/>
              <a:t>entire filter bank</a:t>
            </a:r>
          </a:p>
        </p:txBody>
      </p:sp>
      <p:sp>
        <p:nvSpPr>
          <p:cNvPr id="4" name="Slide Number Placeholder 3"/>
          <p:cNvSpPr>
            <a:spLocks noGrp="1"/>
          </p:cNvSpPr>
          <p:nvPr>
            <p:ph type="sldNum" sz="quarter" idx="10"/>
          </p:nvPr>
        </p:nvSpPr>
        <p:spPr/>
        <p:txBody>
          <a:bodyPr/>
          <a:lstStyle/>
          <a:p>
            <a:fld id="{D34BABC4-D3F8-4FEC-A081-17F891AA9F9F}" type="slidenum">
              <a:rPr lang="en-US" smtClean="0"/>
              <a:t>44</a:t>
            </a:fld>
            <a:endParaRPr lang="en-US" dirty="0"/>
          </a:p>
        </p:txBody>
      </p:sp>
    </p:spTree>
    <p:extLst>
      <p:ext uri="{BB962C8B-B14F-4D97-AF65-F5344CB8AC3E}">
        <p14:creationId xmlns:p14="http://schemas.microsoft.com/office/powerpoint/2010/main" val="287540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http://cs231n.github.io/convolutional-networks/</a:t>
            </a:r>
          </a:p>
        </p:txBody>
      </p:sp>
      <p:sp>
        <p:nvSpPr>
          <p:cNvPr id="4" name="Slide Number Placeholder 3"/>
          <p:cNvSpPr>
            <a:spLocks noGrp="1"/>
          </p:cNvSpPr>
          <p:nvPr>
            <p:ph type="sldNum" sz="quarter" idx="10"/>
          </p:nvPr>
        </p:nvSpPr>
        <p:spPr/>
        <p:txBody>
          <a:bodyPr/>
          <a:lstStyle/>
          <a:p>
            <a:fld id="{D34BABC4-D3F8-4FEC-A081-17F891AA9F9F}" type="slidenum">
              <a:rPr lang="en-US" smtClean="0"/>
              <a:t>45</a:t>
            </a:fld>
            <a:endParaRPr lang="en-US" dirty="0"/>
          </a:p>
        </p:txBody>
      </p:sp>
    </p:spTree>
    <p:extLst>
      <p:ext uri="{BB962C8B-B14F-4D97-AF65-F5344CB8AC3E}">
        <p14:creationId xmlns:p14="http://schemas.microsoft.com/office/powerpoint/2010/main" val="1132574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4BABC4-D3F8-4FEC-A081-17F891AA9F9F}" type="slidenum">
              <a:rPr lang="en-US" smtClean="0"/>
              <a:t>47</a:t>
            </a:fld>
            <a:endParaRPr lang="en-US" dirty="0"/>
          </a:p>
        </p:txBody>
      </p:sp>
    </p:spTree>
    <p:extLst>
      <p:ext uri="{BB962C8B-B14F-4D97-AF65-F5344CB8AC3E}">
        <p14:creationId xmlns:p14="http://schemas.microsoft.com/office/powerpoint/2010/main" val="93516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34BABC4-D3F8-4FEC-A081-17F891AA9F9F}" type="slidenum">
              <a:rPr lang="en-US" smtClean="0"/>
              <a:t>12</a:t>
            </a:fld>
            <a:endParaRPr lang="en-US" dirty="0"/>
          </a:p>
        </p:txBody>
      </p:sp>
    </p:spTree>
    <p:extLst>
      <p:ext uri="{BB962C8B-B14F-4D97-AF65-F5344CB8AC3E}">
        <p14:creationId xmlns:p14="http://schemas.microsoft.com/office/powerpoint/2010/main" val="200423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4BABC4-D3F8-4FEC-A081-17F891AA9F9F}" type="slidenum">
              <a:rPr lang="en-US" smtClean="0"/>
              <a:t>48</a:t>
            </a:fld>
            <a:endParaRPr lang="en-US" dirty="0"/>
          </a:p>
        </p:txBody>
      </p:sp>
    </p:spTree>
    <p:extLst>
      <p:ext uri="{BB962C8B-B14F-4D97-AF65-F5344CB8AC3E}">
        <p14:creationId xmlns:p14="http://schemas.microsoft.com/office/powerpoint/2010/main" val="3058623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4BABC4-D3F8-4FEC-A081-17F891AA9F9F}" type="slidenum">
              <a:rPr lang="en-US" smtClean="0"/>
              <a:t>49</a:t>
            </a:fld>
            <a:endParaRPr lang="en-US" dirty="0"/>
          </a:p>
        </p:txBody>
      </p:sp>
    </p:spTree>
    <p:extLst>
      <p:ext uri="{BB962C8B-B14F-4D97-AF65-F5344CB8AC3E}">
        <p14:creationId xmlns:p14="http://schemas.microsoft.com/office/powerpoint/2010/main" val="1721854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4BABC4-D3F8-4FEC-A081-17F891AA9F9F}" type="slidenum">
              <a:rPr lang="en-US" smtClean="0"/>
              <a:t>50</a:t>
            </a:fld>
            <a:endParaRPr lang="en-US" dirty="0"/>
          </a:p>
        </p:txBody>
      </p:sp>
    </p:spTree>
    <p:extLst>
      <p:ext uri="{BB962C8B-B14F-4D97-AF65-F5344CB8AC3E}">
        <p14:creationId xmlns:p14="http://schemas.microsoft.com/office/powerpoint/2010/main" val="2280604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4BABC4-D3F8-4FEC-A081-17F891AA9F9F}" type="slidenum">
              <a:rPr lang="en-US" smtClean="0"/>
              <a:t>51</a:t>
            </a:fld>
            <a:endParaRPr lang="en-US" dirty="0"/>
          </a:p>
        </p:txBody>
      </p:sp>
    </p:spTree>
    <p:extLst>
      <p:ext uri="{BB962C8B-B14F-4D97-AF65-F5344CB8AC3E}">
        <p14:creationId xmlns:p14="http://schemas.microsoft.com/office/powerpoint/2010/main" val="32630896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Controlling capacity</a:t>
            </a:r>
            <a:r>
              <a:rPr lang="en-US" baseline="0" dirty="0"/>
              <a:t> of the models </a:t>
            </a:r>
            <a:r>
              <a:rPr lang="en-US" baseline="0" dirty="0">
                <a:sym typeface="Wingdings" panose="05000000000000000000" pitchFamily="2" charset="2"/>
              </a:rPr>
              <a:t> each neuron compute the same thing spatially, like finding an edge in all location</a:t>
            </a:r>
            <a:endParaRPr lang="en-US" baseline="0" dirty="0"/>
          </a:p>
          <a:p>
            <a:r>
              <a:rPr lang="en-US" baseline="0" dirty="0"/>
              <a:t>Example, 1 filter will search for a vertical bar in all across space</a:t>
            </a:r>
          </a:p>
          <a:p>
            <a:endParaRPr lang="en-US" dirty="0"/>
          </a:p>
        </p:txBody>
      </p:sp>
      <p:sp>
        <p:nvSpPr>
          <p:cNvPr id="4" name="Slide Number Placeholder 3"/>
          <p:cNvSpPr>
            <a:spLocks noGrp="1"/>
          </p:cNvSpPr>
          <p:nvPr>
            <p:ph type="sldNum" sz="quarter" idx="10"/>
          </p:nvPr>
        </p:nvSpPr>
        <p:spPr/>
        <p:txBody>
          <a:bodyPr/>
          <a:lstStyle/>
          <a:p>
            <a:fld id="{D34BABC4-D3F8-4FEC-A081-17F891AA9F9F}" type="slidenum">
              <a:rPr lang="en-US" smtClean="0"/>
              <a:t>54</a:t>
            </a:fld>
            <a:endParaRPr lang="en-US" dirty="0"/>
          </a:p>
        </p:txBody>
      </p:sp>
    </p:spTree>
    <p:extLst>
      <p:ext uri="{BB962C8B-B14F-4D97-AF65-F5344CB8AC3E}">
        <p14:creationId xmlns:p14="http://schemas.microsoft.com/office/powerpoint/2010/main" val="4046123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Controlling capacity</a:t>
            </a:r>
            <a:r>
              <a:rPr lang="en-US" baseline="0" dirty="0"/>
              <a:t> of the models </a:t>
            </a:r>
            <a:r>
              <a:rPr lang="en-US" baseline="0" dirty="0">
                <a:sym typeface="Wingdings" panose="05000000000000000000" pitchFamily="2" charset="2"/>
              </a:rPr>
              <a:t> each neuron compute the same thing spatially, like finding an edge in all location</a:t>
            </a:r>
            <a:endParaRPr lang="en-US" baseline="0" dirty="0"/>
          </a:p>
          <a:p>
            <a:r>
              <a:rPr lang="en-US" baseline="0" dirty="0"/>
              <a:t>Example, 1 filter will search for a vertical bar in all across space</a:t>
            </a:r>
          </a:p>
          <a:p>
            <a:endParaRPr lang="en-US" dirty="0"/>
          </a:p>
        </p:txBody>
      </p:sp>
      <p:sp>
        <p:nvSpPr>
          <p:cNvPr id="4" name="Slide Number Placeholder 3"/>
          <p:cNvSpPr>
            <a:spLocks noGrp="1"/>
          </p:cNvSpPr>
          <p:nvPr>
            <p:ph type="sldNum" sz="quarter" idx="10"/>
          </p:nvPr>
        </p:nvSpPr>
        <p:spPr/>
        <p:txBody>
          <a:bodyPr/>
          <a:lstStyle/>
          <a:p>
            <a:fld id="{D34BABC4-D3F8-4FEC-A081-17F891AA9F9F}" type="slidenum">
              <a:rPr lang="en-US" smtClean="0"/>
              <a:t>55</a:t>
            </a:fld>
            <a:endParaRPr lang="en-US" dirty="0"/>
          </a:p>
        </p:txBody>
      </p:sp>
    </p:spTree>
    <p:extLst>
      <p:ext uri="{BB962C8B-B14F-4D97-AF65-F5344CB8AC3E}">
        <p14:creationId xmlns:p14="http://schemas.microsoft.com/office/powerpoint/2010/main" val="34284752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number: the result of taking a dot product between the filter and this part of the image</a:t>
            </a:r>
          </a:p>
        </p:txBody>
      </p:sp>
      <p:sp>
        <p:nvSpPr>
          <p:cNvPr id="4" name="Slide Number Placeholder 3"/>
          <p:cNvSpPr>
            <a:spLocks noGrp="1"/>
          </p:cNvSpPr>
          <p:nvPr>
            <p:ph type="sldNum" sz="quarter" idx="10"/>
          </p:nvPr>
        </p:nvSpPr>
        <p:spPr/>
        <p:txBody>
          <a:bodyPr/>
          <a:lstStyle/>
          <a:p>
            <a:fld id="{D34BABC4-D3F8-4FEC-A081-17F891AA9F9F}" type="slidenum">
              <a:rPr lang="en-US" smtClean="0"/>
              <a:t>57</a:t>
            </a:fld>
            <a:endParaRPr lang="en-US" dirty="0"/>
          </a:p>
        </p:txBody>
      </p:sp>
    </p:spTree>
    <p:extLst>
      <p:ext uri="{BB962C8B-B14F-4D97-AF65-F5344CB8AC3E}">
        <p14:creationId xmlns:p14="http://schemas.microsoft.com/office/powerpoint/2010/main" val="386578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number: the result of taking a dot product between the filter and this part of the image</a:t>
            </a:r>
          </a:p>
        </p:txBody>
      </p:sp>
      <p:sp>
        <p:nvSpPr>
          <p:cNvPr id="4" name="Slide Number Placeholder 3"/>
          <p:cNvSpPr>
            <a:spLocks noGrp="1"/>
          </p:cNvSpPr>
          <p:nvPr>
            <p:ph type="sldNum" sz="quarter" idx="10"/>
          </p:nvPr>
        </p:nvSpPr>
        <p:spPr/>
        <p:txBody>
          <a:bodyPr/>
          <a:lstStyle/>
          <a:p>
            <a:fld id="{D34BABC4-D3F8-4FEC-A081-17F891AA9F9F}" type="slidenum">
              <a:rPr lang="en-US" smtClean="0"/>
              <a:t>58</a:t>
            </a:fld>
            <a:endParaRPr lang="en-US" dirty="0"/>
          </a:p>
        </p:txBody>
      </p:sp>
    </p:spTree>
    <p:extLst>
      <p:ext uri="{BB962C8B-B14F-4D97-AF65-F5344CB8AC3E}">
        <p14:creationId xmlns:p14="http://schemas.microsoft.com/office/powerpoint/2010/main" val="3406123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progressively reduce the spatial size of the representation to reduce the amount of parameters and computation in the network</a:t>
            </a:r>
          </a:p>
        </p:txBody>
      </p:sp>
      <p:sp>
        <p:nvSpPr>
          <p:cNvPr id="4" name="Slide Number Placeholder 3"/>
          <p:cNvSpPr>
            <a:spLocks noGrp="1"/>
          </p:cNvSpPr>
          <p:nvPr>
            <p:ph type="sldNum" sz="quarter" idx="10"/>
          </p:nvPr>
        </p:nvSpPr>
        <p:spPr/>
        <p:txBody>
          <a:bodyPr/>
          <a:lstStyle/>
          <a:p>
            <a:fld id="{D34BABC4-D3F8-4FEC-A081-17F891AA9F9F}" type="slidenum">
              <a:rPr lang="en-US" smtClean="0"/>
              <a:t>59</a:t>
            </a:fld>
            <a:endParaRPr lang="en-US" dirty="0"/>
          </a:p>
        </p:txBody>
      </p:sp>
    </p:spTree>
    <p:extLst>
      <p:ext uri="{BB962C8B-B14F-4D97-AF65-F5344CB8AC3E}">
        <p14:creationId xmlns:p14="http://schemas.microsoft.com/office/powerpoint/2010/main" val="5889410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progressively reduce the spatial size of the representation to reduce the amount of parameters and computation in the network</a:t>
            </a:r>
          </a:p>
        </p:txBody>
      </p:sp>
      <p:sp>
        <p:nvSpPr>
          <p:cNvPr id="4" name="Slide Number Placeholder 3"/>
          <p:cNvSpPr>
            <a:spLocks noGrp="1"/>
          </p:cNvSpPr>
          <p:nvPr>
            <p:ph type="sldNum" sz="quarter" idx="10"/>
          </p:nvPr>
        </p:nvSpPr>
        <p:spPr/>
        <p:txBody>
          <a:bodyPr/>
          <a:lstStyle/>
          <a:p>
            <a:fld id="{D34BABC4-D3F8-4FEC-A081-17F891AA9F9F}" type="slidenum">
              <a:rPr lang="en-US" smtClean="0"/>
              <a:t>60</a:t>
            </a:fld>
            <a:endParaRPr lang="en-US" dirty="0"/>
          </a:p>
        </p:txBody>
      </p:sp>
    </p:spTree>
    <p:extLst>
      <p:ext uri="{BB962C8B-B14F-4D97-AF65-F5344CB8AC3E}">
        <p14:creationId xmlns:p14="http://schemas.microsoft.com/office/powerpoint/2010/main" val="1092872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dirty="0"/>
              <a:t>Let the numbers in all caches and loss is in order of 1e-2</a:t>
            </a:r>
          </a:p>
          <a:p>
            <a:pPr marL="0" marR="0" indent="0" algn="l" defTabSz="914400" rtl="0" eaLnBrk="1" fontAlgn="auto" latinLnBrk="0" hangingPunct="1">
              <a:lnSpc>
                <a:spcPct val="100000"/>
              </a:lnSpc>
              <a:spcBef>
                <a:spcPts val="0"/>
              </a:spcBef>
              <a:spcAft>
                <a:spcPts val="0"/>
              </a:spcAft>
              <a:buClrTx/>
              <a:buSzTx/>
              <a:buFontTx/>
              <a:buNone/>
              <a:tabLst/>
              <a:defRPr/>
            </a:pPr>
            <a:r>
              <a:rPr lang="id-ID" dirty="0"/>
              <a:t>Then each backpropagation the number decreased</a:t>
            </a:r>
            <a:endParaRPr lang="en-US" dirty="0"/>
          </a:p>
        </p:txBody>
      </p:sp>
      <p:sp>
        <p:nvSpPr>
          <p:cNvPr id="4" name="Slide Number Placeholder 3"/>
          <p:cNvSpPr>
            <a:spLocks noGrp="1"/>
          </p:cNvSpPr>
          <p:nvPr>
            <p:ph type="sldNum" sz="quarter" idx="10"/>
          </p:nvPr>
        </p:nvSpPr>
        <p:spPr/>
        <p:txBody>
          <a:bodyPr/>
          <a:lstStyle/>
          <a:p>
            <a:fld id="{D34BABC4-D3F8-4FEC-A081-17F891AA9F9F}" type="slidenum">
              <a:rPr lang="en-US" smtClean="0"/>
              <a:t>13</a:t>
            </a:fld>
            <a:endParaRPr lang="en-US" dirty="0"/>
          </a:p>
        </p:txBody>
      </p:sp>
    </p:spTree>
    <p:extLst>
      <p:ext uri="{BB962C8B-B14F-4D97-AF65-F5344CB8AC3E}">
        <p14:creationId xmlns:p14="http://schemas.microsoft.com/office/powerpoint/2010/main" val="27121761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progressively reduce the spatial size of the representation to reduce the amount of parameters and computation in the network</a:t>
            </a:r>
          </a:p>
        </p:txBody>
      </p:sp>
      <p:sp>
        <p:nvSpPr>
          <p:cNvPr id="4" name="Slide Number Placeholder 3"/>
          <p:cNvSpPr>
            <a:spLocks noGrp="1"/>
          </p:cNvSpPr>
          <p:nvPr>
            <p:ph type="sldNum" sz="quarter" idx="10"/>
          </p:nvPr>
        </p:nvSpPr>
        <p:spPr/>
        <p:txBody>
          <a:bodyPr/>
          <a:lstStyle/>
          <a:p>
            <a:fld id="{D34BABC4-D3F8-4FEC-A081-17F891AA9F9F}" type="slidenum">
              <a:rPr lang="en-US" smtClean="0"/>
              <a:t>61</a:t>
            </a:fld>
            <a:endParaRPr lang="en-US" dirty="0"/>
          </a:p>
        </p:txBody>
      </p:sp>
    </p:spTree>
    <p:extLst>
      <p:ext uri="{BB962C8B-B14F-4D97-AF65-F5344CB8AC3E}">
        <p14:creationId xmlns:p14="http://schemas.microsoft.com/office/powerpoint/2010/main" val="3402030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34BABC4-D3F8-4FEC-A081-17F891AA9F9F}" type="slidenum">
              <a:rPr lang="en-US" smtClean="0"/>
              <a:t>14</a:t>
            </a:fld>
            <a:endParaRPr lang="en-US" dirty="0"/>
          </a:p>
        </p:txBody>
      </p:sp>
    </p:spTree>
    <p:extLst>
      <p:ext uri="{BB962C8B-B14F-4D97-AF65-F5344CB8AC3E}">
        <p14:creationId xmlns:p14="http://schemas.microsoft.com/office/powerpoint/2010/main" val="3889714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Performs parameter update for each training example</a:t>
            </a:r>
          </a:p>
        </p:txBody>
      </p:sp>
      <p:sp>
        <p:nvSpPr>
          <p:cNvPr id="4" name="Slide Number Placeholder 3"/>
          <p:cNvSpPr>
            <a:spLocks noGrp="1"/>
          </p:cNvSpPr>
          <p:nvPr>
            <p:ph type="sldNum" sz="quarter" idx="10"/>
          </p:nvPr>
        </p:nvSpPr>
        <p:spPr/>
        <p:txBody>
          <a:bodyPr/>
          <a:lstStyle/>
          <a:p>
            <a:fld id="{D34BABC4-D3F8-4FEC-A081-17F891AA9F9F}" type="slidenum">
              <a:rPr lang="en-US" smtClean="0"/>
              <a:t>15</a:t>
            </a:fld>
            <a:endParaRPr lang="en-US" dirty="0"/>
          </a:p>
        </p:txBody>
      </p:sp>
    </p:spTree>
    <p:extLst>
      <p:ext uri="{BB962C8B-B14F-4D97-AF65-F5344CB8AC3E}">
        <p14:creationId xmlns:p14="http://schemas.microsoft.com/office/powerpoint/2010/main" val="630601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4BABC4-D3F8-4FEC-A081-17F891AA9F9F}" type="slidenum">
              <a:rPr lang="en-US" smtClean="0"/>
              <a:t>21</a:t>
            </a:fld>
            <a:endParaRPr lang="en-US" dirty="0"/>
          </a:p>
        </p:txBody>
      </p:sp>
    </p:spTree>
    <p:extLst>
      <p:ext uri="{BB962C8B-B14F-4D97-AF65-F5344CB8AC3E}">
        <p14:creationId xmlns:p14="http://schemas.microsoft.com/office/powerpoint/2010/main" val="410740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a:t>
            </a:r>
            <a:r>
              <a:rPr lang="en-US" baseline="0" dirty="0"/>
              <a:t> Deep Learning Book by Ian </a:t>
            </a:r>
            <a:r>
              <a:rPr lang="en-US" baseline="0" dirty="0" err="1"/>
              <a:t>Goodfellow</a:t>
            </a:r>
            <a:r>
              <a:rPr lang="en-US" baseline="0" dirty="0"/>
              <a:t>, </a:t>
            </a:r>
            <a:r>
              <a:rPr lang="en-US" baseline="0" dirty="0" err="1"/>
              <a:t>Yoshua</a:t>
            </a:r>
            <a:r>
              <a:rPr lang="en-US" baseline="0" dirty="0"/>
              <a:t> </a:t>
            </a:r>
            <a:r>
              <a:rPr lang="en-US" baseline="0" dirty="0" err="1"/>
              <a:t>Bengio</a:t>
            </a:r>
            <a:r>
              <a:rPr lang="en-US" baseline="0" dirty="0"/>
              <a:t>, Aaron </a:t>
            </a:r>
            <a:r>
              <a:rPr lang="en-US" baseline="0" dirty="0" err="1"/>
              <a:t>Courville</a:t>
            </a:r>
            <a:endParaRPr lang="en-US" dirty="0"/>
          </a:p>
        </p:txBody>
      </p:sp>
      <p:sp>
        <p:nvSpPr>
          <p:cNvPr id="4" name="Slide Number Placeholder 3"/>
          <p:cNvSpPr>
            <a:spLocks noGrp="1"/>
          </p:cNvSpPr>
          <p:nvPr>
            <p:ph type="sldNum" sz="quarter" idx="10"/>
          </p:nvPr>
        </p:nvSpPr>
        <p:spPr/>
        <p:txBody>
          <a:bodyPr/>
          <a:lstStyle/>
          <a:p>
            <a:fld id="{D34BABC4-D3F8-4FEC-A081-17F891AA9F9F}" type="slidenum">
              <a:rPr lang="en-US" smtClean="0"/>
              <a:t>22</a:t>
            </a:fld>
            <a:endParaRPr lang="en-US" dirty="0"/>
          </a:p>
        </p:txBody>
      </p:sp>
    </p:spTree>
    <p:extLst>
      <p:ext uri="{BB962C8B-B14F-4D97-AF65-F5344CB8AC3E}">
        <p14:creationId xmlns:p14="http://schemas.microsoft.com/office/powerpoint/2010/main" val="2609312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regular 3-layer Neural Network. Right: A ConvNet arranges its neurons in three dimensions (width, height, depth), as visualized in one of the layers. Every layer of a ConvNet transforms the 3D input volume to a 3D output volume of neuron activations. In this example, the red input layer holds the image, so its width and height would be the dimensions of the image, and the depth would be 3 (Red, Green, Blue channels).</a:t>
            </a:r>
          </a:p>
        </p:txBody>
      </p:sp>
      <p:sp>
        <p:nvSpPr>
          <p:cNvPr id="4" name="Slide Number Placeholder 3"/>
          <p:cNvSpPr>
            <a:spLocks noGrp="1"/>
          </p:cNvSpPr>
          <p:nvPr>
            <p:ph type="sldNum" sz="quarter" idx="10"/>
          </p:nvPr>
        </p:nvSpPr>
        <p:spPr/>
        <p:txBody>
          <a:bodyPr/>
          <a:lstStyle/>
          <a:p>
            <a:fld id="{D34BABC4-D3F8-4FEC-A081-17F891AA9F9F}" type="slidenum">
              <a:rPr lang="en-US" smtClean="0"/>
              <a:t>28</a:t>
            </a:fld>
            <a:endParaRPr lang="en-US" dirty="0"/>
          </a:p>
        </p:txBody>
      </p:sp>
    </p:spTree>
    <p:extLst>
      <p:ext uri="{BB962C8B-B14F-4D97-AF65-F5344CB8AC3E}">
        <p14:creationId xmlns:p14="http://schemas.microsoft.com/office/powerpoint/2010/main" val="2902940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Activation map</a:t>
            </a:r>
            <a:r>
              <a:rPr lang="en-US" baseline="0" dirty="0"/>
              <a:t> = the responses of the corresponding filter for all location spatially (at every single spatial position)</a:t>
            </a:r>
            <a:endParaRPr lang="en-US" dirty="0"/>
          </a:p>
        </p:txBody>
      </p:sp>
      <p:sp>
        <p:nvSpPr>
          <p:cNvPr id="4" name="Slide Number Placeholder 3"/>
          <p:cNvSpPr>
            <a:spLocks noGrp="1"/>
          </p:cNvSpPr>
          <p:nvPr>
            <p:ph type="sldNum" sz="quarter" idx="10"/>
          </p:nvPr>
        </p:nvSpPr>
        <p:spPr/>
        <p:txBody>
          <a:bodyPr/>
          <a:lstStyle/>
          <a:p>
            <a:fld id="{D34BABC4-D3F8-4FEC-A081-17F891AA9F9F}" type="slidenum">
              <a:rPr lang="en-US" smtClean="0"/>
              <a:t>34</a:t>
            </a:fld>
            <a:endParaRPr lang="en-US" dirty="0"/>
          </a:p>
        </p:txBody>
      </p:sp>
    </p:spTree>
    <p:extLst>
      <p:ext uri="{BB962C8B-B14F-4D97-AF65-F5344CB8AC3E}">
        <p14:creationId xmlns:p14="http://schemas.microsoft.com/office/powerpoint/2010/main" val="18001194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2"/>
          <p:cNvSpPr>
            <a:spLocks noGrp="1" noChangeArrowheads="1"/>
          </p:cNvSpPr>
          <p:nvPr>
            <p:ph type="ctrTitle"/>
          </p:nvPr>
        </p:nvSpPr>
        <p:spPr>
          <a:xfrm>
            <a:off x="1646245" y="1269243"/>
            <a:ext cx="10545755" cy="765053"/>
          </a:xfrm>
          <a:prstGeom prst="rect">
            <a:avLst/>
          </a:prstGeom>
        </p:spPr>
        <p:txBody>
          <a:bodyPr/>
          <a:lstStyle>
            <a:lvl1pPr algn="l">
              <a:lnSpc>
                <a:spcPct val="90000"/>
              </a:lnSpc>
              <a:defRPr sz="2800" b="1">
                <a:solidFill>
                  <a:schemeClr val="tx1"/>
                </a:solidFill>
                <a:latin typeface="+mn-lt"/>
              </a:defRPr>
            </a:lvl1pPr>
          </a:lstStyle>
          <a:p>
            <a:r>
              <a:rPr lang="en-US" dirty="0"/>
              <a:t>Click to edit Master title style</a:t>
            </a:r>
          </a:p>
        </p:txBody>
      </p:sp>
      <p:sp>
        <p:nvSpPr>
          <p:cNvPr id="10" name="Rectangle 3"/>
          <p:cNvSpPr>
            <a:spLocks noGrp="1" noChangeArrowheads="1"/>
          </p:cNvSpPr>
          <p:nvPr>
            <p:ph type="subTitle" idx="1"/>
          </p:nvPr>
        </p:nvSpPr>
        <p:spPr>
          <a:xfrm>
            <a:off x="1646245" y="2227425"/>
            <a:ext cx="10545755" cy="429768"/>
          </a:xfrm>
          <a:prstGeom prst="rect">
            <a:avLst/>
          </a:prstGeom>
        </p:spPr>
        <p:txBody>
          <a:bodyPr/>
          <a:lstStyle>
            <a:lvl1pPr marL="0" indent="0">
              <a:lnSpc>
                <a:spcPct val="90000"/>
              </a:lnSpc>
              <a:buFont typeface="Wingdings" pitchFamily="28" charset="2"/>
              <a:buNone/>
              <a:defRPr sz="2000" b="0" baseline="0">
                <a:solidFill>
                  <a:schemeClr val="tx1"/>
                </a:solidFill>
                <a:latin typeface="Verdana"/>
                <a:cs typeface="Verdana"/>
              </a:defRPr>
            </a:lvl1pPr>
          </a:lstStyle>
          <a:p>
            <a:r>
              <a:rPr lang="en-US" dirty="0"/>
              <a:t>Click to edit Master subtitle style</a:t>
            </a:r>
          </a:p>
        </p:txBody>
      </p:sp>
      <p:sp>
        <p:nvSpPr>
          <p:cNvPr id="7" name="Text Placeholder 15"/>
          <p:cNvSpPr>
            <a:spLocks noGrp="1"/>
          </p:cNvSpPr>
          <p:nvPr>
            <p:ph type="body" sz="quarter" idx="13"/>
          </p:nvPr>
        </p:nvSpPr>
        <p:spPr>
          <a:xfrm>
            <a:off x="1646245" y="2875085"/>
            <a:ext cx="10557363" cy="378005"/>
          </a:xfrm>
          <a:prstGeom prst="rect">
            <a:avLst/>
          </a:prstGeom>
        </p:spPr>
        <p:txBody>
          <a:bodyPr/>
          <a:lstStyle>
            <a:lvl1pPr marL="0" indent="0">
              <a:buFontTx/>
              <a:buNone/>
              <a:defRPr sz="1600">
                <a:solidFill>
                  <a:schemeClr val="tx1"/>
                </a:solidFill>
                <a:latin typeface="Verdana"/>
              </a:defRPr>
            </a:lvl1pPr>
          </a:lstStyle>
          <a:p>
            <a:pPr lvl="0"/>
            <a:r>
              <a:rPr lang="en-US" dirty="0"/>
              <a:t>Click to edit Master text styles</a:t>
            </a:r>
          </a:p>
        </p:txBody>
      </p:sp>
      <p:sp>
        <p:nvSpPr>
          <p:cNvPr id="11" name="Date Placeholder 1"/>
          <p:cNvSpPr>
            <a:spLocks noGrp="1"/>
          </p:cNvSpPr>
          <p:nvPr>
            <p:ph type="dt" sz="half" idx="14"/>
          </p:nvPr>
        </p:nvSpPr>
        <p:spPr/>
        <p:txBody>
          <a:bodyPr/>
          <a:lstStyle>
            <a:lvl1pPr>
              <a:defRPr>
                <a:solidFill>
                  <a:schemeClr val="tx1"/>
                </a:solidFill>
              </a:defRPr>
            </a:lvl1pPr>
          </a:lstStyle>
          <a:p>
            <a:pPr>
              <a:defRPr/>
            </a:pPr>
            <a:fld id="{EBEF75B0-A8DC-42CF-B712-9A02C21302DD}" type="datetime1">
              <a:rPr lang="en-US" smtClean="0"/>
              <a:t>18-Sep-20</a:t>
            </a:fld>
            <a:endParaRPr lang="en-US" dirty="0"/>
          </a:p>
        </p:txBody>
      </p:sp>
      <p:sp>
        <p:nvSpPr>
          <p:cNvPr id="12" name="Slide Number Placeholder 2"/>
          <p:cNvSpPr>
            <a:spLocks noGrp="1"/>
          </p:cNvSpPr>
          <p:nvPr>
            <p:ph type="sldNum" sz="quarter" idx="15"/>
          </p:nvPr>
        </p:nvSpPr>
        <p:spPr/>
        <p:txBody>
          <a:bodyPr/>
          <a:lstStyle>
            <a:lvl1pPr>
              <a:defRPr>
                <a:solidFill>
                  <a:schemeClr val="tx1"/>
                </a:solidFill>
              </a:defRPr>
            </a:lvl1pPr>
          </a:lstStyle>
          <a:p>
            <a:pPr>
              <a:defRPr/>
            </a:pPr>
            <a:fld id="{FA0FCE97-1E5D-3942-9893-29D29393C492}" type="slidenum">
              <a:rPr lang="en-US" smtClean="0"/>
              <a:pPr>
                <a:defRPr/>
              </a:pPr>
              <a:t>‹#›</a:t>
            </a:fld>
            <a:endParaRPr lang="en-US" dirty="0"/>
          </a:p>
        </p:txBody>
      </p:sp>
      <p:sp>
        <p:nvSpPr>
          <p:cNvPr id="2" name="Rectangle 1"/>
          <p:cNvSpPr/>
          <p:nvPr userDrawn="1"/>
        </p:nvSpPr>
        <p:spPr>
          <a:xfrm>
            <a:off x="0" y="0"/>
            <a:ext cx="12192000" cy="1269242"/>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pic>
        <p:nvPicPr>
          <p:cNvPr id="3" name="Picture 2" descr="C:\Users\Mystogan\Pictures\Untitled-1.png">
            <a:extLst>
              <a:ext uri="{FF2B5EF4-FFF2-40B4-BE49-F238E27FC236}">
                <a16:creationId xmlns:a16="http://schemas.microsoft.com/office/drawing/2014/main" id="{7CC2DE3A-7AB6-4257-98CE-3675A6AA931A}"/>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649428" y="216578"/>
            <a:ext cx="3264827" cy="6486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Mystogan\Downloads\Compressed\2917_internet_ppt\template_main.jpg">
            <a:extLst>
              <a:ext uri="{FF2B5EF4-FFF2-40B4-BE49-F238E27FC236}">
                <a16:creationId xmlns:a16="http://schemas.microsoft.com/office/drawing/2014/main" id="{1F9EE5D1-5FE1-4BA1-B98A-48B0169AF6C8}"/>
              </a:ext>
            </a:extLst>
          </p:cNvPr>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43394" y="3251531"/>
            <a:ext cx="3848669" cy="3094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624538"/>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87680" y="2009550"/>
            <a:ext cx="11101917" cy="40254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1"/>
          <p:cNvSpPr>
            <a:spLocks noGrp="1"/>
          </p:cNvSpPr>
          <p:nvPr>
            <p:ph type="sldNum" sz="quarter" idx="15"/>
          </p:nvPr>
        </p:nvSpPr>
        <p:spPr/>
        <p:txBody>
          <a:bodyPr/>
          <a:lstStyle>
            <a:lvl1pPr>
              <a:defRPr/>
            </a:lvl1pPr>
          </a:lstStyle>
          <a:p>
            <a:pPr>
              <a:defRPr/>
            </a:pPr>
            <a:fld id="{1F2884EB-C6E3-684C-A39B-0E652C4E0E60}" type="slidenum">
              <a:rPr lang="en-US"/>
              <a:pPr>
                <a:defRPr/>
              </a:pPr>
              <a:t>‹#›</a:t>
            </a:fld>
            <a:endParaRPr lang="en-US" dirty="0"/>
          </a:p>
        </p:txBody>
      </p:sp>
      <p:sp>
        <p:nvSpPr>
          <p:cNvPr id="6" name="Date Placeholder 2"/>
          <p:cNvSpPr>
            <a:spLocks noGrp="1"/>
          </p:cNvSpPr>
          <p:nvPr>
            <p:ph type="dt" sz="half" idx="16"/>
          </p:nvPr>
        </p:nvSpPr>
        <p:spPr/>
        <p:txBody>
          <a:bodyPr/>
          <a:lstStyle>
            <a:lvl1pPr>
              <a:defRPr/>
            </a:lvl1pPr>
          </a:lstStyle>
          <a:p>
            <a:pPr>
              <a:defRPr/>
            </a:pPr>
            <a:fld id="{587A24AC-C56B-42B3-A27E-B5D7D6E7EFF9}" type="datetime1">
              <a:rPr lang="en-US" smtClean="0"/>
              <a:t>18-Sep-20</a:t>
            </a:fld>
            <a:endParaRPr lang="en-US" dirty="0"/>
          </a:p>
        </p:txBody>
      </p:sp>
      <p:sp>
        <p:nvSpPr>
          <p:cNvPr id="2" name="Rectangle 1"/>
          <p:cNvSpPr/>
          <p:nvPr userDrawn="1"/>
        </p:nvSpPr>
        <p:spPr>
          <a:xfrm>
            <a:off x="0" y="1242941"/>
            <a:ext cx="12192000" cy="253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2"/>
          <p:cNvSpPr>
            <a:spLocks noGrp="1"/>
          </p:cNvSpPr>
          <p:nvPr>
            <p:ph type="title"/>
          </p:nvPr>
        </p:nvSpPr>
        <p:spPr/>
        <p:txBody>
          <a:bodyPr/>
          <a:lstStyle/>
          <a:p>
            <a:r>
              <a:rPr lang="en-US"/>
              <a:t>Click to edit Master title style</a:t>
            </a:r>
          </a:p>
        </p:txBody>
      </p:sp>
      <p:sp>
        <p:nvSpPr>
          <p:cNvPr id="21" name="Text Placeholder 20"/>
          <p:cNvSpPr>
            <a:spLocks noGrp="1"/>
          </p:cNvSpPr>
          <p:nvPr>
            <p:ph type="body" sz="quarter" idx="17" hasCustomPrompt="1"/>
          </p:nvPr>
        </p:nvSpPr>
        <p:spPr>
          <a:xfrm>
            <a:off x="7224218" y="6451601"/>
            <a:ext cx="4421037" cy="365125"/>
          </a:xfrm>
        </p:spPr>
        <p:txBody>
          <a:bodyPr anchor="ctr"/>
          <a:lstStyle>
            <a:lvl1pPr marL="0" indent="0" algn="r">
              <a:buFontTx/>
              <a:buNone/>
              <a:defRPr sz="105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dirty="0" err="1"/>
              <a:t>Kode</a:t>
            </a:r>
            <a:r>
              <a:rPr lang="en-US" dirty="0"/>
              <a:t> </a:t>
            </a:r>
            <a:r>
              <a:rPr lang="en-US" dirty="0" err="1"/>
              <a:t>dan</a:t>
            </a:r>
            <a:r>
              <a:rPr lang="en-US" dirty="0"/>
              <a:t> </a:t>
            </a:r>
            <a:r>
              <a:rPr lang="en-US" dirty="0" err="1"/>
              <a:t>Nama</a:t>
            </a:r>
            <a:r>
              <a:rPr lang="en-US" dirty="0"/>
              <a:t> </a:t>
            </a:r>
            <a:r>
              <a:rPr lang="en-US" dirty="0" err="1"/>
              <a:t>mata</a:t>
            </a:r>
            <a:r>
              <a:rPr lang="en-US" dirty="0"/>
              <a:t> </a:t>
            </a:r>
            <a:r>
              <a:rPr lang="en-US" dirty="0" err="1"/>
              <a:t>Kuliah</a:t>
            </a:r>
            <a:endParaRPr lang="en-US" dirty="0"/>
          </a:p>
        </p:txBody>
      </p:sp>
    </p:spTree>
    <p:extLst>
      <p:ext uri="{BB962C8B-B14F-4D97-AF65-F5344CB8AC3E}">
        <p14:creationId xmlns:p14="http://schemas.microsoft.com/office/powerpoint/2010/main" val="1775188148"/>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87680" y="2009550"/>
            <a:ext cx="11101917" cy="40254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1"/>
          <p:cNvSpPr>
            <a:spLocks noGrp="1"/>
          </p:cNvSpPr>
          <p:nvPr>
            <p:ph type="sldNum" sz="quarter" idx="15"/>
          </p:nvPr>
        </p:nvSpPr>
        <p:spPr/>
        <p:txBody>
          <a:bodyPr/>
          <a:lstStyle>
            <a:lvl1pPr>
              <a:defRPr/>
            </a:lvl1pPr>
          </a:lstStyle>
          <a:p>
            <a:pPr>
              <a:defRPr/>
            </a:pPr>
            <a:fld id="{1F2884EB-C6E3-684C-A39B-0E652C4E0E60}" type="slidenum">
              <a:rPr lang="en-US"/>
              <a:pPr>
                <a:defRPr/>
              </a:pPr>
              <a:t>‹#›</a:t>
            </a:fld>
            <a:endParaRPr lang="en-US" dirty="0"/>
          </a:p>
        </p:txBody>
      </p:sp>
      <p:sp>
        <p:nvSpPr>
          <p:cNvPr id="6" name="Date Placeholder 2"/>
          <p:cNvSpPr>
            <a:spLocks noGrp="1"/>
          </p:cNvSpPr>
          <p:nvPr>
            <p:ph type="dt" sz="half" idx="16"/>
          </p:nvPr>
        </p:nvSpPr>
        <p:spPr/>
        <p:txBody>
          <a:bodyPr/>
          <a:lstStyle>
            <a:lvl1pPr>
              <a:defRPr/>
            </a:lvl1pPr>
          </a:lstStyle>
          <a:p>
            <a:pPr>
              <a:defRPr/>
            </a:pPr>
            <a:fld id="{0614A960-FDDE-410F-8CDB-6574F117B0B3}" type="datetime1">
              <a:rPr lang="en-US" smtClean="0"/>
              <a:t>18-Sep-20</a:t>
            </a:fld>
            <a:endParaRPr lang="en-US" dirty="0"/>
          </a:p>
        </p:txBody>
      </p:sp>
      <p:sp>
        <p:nvSpPr>
          <p:cNvPr id="2" name="Rectangle 1"/>
          <p:cNvSpPr/>
          <p:nvPr userDrawn="1"/>
        </p:nvSpPr>
        <p:spPr>
          <a:xfrm>
            <a:off x="0" y="1242941"/>
            <a:ext cx="12192000" cy="253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2"/>
          <p:cNvSpPr>
            <a:spLocks noGrp="1"/>
          </p:cNvSpPr>
          <p:nvPr>
            <p:ph type="title"/>
          </p:nvPr>
        </p:nvSpPr>
        <p:spPr/>
        <p:txBody>
          <a:bodyPr/>
          <a:lstStyle/>
          <a:p>
            <a:r>
              <a:rPr lang="en-US"/>
              <a:t>Click to edit Master title style</a:t>
            </a:r>
          </a:p>
        </p:txBody>
      </p:sp>
      <p:sp>
        <p:nvSpPr>
          <p:cNvPr id="21" name="Text Placeholder 20"/>
          <p:cNvSpPr>
            <a:spLocks noGrp="1"/>
          </p:cNvSpPr>
          <p:nvPr>
            <p:ph type="body" sz="quarter" idx="17" hasCustomPrompt="1"/>
          </p:nvPr>
        </p:nvSpPr>
        <p:spPr>
          <a:xfrm>
            <a:off x="7224218" y="6451601"/>
            <a:ext cx="4421037" cy="365125"/>
          </a:xfrm>
        </p:spPr>
        <p:txBody>
          <a:bodyPr anchor="ctr"/>
          <a:lstStyle>
            <a:lvl1pPr marL="0" indent="0" algn="r">
              <a:buFontTx/>
              <a:buNone/>
              <a:defRPr sz="105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dirty="0" err="1"/>
              <a:t>Kode</a:t>
            </a:r>
            <a:r>
              <a:rPr lang="en-US" dirty="0"/>
              <a:t> </a:t>
            </a:r>
            <a:r>
              <a:rPr lang="en-US" dirty="0" err="1"/>
              <a:t>dan</a:t>
            </a:r>
            <a:r>
              <a:rPr lang="en-US" dirty="0"/>
              <a:t> </a:t>
            </a:r>
            <a:r>
              <a:rPr lang="en-US" dirty="0" err="1"/>
              <a:t>Nama</a:t>
            </a:r>
            <a:r>
              <a:rPr lang="en-US" dirty="0"/>
              <a:t> </a:t>
            </a:r>
            <a:r>
              <a:rPr lang="en-US" dirty="0" err="1"/>
              <a:t>mata</a:t>
            </a:r>
            <a:r>
              <a:rPr lang="en-US" dirty="0"/>
              <a:t> </a:t>
            </a:r>
            <a:r>
              <a:rPr lang="en-US" dirty="0" err="1"/>
              <a:t>Kuliah</a:t>
            </a:r>
            <a:endParaRPr lang="en-US" dirty="0"/>
          </a:p>
        </p:txBody>
      </p:sp>
    </p:spTree>
    <p:extLst>
      <p:ext uri="{BB962C8B-B14F-4D97-AF65-F5344CB8AC3E}">
        <p14:creationId xmlns:p14="http://schemas.microsoft.com/office/powerpoint/2010/main" val="3724295844"/>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Blank Slide">
    <p:spTree>
      <p:nvGrpSpPr>
        <p:cNvPr id="1" name=""/>
        <p:cNvGrpSpPr/>
        <p:nvPr/>
      </p:nvGrpSpPr>
      <p:grpSpPr>
        <a:xfrm>
          <a:off x="0" y="0"/>
          <a:ext cx="0" cy="0"/>
          <a:chOff x="0" y="0"/>
          <a:chExt cx="0" cy="0"/>
        </a:xfrm>
      </p:grpSpPr>
      <p:sp>
        <p:nvSpPr>
          <p:cNvPr id="3" name="Slide Number Placeholder 1"/>
          <p:cNvSpPr>
            <a:spLocks noGrp="1"/>
          </p:cNvSpPr>
          <p:nvPr>
            <p:ph type="sldNum" sz="quarter" idx="10"/>
          </p:nvPr>
        </p:nvSpPr>
        <p:spPr/>
        <p:txBody>
          <a:bodyPr/>
          <a:lstStyle>
            <a:lvl1pPr>
              <a:defRPr/>
            </a:lvl1pPr>
          </a:lstStyle>
          <a:p>
            <a:pPr>
              <a:defRPr/>
            </a:pPr>
            <a:fld id="{F0540D16-EBF5-0D44-A21F-B32E9F609578}" type="slidenum">
              <a:rPr lang="en-US"/>
              <a:pPr>
                <a:defRPr/>
              </a:pPr>
              <a:t>‹#›</a:t>
            </a:fld>
            <a:endParaRPr lang="en-US" dirty="0"/>
          </a:p>
        </p:txBody>
      </p:sp>
      <p:sp>
        <p:nvSpPr>
          <p:cNvPr id="4" name="Date Placeholder 2"/>
          <p:cNvSpPr>
            <a:spLocks noGrp="1"/>
          </p:cNvSpPr>
          <p:nvPr>
            <p:ph type="dt" sz="half" idx="11"/>
          </p:nvPr>
        </p:nvSpPr>
        <p:spPr/>
        <p:txBody>
          <a:bodyPr/>
          <a:lstStyle>
            <a:lvl1pPr>
              <a:defRPr/>
            </a:lvl1pPr>
          </a:lstStyle>
          <a:p>
            <a:pPr>
              <a:defRPr/>
            </a:pPr>
            <a:fld id="{A014D6FB-4DF0-4021-995B-7D77D4996059}" type="datetime1">
              <a:rPr lang="en-US" smtClean="0"/>
              <a:t>18-Sep-20</a:t>
            </a:fld>
            <a:endParaRPr lang="en-US" dirty="0"/>
          </a:p>
        </p:txBody>
      </p:sp>
      <p:sp>
        <p:nvSpPr>
          <p:cNvPr id="6" name="Rectangle 5"/>
          <p:cNvSpPr/>
          <p:nvPr userDrawn="1"/>
        </p:nvSpPr>
        <p:spPr>
          <a:xfrm>
            <a:off x="0" y="1242941"/>
            <a:ext cx="12192000" cy="253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7" name="Text Placeholder 20"/>
          <p:cNvSpPr>
            <a:spLocks noGrp="1"/>
          </p:cNvSpPr>
          <p:nvPr>
            <p:ph type="body" sz="quarter" idx="17" hasCustomPrompt="1"/>
          </p:nvPr>
        </p:nvSpPr>
        <p:spPr>
          <a:xfrm>
            <a:off x="7224218" y="6451601"/>
            <a:ext cx="4421037" cy="365125"/>
          </a:xfrm>
        </p:spPr>
        <p:txBody>
          <a:bodyPr anchor="ctr"/>
          <a:lstStyle>
            <a:lvl1pPr marL="0" indent="0" algn="r">
              <a:buFontTx/>
              <a:buNone/>
              <a:defRPr sz="105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dirty="0" err="1"/>
              <a:t>Kode</a:t>
            </a:r>
            <a:r>
              <a:rPr lang="en-US" dirty="0"/>
              <a:t> </a:t>
            </a:r>
            <a:r>
              <a:rPr lang="en-US" dirty="0" err="1"/>
              <a:t>dan</a:t>
            </a:r>
            <a:r>
              <a:rPr lang="en-US" dirty="0"/>
              <a:t> </a:t>
            </a:r>
            <a:r>
              <a:rPr lang="en-US" dirty="0" err="1"/>
              <a:t>Nama</a:t>
            </a:r>
            <a:r>
              <a:rPr lang="en-US" dirty="0"/>
              <a:t> </a:t>
            </a:r>
            <a:r>
              <a:rPr lang="en-US" dirty="0" err="1"/>
              <a:t>mata</a:t>
            </a:r>
            <a:r>
              <a:rPr lang="en-US" dirty="0"/>
              <a:t> </a:t>
            </a:r>
            <a:r>
              <a:rPr lang="en-US" dirty="0" err="1"/>
              <a:t>Kuliah</a:t>
            </a:r>
            <a:endParaRPr lang="en-US" dirty="0"/>
          </a:p>
        </p:txBody>
      </p:sp>
    </p:spTree>
    <p:extLst>
      <p:ext uri="{BB962C8B-B14F-4D97-AF65-F5344CB8AC3E}">
        <p14:creationId xmlns:p14="http://schemas.microsoft.com/office/powerpoint/2010/main" val="2821045172"/>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Slide">
    <p:spTree>
      <p:nvGrpSpPr>
        <p:cNvPr id="1" name=""/>
        <p:cNvGrpSpPr/>
        <p:nvPr/>
      </p:nvGrpSpPr>
      <p:grpSpPr>
        <a:xfrm>
          <a:off x="0" y="0"/>
          <a:ext cx="0" cy="0"/>
          <a:chOff x="0" y="0"/>
          <a:chExt cx="0" cy="0"/>
        </a:xfrm>
      </p:grpSpPr>
      <p:sp>
        <p:nvSpPr>
          <p:cNvPr id="5" name="Content Placeholder 4"/>
          <p:cNvSpPr>
            <a:spLocks noGrp="1"/>
          </p:cNvSpPr>
          <p:nvPr>
            <p:ph sz="quarter" idx="23"/>
          </p:nvPr>
        </p:nvSpPr>
        <p:spPr>
          <a:xfrm>
            <a:off x="499769" y="2009551"/>
            <a:ext cx="5380567" cy="40023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4"/>
          </p:nvPr>
        </p:nvSpPr>
        <p:spPr>
          <a:xfrm>
            <a:off x="6318485" y="2009551"/>
            <a:ext cx="5380567" cy="4002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1"/>
          <p:cNvSpPr>
            <a:spLocks noGrp="1"/>
          </p:cNvSpPr>
          <p:nvPr>
            <p:ph type="sldNum" sz="quarter" idx="25"/>
          </p:nvPr>
        </p:nvSpPr>
        <p:spPr/>
        <p:txBody>
          <a:bodyPr/>
          <a:lstStyle>
            <a:lvl1pPr>
              <a:defRPr/>
            </a:lvl1pPr>
          </a:lstStyle>
          <a:p>
            <a:pPr>
              <a:defRPr/>
            </a:pPr>
            <a:fld id="{C8467590-0BC9-4B4A-95A3-307D97AD4B4F}" type="slidenum">
              <a:rPr lang="en-US"/>
              <a:pPr>
                <a:defRPr/>
              </a:pPr>
              <a:t>‹#›</a:t>
            </a:fld>
            <a:endParaRPr lang="en-US" dirty="0"/>
          </a:p>
        </p:txBody>
      </p:sp>
      <p:sp>
        <p:nvSpPr>
          <p:cNvPr id="7" name="Date Placeholder 2"/>
          <p:cNvSpPr>
            <a:spLocks noGrp="1"/>
          </p:cNvSpPr>
          <p:nvPr>
            <p:ph type="dt" sz="half" idx="26"/>
          </p:nvPr>
        </p:nvSpPr>
        <p:spPr/>
        <p:txBody>
          <a:bodyPr/>
          <a:lstStyle>
            <a:lvl1pPr>
              <a:defRPr/>
            </a:lvl1pPr>
          </a:lstStyle>
          <a:p>
            <a:pPr>
              <a:defRPr/>
            </a:pPr>
            <a:fld id="{AE9DBAAC-4C6B-4366-A6AF-47902173AFD2}" type="datetime1">
              <a:rPr lang="en-US" smtClean="0"/>
              <a:t>18-Sep-20</a:t>
            </a:fld>
            <a:endParaRPr lang="en-US" dirty="0"/>
          </a:p>
        </p:txBody>
      </p:sp>
      <p:sp>
        <p:nvSpPr>
          <p:cNvPr id="9" name="Rectangle 8"/>
          <p:cNvSpPr/>
          <p:nvPr userDrawn="1"/>
        </p:nvSpPr>
        <p:spPr>
          <a:xfrm>
            <a:off x="0" y="1242941"/>
            <a:ext cx="12192000" cy="253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86833" y="1336418"/>
            <a:ext cx="11212217" cy="641239"/>
          </a:xfrm>
        </p:spPr>
        <p:txBody>
          <a:bodyPr/>
          <a:lstStyle/>
          <a:p>
            <a:r>
              <a:rPr lang="en-US"/>
              <a:t>Click to edit Master title style</a:t>
            </a:r>
          </a:p>
        </p:txBody>
      </p:sp>
      <p:sp>
        <p:nvSpPr>
          <p:cNvPr id="8" name="Text Placeholder 20"/>
          <p:cNvSpPr>
            <a:spLocks noGrp="1"/>
          </p:cNvSpPr>
          <p:nvPr>
            <p:ph type="body" sz="quarter" idx="17" hasCustomPrompt="1"/>
          </p:nvPr>
        </p:nvSpPr>
        <p:spPr>
          <a:xfrm>
            <a:off x="7224218" y="6451601"/>
            <a:ext cx="4421037" cy="365125"/>
          </a:xfrm>
        </p:spPr>
        <p:txBody>
          <a:bodyPr anchor="ctr"/>
          <a:lstStyle>
            <a:lvl1pPr marL="0" indent="0" algn="r">
              <a:buFontTx/>
              <a:buNone/>
              <a:defRPr sz="105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dirty="0" err="1"/>
              <a:t>Kode</a:t>
            </a:r>
            <a:r>
              <a:rPr lang="en-US" dirty="0"/>
              <a:t> </a:t>
            </a:r>
            <a:r>
              <a:rPr lang="en-US" dirty="0" err="1"/>
              <a:t>dan</a:t>
            </a:r>
            <a:r>
              <a:rPr lang="en-US" dirty="0"/>
              <a:t> </a:t>
            </a:r>
            <a:r>
              <a:rPr lang="en-US" dirty="0" err="1"/>
              <a:t>Nama</a:t>
            </a:r>
            <a:r>
              <a:rPr lang="en-US" dirty="0"/>
              <a:t> </a:t>
            </a:r>
            <a:r>
              <a:rPr lang="en-US" dirty="0" err="1"/>
              <a:t>mata</a:t>
            </a:r>
            <a:r>
              <a:rPr lang="en-US" dirty="0"/>
              <a:t> </a:t>
            </a:r>
            <a:r>
              <a:rPr lang="en-US" dirty="0" err="1"/>
              <a:t>Kuliah</a:t>
            </a:r>
            <a:endParaRPr lang="en-US" dirty="0"/>
          </a:p>
        </p:txBody>
      </p:sp>
      <p:sp>
        <p:nvSpPr>
          <p:cNvPr id="3" name="Rectangle 2">
            <a:extLst>
              <a:ext uri="{FF2B5EF4-FFF2-40B4-BE49-F238E27FC236}">
                <a16:creationId xmlns:a16="http://schemas.microsoft.com/office/drawing/2014/main" id="{503A0304-C0CA-48F6-8E31-C32258DF4011}"/>
              </a:ext>
            </a:extLst>
          </p:cNvPr>
          <p:cNvSpPr>
            <a:spLocks/>
          </p:cNvSpPr>
          <p:nvPr userDrawn="1"/>
        </p:nvSpPr>
        <p:spPr>
          <a:xfrm>
            <a:off x="9467040" y="4817645"/>
            <a:ext cx="2697480" cy="1508760"/>
          </a:xfrm>
          <a:prstGeom prst="rect">
            <a:avLst/>
          </a:prstGeom>
          <a:ln w="3175">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7239629"/>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6" name="Text Placeholder 2"/>
          <p:cNvSpPr>
            <a:spLocks noGrp="1"/>
          </p:cNvSpPr>
          <p:nvPr>
            <p:ph type="body" idx="1"/>
          </p:nvPr>
        </p:nvSpPr>
        <p:spPr>
          <a:xfrm>
            <a:off x="489186" y="1645920"/>
            <a:ext cx="5380329" cy="789828"/>
          </a:xfrm>
          <a:prstGeom prst="rect">
            <a:avLst/>
          </a:prstGeom>
        </p:spPr>
        <p:txBody>
          <a:bodyPr anchor="b">
            <a:noAutofit/>
          </a:bodyPr>
          <a:lstStyle>
            <a:lvl1pPr marL="0" indent="0" algn="ctr">
              <a:lnSpc>
                <a:spcPts val="3000"/>
              </a:lnSpc>
              <a:spcBef>
                <a:spcPts val="0"/>
              </a:spcBef>
              <a:buNone/>
              <a:defRPr sz="2600" b="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2"/>
          <p:cNvSpPr>
            <a:spLocks noGrp="1"/>
          </p:cNvSpPr>
          <p:nvPr>
            <p:ph type="body" idx="17"/>
          </p:nvPr>
        </p:nvSpPr>
        <p:spPr>
          <a:xfrm>
            <a:off x="6271683" y="1645920"/>
            <a:ext cx="5393501" cy="789828"/>
          </a:xfrm>
          <a:prstGeom prst="rect">
            <a:avLst/>
          </a:prstGeom>
        </p:spPr>
        <p:txBody>
          <a:bodyPr anchor="b">
            <a:noAutofit/>
          </a:bodyPr>
          <a:lstStyle>
            <a:lvl1pPr marL="0" indent="0" algn="ctr">
              <a:lnSpc>
                <a:spcPts val="3000"/>
              </a:lnSpc>
              <a:spcBef>
                <a:spcPts val="0"/>
              </a:spcBef>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Content Placeholder 4"/>
          <p:cNvSpPr>
            <a:spLocks noGrp="1"/>
          </p:cNvSpPr>
          <p:nvPr>
            <p:ph sz="quarter" idx="24"/>
          </p:nvPr>
        </p:nvSpPr>
        <p:spPr>
          <a:xfrm>
            <a:off x="476249" y="2659063"/>
            <a:ext cx="5393267"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25"/>
          </p:nvPr>
        </p:nvSpPr>
        <p:spPr>
          <a:xfrm>
            <a:off x="6271683" y="2659063"/>
            <a:ext cx="5393267"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1"/>
          <p:cNvSpPr>
            <a:spLocks noGrp="1"/>
          </p:cNvSpPr>
          <p:nvPr>
            <p:ph type="sldNum" sz="quarter" idx="26"/>
          </p:nvPr>
        </p:nvSpPr>
        <p:spPr/>
        <p:txBody>
          <a:bodyPr/>
          <a:lstStyle>
            <a:lvl1pPr>
              <a:defRPr/>
            </a:lvl1pPr>
          </a:lstStyle>
          <a:p>
            <a:pPr>
              <a:defRPr/>
            </a:pPr>
            <a:fld id="{E5D3C417-35D1-DE4B-9003-F2E94344F58E}" type="slidenum">
              <a:rPr lang="en-US"/>
              <a:pPr>
                <a:defRPr/>
              </a:pPr>
              <a:t>‹#›</a:t>
            </a:fld>
            <a:endParaRPr lang="en-US" dirty="0"/>
          </a:p>
        </p:txBody>
      </p:sp>
      <p:sp>
        <p:nvSpPr>
          <p:cNvPr id="9" name="Date Placeholder 2"/>
          <p:cNvSpPr>
            <a:spLocks noGrp="1"/>
          </p:cNvSpPr>
          <p:nvPr>
            <p:ph type="dt" sz="half" idx="27"/>
          </p:nvPr>
        </p:nvSpPr>
        <p:spPr/>
        <p:txBody>
          <a:bodyPr/>
          <a:lstStyle>
            <a:lvl1pPr>
              <a:defRPr/>
            </a:lvl1pPr>
          </a:lstStyle>
          <a:p>
            <a:pPr>
              <a:defRPr/>
            </a:pPr>
            <a:fld id="{ACF1EA04-EA52-4CF1-9873-8D081B9B15D4}" type="datetime1">
              <a:rPr lang="en-US" smtClean="0"/>
              <a:t>18-Sep-20</a:t>
            </a:fld>
            <a:endParaRPr lang="en-US" dirty="0"/>
          </a:p>
        </p:txBody>
      </p:sp>
      <p:sp>
        <p:nvSpPr>
          <p:cNvPr id="11" name="Rectangle 10"/>
          <p:cNvSpPr/>
          <p:nvPr userDrawn="1"/>
        </p:nvSpPr>
        <p:spPr>
          <a:xfrm>
            <a:off x="0" y="1242941"/>
            <a:ext cx="12192000" cy="253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 Placeholder 20"/>
          <p:cNvSpPr>
            <a:spLocks noGrp="1"/>
          </p:cNvSpPr>
          <p:nvPr>
            <p:ph type="body" sz="quarter" idx="28" hasCustomPrompt="1"/>
          </p:nvPr>
        </p:nvSpPr>
        <p:spPr>
          <a:xfrm>
            <a:off x="7224218" y="6451601"/>
            <a:ext cx="4421037" cy="365125"/>
          </a:xfrm>
        </p:spPr>
        <p:txBody>
          <a:bodyPr anchor="ctr"/>
          <a:lstStyle>
            <a:lvl1pPr marL="0" indent="0" algn="r">
              <a:buFontTx/>
              <a:buNone/>
              <a:defRPr sz="105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dirty="0" err="1"/>
              <a:t>Kode</a:t>
            </a:r>
            <a:r>
              <a:rPr lang="en-US" dirty="0"/>
              <a:t> </a:t>
            </a:r>
            <a:r>
              <a:rPr lang="en-US" dirty="0" err="1"/>
              <a:t>dan</a:t>
            </a:r>
            <a:r>
              <a:rPr lang="en-US" dirty="0"/>
              <a:t> </a:t>
            </a:r>
            <a:r>
              <a:rPr lang="en-US" dirty="0" err="1"/>
              <a:t>Nama</a:t>
            </a:r>
            <a:r>
              <a:rPr lang="en-US" dirty="0"/>
              <a:t> </a:t>
            </a:r>
            <a:r>
              <a:rPr lang="en-US" dirty="0" err="1"/>
              <a:t>mata</a:t>
            </a:r>
            <a:r>
              <a:rPr lang="en-US" dirty="0"/>
              <a:t> </a:t>
            </a:r>
            <a:r>
              <a:rPr lang="en-US" dirty="0" err="1"/>
              <a:t>Kuliah</a:t>
            </a:r>
            <a:endParaRPr lang="en-US" dirty="0"/>
          </a:p>
        </p:txBody>
      </p:sp>
    </p:spTree>
    <p:extLst>
      <p:ext uri="{BB962C8B-B14F-4D97-AF65-F5344CB8AC3E}">
        <p14:creationId xmlns:p14="http://schemas.microsoft.com/office/powerpoint/2010/main" val="108250554"/>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1 Content Slide">
    <p:spTree>
      <p:nvGrpSpPr>
        <p:cNvPr id="1" name=""/>
        <p:cNvGrpSpPr/>
        <p:nvPr/>
      </p:nvGrpSpPr>
      <p:grpSpPr>
        <a:xfrm>
          <a:off x="0" y="0"/>
          <a:ext cx="0" cy="0"/>
          <a:chOff x="0" y="0"/>
          <a:chExt cx="0" cy="0"/>
        </a:xfrm>
      </p:grpSpPr>
      <p:sp>
        <p:nvSpPr>
          <p:cNvPr id="5" name="Content Placeholder 4"/>
          <p:cNvSpPr>
            <a:spLocks noGrp="1"/>
          </p:cNvSpPr>
          <p:nvPr>
            <p:ph sz="quarter" idx="21"/>
          </p:nvPr>
        </p:nvSpPr>
        <p:spPr>
          <a:xfrm>
            <a:off x="6238051" y="2009551"/>
            <a:ext cx="5380567" cy="40023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p:cNvSpPr>
            <a:spLocks noGrp="1"/>
          </p:cNvSpPr>
          <p:nvPr>
            <p:ph type="pic" sz="quarter" idx="22"/>
          </p:nvPr>
        </p:nvSpPr>
        <p:spPr>
          <a:xfrm>
            <a:off x="486834" y="2009551"/>
            <a:ext cx="5329767" cy="4002313"/>
          </a:xfrm>
        </p:spPr>
        <p:txBody>
          <a:bodyPr rtlCol="0">
            <a:normAutofit/>
          </a:bodyPr>
          <a:lstStyle>
            <a:lvl1pPr marL="0" marR="0" indent="0" algn="l" defTabSz="457200" rtl="0" eaLnBrk="1" fontAlgn="auto" latinLnBrk="0" hangingPunct="1">
              <a:lnSpc>
                <a:spcPct val="100000"/>
              </a:lnSpc>
              <a:spcBef>
                <a:spcPts val="1800"/>
              </a:spcBef>
              <a:spcAft>
                <a:spcPts val="0"/>
              </a:spcAft>
              <a:buClrTx/>
              <a:buSzPct val="135000"/>
              <a:buFontTx/>
              <a:buNone/>
              <a:tabLst/>
              <a:defRPr sz="2000"/>
            </a:lvl1pPr>
          </a:lstStyle>
          <a:p>
            <a:pPr lvl="0"/>
            <a:r>
              <a:rPr lang="en-US" noProof="0" dirty="0"/>
              <a:t>Drag picture to placeholder or click icon to add</a:t>
            </a:r>
          </a:p>
        </p:txBody>
      </p:sp>
      <p:sp>
        <p:nvSpPr>
          <p:cNvPr id="6" name="Slide Number Placeholder 1"/>
          <p:cNvSpPr>
            <a:spLocks noGrp="1"/>
          </p:cNvSpPr>
          <p:nvPr>
            <p:ph type="sldNum" sz="quarter" idx="23"/>
          </p:nvPr>
        </p:nvSpPr>
        <p:spPr/>
        <p:txBody>
          <a:bodyPr/>
          <a:lstStyle>
            <a:lvl1pPr>
              <a:defRPr/>
            </a:lvl1pPr>
          </a:lstStyle>
          <a:p>
            <a:pPr>
              <a:defRPr/>
            </a:pPr>
            <a:fld id="{C2DA4596-0E95-4845-A51E-381771D71C5B}" type="slidenum">
              <a:rPr lang="en-US"/>
              <a:pPr>
                <a:defRPr/>
              </a:pPr>
              <a:t>‹#›</a:t>
            </a:fld>
            <a:endParaRPr lang="en-US" dirty="0"/>
          </a:p>
        </p:txBody>
      </p:sp>
      <p:sp>
        <p:nvSpPr>
          <p:cNvPr id="7" name="Date Placeholder 2"/>
          <p:cNvSpPr>
            <a:spLocks noGrp="1"/>
          </p:cNvSpPr>
          <p:nvPr>
            <p:ph type="dt" sz="half" idx="24"/>
          </p:nvPr>
        </p:nvSpPr>
        <p:spPr/>
        <p:txBody>
          <a:bodyPr/>
          <a:lstStyle>
            <a:lvl1pPr>
              <a:defRPr/>
            </a:lvl1pPr>
          </a:lstStyle>
          <a:p>
            <a:pPr>
              <a:defRPr/>
            </a:pPr>
            <a:fld id="{FAE7D520-2C32-4FE7-B5ED-3005493E3549}" type="datetime1">
              <a:rPr lang="en-US" smtClean="0"/>
              <a:t>18-Sep-20</a:t>
            </a:fld>
            <a:endParaRPr lang="en-US" dirty="0"/>
          </a:p>
        </p:txBody>
      </p:sp>
      <p:sp>
        <p:nvSpPr>
          <p:cNvPr id="9" name="Rectangle 8"/>
          <p:cNvSpPr/>
          <p:nvPr userDrawn="1"/>
        </p:nvSpPr>
        <p:spPr>
          <a:xfrm>
            <a:off x="0" y="1242941"/>
            <a:ext cx="12192000" cy="253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8" name="Text Placeholder 20"/>
          <p:cNvSpPr>
            <a:spLocks noGrp="1"/>
          </p:cNvSpPr>
          <p:nvPr>
            <p:ph type="body" sz="quarter" idx="17" hasCustomPrompt="1"/>
          </p:nvPr>
        </p:nvSpPr>
        <p:spPr>
          <a:xfrm>
            <a:off x="7224218" y="6451601"/>
            <a:ext cx="4421037" cy="365125"/>
          </a:xfrm>
        </p:spPr>
        <p:txBody>
          <a:bodyPr anchor="ctr"/>
          <a:lstStyle>
            <a:lvl1pPr marL="0" indent="0" algn="r">
              <a:buFontTx/>
              <a:buNone/>
              <a:defRPr sz="105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dirty="0" err="1"/>
              <a:t>Kode</a:t>
            </a:r>
            <a:r>
              <a:rPr lang="en-US" dirty="0"/>
              <a:t> </a:t>
            </a:r>
            <a:r>
              <a:rPr lang="en-US" dirty="0" err="1"/>
              <a:t>dan</a:t>
            </a:r>
            <a:r>
              <a:rPr lang="en-US" dirty="0"/>
              <a:t> </a:t>
            </a:r>
            <a:r>
              <a:rPr lang="en-US" dirty="0" err="1"/>
              <a:t>Nama</a:t>
            </a:r>
            <a:r>
              <a:rPr lang="en-US" dirty="0"/>
              <a:t> </a:t>
            </a:r>
            <a:r>
              <a:rPr lang="en-US" dirty="0" err="1"/>
              <a:t>mata</a:t>
            </a:r>
            <a:r>
              <a:rPr lang="en-US" dirty="0"/>
              <a:t> </a:t>
            </a:r>
            <a:r>
              <a:rPr lang="en-US" dirty="0" err="1"/>
              <a:t>Kuliah</a:t>
            </a:r>
            <a:endParaRPr lang="en-US" dirty="0"/>
          </a:p>
        </p:txBody>
      </p:sp>
    </p:spTree>
    <p:extLst>
      <p:ext uri="{BB962C8B-B14F-4D97-AF65-F5344CB8AC3E}">
        <p14:creationId xmlns:p14="http://schemas.microsoft.com/office/powerpoint/2010/main" val="2466198579"/>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6" name="Title 1"/>
          <p:cNvSpPr txBox="1">
            <a:spLocks/>
          </p:cNvSpPr>
          <p:nvPr userDrawn="1"/>
        </p:nvSpPr>
        <p:spPr bwMode="auto">
          <a:xfrm>
            <a:off x="579398" y="4489332"/>
            <a:ext cx="11101917" cy="2119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3200" b="1" kern="1200">
                <a:solidFill>
                  <a:schemeClr val="bg1"/>
                </a:solidFill>
                <a:latin typeface="+mj-lt"/>
                <a:ea typeface="ＭＳ Ｐゴシック" charset="0"/>
                <a:cs typeface="ＭＳ Ｐゴシック" charset="0"/>
              </a:defRPr>
            </a:lvl1pPr>
            <a:lvl2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2pPr>
            <a:lvl3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3pPr>
            <a:lvl4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4pPr>
            <a:lvl5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5pPr>
            <a:lvl6pPr marL="4572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6pPr>
            <a:lvl7pPr marL="9144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7pPr>
            <a:lvl8pPr marL="13716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8pPr>
            <a:lvl9pPr marL="18288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9pPr>
          </a:lstStyle>
          <a:p>
            <a:pPr algn="ctr"/>
            <a:r>
              <a:rPr lang="en-US" sz="5400" dirty="0">
                <a:solidFill>
                  <a:srgbClr val="C00000"/>
                </a:solidFill>
                <a:latin typeface="Brush Script Std" pitchFamily="66" charset="0"/>
              </a:rPr>
              <a:t>THANK YOU</a:t>
            </a:r>
          </a:p>
        </p:txBody>
      </p:sp>
      <p:sp>
        <p:nvSpPr>
          <p:cNvPr id="16" name="Rectangle 15"/>
          <p:cNvSpPr/>
          <p:nvPr userDrawn="1"/>
        </p:nvSpPr>
        <p:spPr>
          <a:xfrm>
            <a:off x="-652" y="4670968"/>
            <a:ext cx="12189231" cy="93681"/>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074" name="Picture 2" descr="C:\Users\Mystogan\Pictures\red-digital-background.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3421" y="1"/>
            <a:ext cx="12192000" cy="467096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Mystogan\Pictures\logo-white.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205856" y="142947"/>
            <a:ext cx="4052245" cy="603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725921"/>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0"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 y="1"/>
            <a:ext cx="12191999" cy="685800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6" name="Title Placeholder 9"/>
          <p:cNvSpPr>
            <a:spLocks noGrp="1" noChangeAspect="1"/>
          </p:cNvSpPr>
          <p:nvPr>
            <p:ph type="title"/>
          </p:nvPr>
        </p:nvSpPr>
        <p:spPr bwMode="auto">
          <a:xfrm>
            <a:off x="486834" y="1336418"/>
            <a:ext cx="11101917" cy="64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pic>
        <p:nvPicPr>
          <p:cNvPr id="5" name="Picture 2" descr="C:\Users\Mystogan\Pictures\75_big.jpg"/>
          <p:cNvPicPr>
            <a:picLocks noChangeAspect="1" noChangeArrowheads="1"/>
          </p:cNvPicPr>
          <p:nvPr userDrawn="1"/>
        </p:nvPicPr>
        <p:blipFill>
          <a:blip r:embed="rId11">
            <a:extLst>
              <a:ext uri="{28A0092B-C50C-407E-A947-70E740481C1C}">
                <a14:useLocalDpi xmlns:a14="http://schemas.microsoft.com/office/drawing/2010/main"/>
              </a:ext>
            </a:extLst>
          </a:blip>
          <a:srcRect/>
          <a:stretch>
            <a:fillRect/>
          </a:stretch>
        </p:blipFill>
        <p:spPr bwMode="auto">
          <a:xfrm>
            <a:off x="1" y="6248401"/>
            <a:ext cx="12191999" cy="6096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
          </p:nvPr>
        </p:nvSpPr>
        <p:spPr>
          <a:xfrm>
            <a:off x="519878" y="6451887"/>
            <a:ext cx="478367" cy="365125"/>
          </a:xfrm>
          <a:prstGeom prst="rect">
            <a:avLst/>
          </a:prstGeom>
        </p:spPr>
        <p:txBody>
          <a:bodyPr vert="horz" lIns="0" tIns="45720" rIns="91440" bIns="45720" rtlCol="0" anchor="ctr"/>
          <a:lstStyle>
            <a:lvl1pPr algn="l" fontAlgn="auto">
              <a:spcBef>
                <a:spcPts val="0"/>
              </a:spcBef>
              <a:spcAft>
                <a:spcPts val="0"/>
              </a:spcAft>
              <a:defRPr sz="1050" smtClean="0">
                <a:solidFill>
                  <a:schemeClr val="bg1"/>
                </a:solidFill>
                <a:latin typeface="+mn-lt"/>
                <a:ea typeface="+mn-ea"/>
                <a:cs typeface="+mn-cs"/>
              </a:defRPr>
            </a:lvl1pPr>
          </a:lstStyle>
          <a:p>
            <a:pPr>
              <a:defRPr/>
            </a:pPr>
            <a:fld id="{02B1F015-1154-6F45-9F5A-29B4836DF7ED}" type="slidenum">
              <a:rPr lang="en-US" smtClean="0"/>
              <a:pPr>
                <a:defRPr/>
              </a:pPr>
              <a:t>‹#›</a:t>
            </a:fld>
            <a:endParaRPr lang="en-US" dirty="0"/>
          </a:p>
        </p:txBody>
      </p:sp>
      <p:sp>
        <p:nvSpPr>
          <p:cNvPr id="3" name="Date Placeholder 2"/>
          <p:cNvSpPr>
            <a:spLocks noGrp="1"/>
          </p:cNvSpPr>
          <p:nvPr>
            <p:ph type="dt" sz="half" idx="2"/>
          </p:nvPr>
        </p:nvSpPr>
        <p:spPr>
          <a:xfrm>
            <a:off x="1080795" y="6451887"/>
            <a:ext cx="2190749" cy="365125"/>
          </a:xfrm>
          <a:prstGeom prst="rect">
            <a:avLst/>
          </a:prstGeom>
        </p:spPr>
        <p:txBody>
          <a:bodyPr vert="horz" lIns="0" tIns="45720" rIns="91440" bIns="45720" rtlCol="0" anchor="ctr"/>
          <a:lstStyle>
            <a:lvl1pPr algn="l" fontAlgn="auto">
              <a:spcBef>
                <a:spcPts val="0"/>
              </a:spcBef>
              <a:spcAft>
                <a:spcPts val="0"/>
              </a:spcAft>
              <a:defRPr sz="1050" smtClean="0">
                <a:solidFill>
                  <a:schemeClr val="bg1"/>
                </a:solidFill>
                <a:latin typeface="+mn-lt"/>
                <a:ea typeface="+mn-ea"/>
                <a:cs typeface="+mn-cs"/>
              </a:defRPr>
            </a:lvl1pPr>
          </a:lstStyle>
          <a:p>
            <a:pPr>
              <a:defRPr/>
            </a:pPr>
            <a:fld id="{1052211D-F397-4BA6-BD9C-CCD75451AD39}" type="datetime1">
              <a:rPr lang="en-US" smtClean="0"/>
              <a:t>18-Sep-20</a:t>
            </a:fld>
            <a:endParaRPr lang="en-US" dirty="0"/>
          </a:p>
        </p:txBody>
      </p:sp>
      <p:sp>
        <p:nvSpPr>
          <p:cNvPr id="1030" name="Rectangle 3"/>
          <p:cNvSpPr>
            <a:spLocks noChangeArrowheads="1"/>
          </p:cNvSpPr>
          <p:nvPr/>
        </p:nvSpPr>
        <p:spPr bwMode="auto">
          <a:xfrm rot="-5400000">
            <a:off x="12884416" y="5910799"/>
            <a:ext cx="17097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600" dirty="0">
                <a:solidFill>
                  <a:srgbClr val="7F7F7F"/>
                </a:solidFill>
              </a:rPr>
              <a:t>12-CRS-0106 REVISED 8 FEB 2013</a:t>
            </a:r>
          </a:p>
        </p:txBody>
      </p:sp>
      <p:sp>
        <p:nvSpPr>
          <p:cNvPr id="1031" name="Text Placeholder 11"/>
          <p:cNvSpPr>
            <a:spLocks noGrp="1"/>
          </p:cNvSpPr>
          <p:nvPr>
            <p:ph type="body" idx="1"/>
          </p:nvPr>
        </p:nvSpPr>
        <p:spPr bwMode="auto">
          <a:xfrm>
            <a:off x="486834" y="1977656"/>
            <a:ext cx="11101917" cy="4054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3"/>
          <p:cNvPicPr>
            <a:picLocks noChangeAspect="1" noChangeArrowheads="1"/>
          </p:cNvPicPr>
          <p:nvPr userDrawn="1"/>
        </p:nvPicPr>
        <p:blipFill>
          <a:blip r:embed="rId12">
            <a:extLst>
              <a:ext uri="{28A0092B-C50C-407E-A947-70E740481C1C}">
                <a14:useLocalDpi xmlns:a14="http://schemas.microsoft.com/office/drawing/2010/main"/>
              </a:ext>
            </a:extLst>
          </a:blip>
          <a:stretch>
            <a:fillRect/>
          </a:stretch>
        </p:blipFill>
        <p:spPr bwMode="auto">
          <a:xfrm>
            <a:off x="5" y="0"/>
            <a:ext cx="12191991" cy="124777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98" r:id="rId1"/>
    <p:sldLayoutId id="2147483704" r:id="rId2"/>
    <p:sldLayoutId id="2147483710" r:id="rId3"/>
    <p:sldLayoutId id="2147483705" r:id="rId4"/>
    <p:sldLayoutId id="2147483706" r:id="rId5"/>
    <p:sldLayoutId id="2147483707" r:id="rId6"/>
    <p:sldLayoutId id="2147483708" r:id="rId7"/>
    <p:sldLayoutId id="2147483709" r:id="rId8"/>
  </p:sldLayoutIdLst>
  <p:transition spd="slow">
    <p:wipe/>
  </p:transition>
  <p:hf hdr="0" ftr="0" dt="0"/>
  <p:txStyles>
    <p:titleStyle>
      <a:lvl1pPr algn="l" defTabSz="457200" rtl="0" eaLnBrk="1" fontAlgn="base" hangingPunct="1">
        <a:spcBef>
          <a:spcPct val="0"/>
        </a:spcBef>
        <a:spcAft>
          <a:spcPct val="0"/>
        </a:spcAft>
        <a:defRPr sz="2800" b="1" kern="1200">
          <a:solidFill>
            <a:schemeClr val="tx1">
              <a:lumMod val="75000"/>
              <a:lumOff val="25000"/>
            </a:schemeClr>
          </a:solidFill>
          <a:latin typeface="+mj-lt"/>
          <a:ea typeface="ＭＳ Ｐゴシック" charset="0"/>
          <a:cs typeface="ＭＳ Ｐゴシック" charset="0"/>
        </a:defRPr>
      </a:lvl1pPr>
      <a:lvl2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2pPr>
      <a:lvl3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3pPr>
      <a:lvl4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4pPr>
      <a:lvl5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5pPr>
      <a:lvl6pPr marL="4572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6pPr>
      <a:lvl7pPr marL="9144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7pPr>
      <a:lvl8pPr marL="13716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8pPr>
      <a:lvl9pPr marL="18288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9pPr>
    </p:titleStyle>
    <p:bodyStyle>
      <a:lvl1pPr marL="346075" indent="-346075" algn="l" defTabSz="457200" rtl="0" eaLnBrk="1" fontAlgn="base" hangingPunct="1">
        <a:lnSpc>
          <a:spcPct val="114000"/>
        </a:lnSpc>
        <a:spcBef>
          <a:spcPts val="1800"/>
        </a:spcBef>
        <a:spcAft>
          <a:spcPct val="0"/>
        </a:spcAft>
        <a:buSzPct val="135000"/>
        <a:buBlip>
          <a:blip r:embed="rId13"/>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lnSpc>
          <a:spcPct val="114000"/>
        </a:lnSpc>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lnSpc>
          <a:spcPct val="114000"/>
        </a:lnSpc>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lnSpc>
          <a:spcPct val="114000"/>
        </a:lnSpc>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lnSpc>
          <a:spcPct val="114000"/>
        </a:lnSpc>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42.jpe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gif"/><Relationship Id="rId1" Type="http://schemas.openxmlformats.org/officeDocument/2006/relationships/slideLayout" Target="../slideLayouts/slideLayout4.xml"/><Relationship Id="rId6" Type="http://schemas.openxmlformats.org/officeDocument/2006/relationships/image" Target="../media/image99.png"/><Relationship Id="rId5" Type="http://schemas.openxmlformats.org/officeDocument/2006/relationships/image" Target="../media/image98.jpeg"/><Relationship Id="rId4" Type="http://schemas.openxmlformats.org/officeDocument/2006/relationships/image" Target="../media/image97.jpeg"/></Relationships>
</file>

<file path=ppt/slides/_rels/slide74.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cs231n.stanford.edu/"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BEAE8-555F-4161-8417-4957494D2400}"/>
              </a:ext>
            </a:extLst>
          </p:cNvPr>
          <p:cNvSpPr>
            <a:spLocks noGrp="1"/>
          </p:cNvSpPr>
          <p:nvPr>
            <p:ph type="ctrTitle"/>
          </p:nvPr>
        </p:nvSpPr>
        <p:spPr/>
        <p:txBody>
          <a:bodyPr/>
          <a:lstStyle/>
          <a:p>
            <a:r>
              <a:rPr lang="en-US" dirty="0"/>
              <a:t>Computer Vision</a:t>
            </a:r>
            <a:endParaRPr lang="id-ID" dirty="0"/>
          </a:p>
        </p:txBody>
      </p:sp>
      <p:sp>
        <p:nvSpPr>
          <p:cNvPr id="3" name="Subtitle 2">
            <a:extLst>
              <a:ext uri="{FF2B5EF4-FFF2-40B4-BE49-F238E27FC236}">
                <a16:creationId xmlns:a16="http://schemas.microsoft.com/office/drawing/2014/main" id="{AD237D6D-F645-4BFA-820A-BF92485727A1}"/>
              </a:ext>
            </a:extLst>
          </p:cNvPr>
          <p:cNvSpPr>
            <a:spLocks noGrp="1"/>
          </p:cNvSpPr>
          <p:nvPr>
            <p:ph type="subTitle" idx="1"/>
          </p:nvPr>
        </p:nvSpPr>
        <p:spPr/>
        <p:txBody>
          <a:bodyPr/>
          <a:lstStyle/>
          <a:p>
            <a:r>
              <a:rPr lang="en-US" sz="2400" dirty="0"/>
              <a:t>Part 2: Convolutional Neural Networks</a:t>
            </a:r>
            <a:endParaRPr lang="id-ID" sz="2400" dirty="0"/>
          </a:p>
        </p:txBody>
      </p:sp>
      <p:sp>
        <p:nvSpPr>
          <p:cNvPr id="4" name="Text Placeholder 3">
            <a:extLst>
              <a:ext uri="{FF2B5EF4-FFF2-40B4-BE49-F238E27FC236}">
                <a16:creationId xmlns:a16="http://schemas.microsoft.com/office/drawing/2014/main" id="{BEB7CB3B-C3A6-48F0-A808-E2D6EA21A6A7}"/>
              </a:ext>
            </a:extLst>
          </p:cNvPr>
          <p:cNvSpPr>
            <a:spLocks noGrp="1"/>
          </p:cNvSpPr>
          <p:nvPr>
            <p:ph type="body" sz="quarter" idx="13"/>
          </p:nvPr>
        </p:nvSpPr>
        <p:spPr/>
        <p:txBody>
          <a:bodyPr/>
          <a:lstStyle/>
          <a:p>
            <a:r>
              <a:rPr lang="en-US" dirty="0"/>
              <a:t>ADF</a:t>
            </a:r>
          </a:p>
        </p:txBody>
      </p:sp>
      <p:sp>
        <p:nvSpPr>
          <p:cNvPr id="5" name="Slide Number Placeholder 4">
            <a:extLst>
              <a:ext uri="{FF2B5EF4-FFF2-40B4-BE49-F238E27FC236}">
                <a16:creationId xmlns:a16="http://schemas.microsoft.com/office/drawing/2014/main" id="{C8A7CB71-B86A-467A-BA92-6850AF91C740}"/>
              </a:ext>
            </a:extLst>
          </p:cNvPr>
          <p:cNvSpPr>
            <a:spLocks noGrp="1"/>
          </p:cNvSpPr>
          <p:nvPr>
            <p:ph type="sldNum" sz="quarter" idx="15"/>
          </p:nvPr>
        </p:nvSpPr>
        <p:spPr/>
        <p:txBody>
          <a:bodyPr/>
          <a:lstStyle/>
          <a:p>
            <a:pPr>
              <a:defRPr/>
            </a:pPr>
            <a:fld id="{FA0FCE97-1E5D-3942-9893-29D29393C492}" type="slidenum">
              <a:rPr lang="en-US" smtClean="0"/>
              <a:pPr>
                <a:defRPr/>
              </a:pPr>
              <a:t>1</a:t>
            </a:fld>
            <a:endParaRPr lang="en-US" dirty="0"/>
          </a:p>
        </p:txBody>
      </p:sp>
    </p:spTree>
    <p:extLst>
      <p:ext uri="{BB962C8B-B14F-4D97-AF65-F5344CB8AC3E}">
        <p14:creationId xmlns:p14="http://schemas.microsoft.com/office/powerpoint/2010/main" val="1548045581"/>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73E1684F-0753-4A41-A0AA-9504A94A0DF5}"/>
              </a:ext>
            </a:extLst>
          </p:cNvPr>
          <p:cNvSpPr>
            <a:spLocks noGrp="1"/>
          </p:cNvSpPr>
          <p:nvPr>
            <p:ph sz="quarter" idx="14"/>
          </p:nvPr>
        </p:nvSpPr>
        <p:spPr/>
        <p:txBody>
          <a:bodyPr/>
          <a:lstStyle/>
          <a:p>
            <a:r>
              <a:rPr lang="en-US" sz="2000" dirty="0"/>
              <a:t>The theory: </a:t>
            </a:r>
            <a:br>
              <a:rPr lang="en-US" sz="2000" dirty="0"/>
            </a:br>
            <a:r>
              <a:rPr lang="en-US" sz="2000" dirty="0"/>
              <a:t>with </a:t>
            </a:r>
            <a:r>
              <a:rPr lang="en-US" sz="2000" dirty="0">
                <a:solidFill>
                  <a:srgbClr val="0000FF"/>
                </a:solidFill>
              </a:rPr>
              <a:t>more data </a:t>
            </a:r>
            <a:r>
              <a:rPr lang="en-US" sz="2000" dirty="0"/>
              <a:t>to learn, </a:t>
            </a:r>
            <a:br>
              <a:rPr lang="en-US" sz="2000" dirty="0"/>
            </a:br>
            <a:r>
              <a:rPr lang="en-US" sz="2000" dirty="0"/>
              <a:t>ANN can be </a:t>
            </a:r>
            <a:r>
              <a:rPr lang="en-US" sz="2000" dirty="0">
                <a:solidFill>
                  <a:srgbClr val="0000FF"/>
                </a:solidFill>
              </a:rPr>
              <a:t>trained further </a:t>
            </a:r>
            <a:br>
              <a:rPr lang="en-US" sz="2000" dirty="0"/>
            </a:br>
            <a:r>
              <a:rPr lang="en-US" sz="2000" dirty="0"/>
              <a:t>and became "</a:t>
            </a:r>
            <a:r>
              <a:rPr lang="en-US" sz="2000" dirty="0">
                <a:solidFill>
                  <a:srgbClr val="0000FF"/>
                </a:solidFill>
              </a:rPr>
              <a:t>smarter</a:t>
            </a:r>
            <a:r>
              <a:rPr lang="en-US" sz="2000" dirty="0"/>
              <a:t>"</a:t>
            </a:r>
          </a:p>
          <a:p>
            <a:endParaRPr lang="en-US" sz="2000" dirty="0"/>
          </a:p>
          <a:p>
            <a:r>
              <a:rPr lang="en-US" sz="2000" dirty="0">
                <a:solidFill>
                  <a:srgbClr val="FF0000"/>
                </a:solidFill>
              </a:rPr>
              <a:t>The problem?</a:t>
            </a:r>
          </a:p>
          <a:p>
            <a:pPr lvl="1"/>
            <a:r>
              <a:rPr lang="en-US" dirty="0">
                <a:solidFill>
                  <a:srgbClr val="FF0000"/>
                </a:solidFill>
              </a:rPr>
              <a:t>Scarce data </a:t>
            </a:r>
            <a:r>
              <a:rPr lang="en-US" dirty="0"/>
              <a:t>to train</a:t>
            </a:r>
          </a:p>
          <a:p>
            <a:pPr lvl="1"/>
            <a:r>
              <a:rPr lang="en-US" dirty="0"/>
              <a:t>Not enough </a:t>
            </a:r>
            <a:r>
              <a:rPr lang="en-US" dirty="0">
                <a:solidFill>
                  <a:srgbClr val="FF0000"/>
                </a:solidFill>
              </a:rPr>
              <a:t>storage</a:t>
            </a:r>
            <a:r>
              <a:rPr lang="en-US" dirty="0"/>
              <a:t> </a:t>
            </a:r>
          </a:p>
        </p:txBody>
      </p:sp>
      <p:sp>
        <p:nvSpPr>
          <p:cNvPr id="2" name="Slide Number Placeholder 1">
            <a:extLst>
              <a:ext uri="{FF2B5EF4-FFF2-40B4-BE49-F238E27FC236}">
                <a16:creationId xmlns:a16="http://schemas.microsoft.com/office/drawing/2014/main" id="{660EEA93-F492-4F46-BCAD-2D883A5C4937}"/>
              </a:ext>
            </a:extLst>
          </p:cNvPr>
          <p:cNvSpPr>
            <a:spLocks noGrp="1"/>
          </p:cNvSpPr>
          <p:nvPr>
            <p:ph type="sldNum" sz="quarter" idx="15"/>
          </p:nvPr>
        </p:nvSpPr>
        <p:spPr/>
        <p:txBody>
          <a:bodyPr/>
          <a:lstStyle/>
          <a:p>
            <a:fld id="{F0540D16-EBF5-0D44-A21F-B32E9F609578}" type="slidenum">
              <a:rPr lang="en-US" smtClean="0"/>
              <a:pPr/>
              <a:t>10</a:t>
            </a:fld>
            <a:endParaRPr lang="en-US" dirty="0"/>
          </a:p>
        </p:txBody>
      </p:sp>
      <p:sp>
        <p:nvSpPr>
          <p:cNvPr id="3" name="Date Placeholder 2">
            <a:extLst>
              <a:ext uri="{FF2B5EF4-FFF2-40B4-BE49-F238E27FC236}">
                <a16:creationId xmlns:a16="http://schemas.microsoft.com/office/drawing/2014/main" id="{F0006D61-473C-495D-8061-48DC0FEA3161}"/>
              </a:ext>
            </a:extLst>
          </p:cNvPr>
          <p:cNvSpPr>
            <a:spLocks noGrp="1"/>
          </p:cNvSpPr>
          <p:nvPr>
            <p:ph type="dt" sz="half" idx="16"/>
          </p:nvPr>
        </p:nvSpPr>
        <p:spPr/>
        <p:txBody>
          <a:bodyPr/>
          <a:lstStyle/>
          <a:p>
            <a:fld id="{18616975-30F2-B74D-B90F-E83C4C9562E7}" type="datetime1">
              <a:rPr lang="en-US" smtClean="0"/>
              <a:pPr/>
              <a:t>18-Sep-20</a:t>
            </a:fld>
            <a:endParaRPr lang="en-US" dirty="0"/>
          </a:p>
        </p:txBody>
      </p:sp>
      <p:sp>
        <p:nvSpPr>
          <p:cNvPr id="10" name="Title 9">
            <a:extLst>
              <a:ext uri="{FF2B5EF4-FFF2-40B4-BE49-F238E27FC236}">
                <a16:creationId xmlns:a16="http://schemas.microsoft.com/office/drawing/2014/main" id="{03C03559-8BAF-42E2-AED5-3EE027E85AEC}"/>
              </a:ext>
            </a:extLst>
          </p:cNvPr>
          <p:cNvSpPr>
            <a:spLocks noGrp="1"/>
          </p:cNvSpPr>
          <p:nvPr>
            <p:ph type="title"/>
          </p:nvPr>
        </p:nvSpPr>
        <p:spPr/>
        <p:txBody>
          <a:bodyPr/>
          <a:lstStyle/>
          <a:p>
            <a:r>
              <a:rPr lang="en-US" dirty="0"/>
              <a:t>Data Availability </a:t>
            </a:r>
          </a:p>
        </p:txBody>
      </p:sp>
      <p:sp>
        <p:nvSpPr>
          <p:cNvPr id="12" name="Text Placeholder 11">
            <a:extLst>
              <a:ext uri="{FF2B5EF4-FFF2-40B4-BE49-F238E27FC236}">
                <a16:creationId xmlns:a16="http://schemas.microsoft.com/office/drawing/2014/main" id="{E1C477A1-B6EF-431A-BEB9-E6464CB284DA}"/>
              </a:ext>
            </a:extLst>
          </p:cNvPr>
          <p:cNvSpPr>
            <a:spLocks noGrp="1"/>
          </p:cNvSpPr>
          <p:nvPr>
            <p:ph type="body" sz="quarter" idx="17"/>
          </p:nvPr>
        </p:nvSpPr>
        <p:spPr/>
        <p:txBody>
          <a:bodyPr/>
          <a:lstStyle/>
          <a:p>
            <a:r>
              <a:rPr lang="id-ID" dirty="0"/>
              <a:t>Computer Vision</a:t>
            </a:r>
          </a:p>
        </p:txBody>
      </p:sp>
      <p:pic>
        <p:nvPicPr>
          <p:cNvPr id="7" name="Picture 6" descr="A close up of a newspaper&#10;&#10;Description generated with high confidence">
            <a:extLst>
              <a:ext uri="{FF2B5EF4-FFF2-40B4-BE49-F238E27FC236}">
                <a16:creationId xmlns:a16="http://schemas.microsoft.com/office/drawing/2014/main" id="{B48CB7BF-1DF6-49BF-B0BA-CC9A7FED1FB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96001" y="2175783"/>
            <a:ext cx="4387103" cy="3417322"/>
          </a:xfrm>
          <a:prstGeom prst="rect">
            <a:avLst/>
          </a:prstGeom>
        </p:spPr>
      </p:pic>
    </p:spTree>
    <p:extLst>
      <p:ext uri="{BB962C8B-B14F-4D97-AF65-F5344CB8AC3E}">
        <p14:creationId xmlns:p14="http://schemas.microsoft.com/office/powerpoint/2010/main" val="2187954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wipe(left)">
                                      <p:cBhvr>
                                        <p:cTn id="7" dur="500"/>
                                        <p:tgtEl>
                                          <p:spTgt spid="1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xEl>
                                              <p:pRg st="3" end="3"/>
                                            </p:txEl>
                                          </p:spTgt>
                                        </p:tgtEl>
                                        <p:attrNameLst>
                                          <p:attrName>style.visibility</p:attrName>
                                        </p:attrNameLst>
                                      </p:cBhvr>
                                      <p:to>
                                        <p:strVal val="visible"/>
                                      </p:to>
                                    </p:set>
                                    <p:animEffect transition="in" filter="wipe(left)">
                                      <p:cBhvr>
                                        <p:cTn id="12" dur="500"/>
                                        <p:tgtEl>
                                          <p:spTgt spid="11">
                                            <p:txEl>
                                              <p:pRg st="3" end="3"/>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1">
                                            <p:txEl>
                                              <p:pRg st="4" end="4"/>
                                            </p:txEl>
                                          </p:spTgt>
                                        </p:tgtEl>
                                        <p:attrNameLst>
                                          <p:attrName>style.visibility</p:attrName>
                                        </p:attrNameLst>
                                      </p:cBhvr>
                                      <p:to>
                                        <p:strVal val="visible"/>
                                      </p:to>
                                    </p:set>
                                    <p:animEffect transition="in" filter="wipe(left)">
                                      <p:cBhvr>
                                        <p:cTn id="16"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73E1684F-0753-4A41-A0AA-9504A94A0DF5}"/>
              </a:ext>
            </a:extLst>
          </p:cNvPr>
          <p:cNvSpPr>
            <a:spLocks noGrp="1"/>
          </p:cNvSpPr>
          <p:nvPr>
            <p:ph sz="quarter" idx="14"/>
          </p:nvPr>
        </p:nvSpPr>
        <p:spPr/>
        <p:txBody>
          <a:bodyPr/>
          <a:lstStyle/>
          <a:p>
            <a:r>
              <a:rPr lang="en-US" sz="2000" dirty="0"/>
              <a:t>More data = </a:t>
            </a:r>
            <a:r>
              <a:rPr lang="en-US" sz="2000" dirty="0">
                <a:solidFill>
                  <a:srgbClr val="C00000"/>
                </a:solidFill>
              </a:rPr>
              <a:t>longer training</a:t>
            </a:r>
          </a:p>
          <a:p>
            <a:pPr marL="339725" lvl="1">
              <a:buFont typeface="Arial" panose="020B0604020202020204" pitchFamily="34" charset="0"/>
              <a:buChar char="•"/>
            </a:pPr>
            <a:r>
              <a:rPr lang="en-US" sz="1800" dirty="0">
                <a:solidFill>
                  <a:srgbClr val="0000FF"/>
                </a:solidFill>
              </a:rPr>
              <a:t>1 high-end </a:t>
            </a:r>
            <a:r>
              <a:rPr lang="en-US" sz="1800" dirty="0"/>
              <a:t>computer in </a:t>
            </a:r>
            <a:r>
              <a:rPr lang="en-US" sz="1800" dirty="0">
                <a:solidFill>
                  <a:srgbClr val="0000FF"/>
                </a:solidFill>
              </a:rPr>
              <a:t>1993</a:t>
            </a:r>
            <a:r>
              <a:rPr lang="en-US" sz="1800" dirty="0"/>
              <a:t> </a:t>
            </a:r>
          </a:p>
          <a:p>
            <a:pPr marL="339725" lvl="1">
              <a:buFont typeface="Arial" panose="020B0604020202020204" pitchFamily="34" charset="0"/>
              <a:buChar char="•"/>
            </a:pPr>
            <a:r>
              <a:rPr lang="en-US" sz="1800" dirty="0"/>
              <a:t>≈ standard </a:t>
            </a:r>
            <a:r>
              <a:rPr lang="en-US" sz="1800" dirty="0">
                <a:solidFill>
                  <a:srgbClr val="C00000"/>
                </a:solidFill>
              </a:rPr>
              <a:t>gaming</a:t>
            </a:r>
            <a:r>
              <a:rPr lang="en-US" sz="1800" dirty="0"/>
              <a:t> rig </a:t>
            </a:r>
            <a:r>
              <a:rPr lang="en-US" sz="1800" dirty="0">
                <a:solidFill>
                  <a:srgbClr val="C00000"/>
                </a:solidFill>
              </a:rPr>
              <a:t>2007</a:t>
            </a:r>
            <a:r>
              <a:rPr lang="en-US" sz="1800" dirty="0"/>
              <a:t> </a:t>
            </a:r>
          </a:p>
          <a:p>
            <a:pPr marL="339725" lvl="1">
              <a:buFont typeface="Arial" panose="020B0604020202020204" pitchFamily="34" charset="0"/>
              <a:buChar char="•"/>
            </a:pPr>
            <a:r>
              <a:rPr lang="en-US" sz="1800" dirty="0"/>
              <a:t>≈ </a:t>
            </a:r>
            <a:r>
              <a:rPr lang="en-US" sz="1800" dirty="0">
                <a:solidFill>
                  <a:schemeClr val="accent6">
                    <a:lumMod val="75000"/>
                  </a:schemeClr>
                </a:solidFill>
              </a:rPr>
              <a:t>low-end laptop 2018</a:t>
            </a:r>
          </a:p>
          <a:p>
            <a:pPr marL="339725" lvl="1">
              <a:buFont typeface="Arial" panose="020B0604020202020204" pitchFamily="34" charset="0"/>
              <a:buChar char="•"/>
            </a:pPr>
            <a:endParaRPr lang="en-US" sz="1800" dirty="0"/>
          </a:p>
          <a:p>
            <a:pPr marL="339725" lvl="1">
              <a:buFont typeface="Arial" panose="020B0604020202020204" pitchFamily="34" charset="0"/>
              <a:buChar char="•"/>
            </a:pPr>
            <a:r>
              <a:rPr lang="en-US" sz="1800" dirty="0"/>
              <a:t>1 </a:t>
            </a:r>
            <a:r>
              <a:rPr lang="en-US" sz="1800" dirty="0">
                <a:solidFill>
                  <a:srgbClr val="0000FF"/>
                </a:solidFill>
              </a:rPr>
              <a:t>supercomputer</a:t>
            </a:r>
            <a:r>
              <a:rPr lang="en-US" sz="1800" dirty="0"/>
              <a:t> in </a:t>
            </a:r>
            <a:r>
              <a:rPr lang="en-US" sz="1800" dirty="0">
                <a:solidFill>
                  <a:srgbClr val="0000FF"/>
                </a:solidFill>
              </a:rPr>
              <a:t>1996</a:t>
            </a:r>
          </a:p>
          <a:p>
            <a:pPr marL="339725" lvl="1">
              <a:buFont typeface="Arial" panose="020B0604020202020204" pitchFamily="34" charset="0"/>
              <a:buChar char="•"/>
            </a:pPr>
            <a:r>
              <a:rPr lang="en-US" sz="1800" dirty="0"/>
              <a:t>≈ </a:t>
            </a:r>
            <a:r>
              <a:rPr lang="en-US" sz="1800" dirty="0">
                <a:solidFill>
                  <a:srgbClr val="C00000"/>
                </a:solidFill>
              </a:rPr>
              <a:t>GeForce GT 5x 2010</a:t>
            </a:r>
          </a:p>
          <a:p>
            <a:pPr marL="339725" lvl="1">
              <a:buFont typeface="Arial" panose="020B0604020202020204" pitchFamily="34" charset="0"/>
              <a:buChar char="•"/>
            </a:pPr>
            <a:endParaRPr lang="en-US" sz="1800" dirty="0"/>
          </a:p>
          <a:p>
            <a:pPr marL="339725" lvl="1">
              <a:buFont typeface="Arial" panose="020B0604020202020204" pitchFamily="34" charset="0"/>
              <a:buChar char="•"/>
            </a:pPr>
            <a:r>
              <a:rPr lang="en-US" sz="1800" dirty="0"/>
              <a:t>1 </a:t>
            </a:r>
            <a:r>
              <a:rPr lang="en-US" sz="1800" dirty="0">
                <a:solidFill>
                  <a:srgbClr val="0000FF"/>
                </a:solidFill>
              </a:rPr>
              <a:t>supercomputer</a:t>
            </a:r>
            <a:r>
              <a:rPr lang="en-US" sz="1800" dirty="0"/>
              <a:t> in </a:t>
            </a:r>
            <a:r>
              <a:rPr lang="en-US" sz="1800" dirty="0">
                <a:solidFill>
                  <a:srgbClr val="0000FF"/>
                </a:solidFill>
              </a:rPr>
              <a:t>2008</a:t>
            </a:r>
          </a:p>
          <a:p>
            <a:pPr marL="339725" lvl="1">
              <a:buFont typeface="Arial" panose="020B0604020202020204" pitchFamily="34" charset="0"/>
              <a:buChar char="•"/>
            </a:pPr>
            <a:r>
              <a:rPr lang="en-US" sz="1800" dirty="0"/>
              <a:t>≈ </a:t>
            </a:r>
            <a:r>
              <a:rPr lang="en-US" sz="1800" dirty="0">
                <a:solidFill>
                  <a:srgbClr val="C00000"/>
                </a:solidFill>
              </a:rPr>
              <a:t>TPU</a:t>
            </a:r>
            <a:r>
              <a:rPr lang="en-US" sz="1800" dirty="0"/>
              <a:t> / high-end </a:t>
            </a:r>
            <a:r>
              <a:rPr lang="en-US" sz="1800" dirty="0">
                <a:solidFill>
                  <a:srgbClr val="C00000"/>
                </a:solidFill>
              </a:rPr>
              <a:t>GPU 2018</a:t>
            </a:r>
          </a:p>
          <a:p>
            <a:pPr lvl="1"/>
            <a:endParaRPr lang="en-US" dirty="0"/>
          </a:p>
        </p:txBody>
      </p:sp>
      <p:sp>
        <p:nvSpPr>
          <p:cNvPr id="2" name="Slide Number Placeholder 1">
            <a:extLst>
              <a:ext uri="{FF2B5EF4-FFF2-40B4-BE49-F238E27FC236}">
                <a16:creationId xmlns:a16="http://schemas.microsoft.com/office/drawing/2014/main" id="{660EEA93-F492-4F46-BCAD-2D883A5C4937}"/>
              </a:ext>
            </a:extLst>
          </p:cNvPr>
          <p:cNvSpPr>
            <a:spLocks noGrp="1"/>
          </p:cNvSpPr>
          <p:nvPr>
            <p:ph type="sldNum" sz="quarter" idx="15"/>
          </p:nvPr>
        </p:nvSpPr>
        <p:spPr/>
        <p:txBody>
          <a:bodyPr/>
          <a:lstStyle/>
          <a:p>
            <a:fld id="{F0540D16-EBF5-0D44-A21F-B32E9F609578}" type="slidenum">
              <a:rPr lang="en-US" smtClean="0"/>
              <a:pPr/>
              <a:t>11</a:t>
            </a:fld>
            <a:endParaRPr lang="en-US" dirty="0"/>
          </a:p>
        </p:txBody>
      </p:sp>
      <p:sp>
        <p:nvSpPr>
          <p:cNvPr id="3" name="Date Placeholder 2">
            <a:extLst>
              <a:ext uri="{FF2B5EF4-FFF2-40B4-BE49-F238E27FC236}">
                <a16:creationId xmlns:a16="http://schemas.microsoft.com/office/drawing/2014/main" id="{F0006D61-473C-495D-8061-48DC0FEA3161}"/>
              </a:ext>
            </a:extLst>
          </p:cNvPr>
          <p:cNvSpPr>
            <a:spLocks noGrp="1"/>
          </p:cNvSpPr>
          <p:nvPr>
            <p:ph type="dt" sz="half" idx="16"/>
          </p:nvPr>
        </p:nvSpPr>
        <p:spPr/>
        <p:txBody>
          <a:bodyPr/>
          <a:lstStyle/>
          <a:p>
            <a:fld id="{18616975-30F2-B74D-B90F-E83C4C9562E7}" type="datetime1">
              <a:rPr lang="en-US" smtClean="0"/>
              <a:pPr/>
              <a:t>18-Sep-20</a:t>
            </a:fld>
            <a:endParaRPr lang="en-US" dirty="0"/>
          </a:p>
        </p:txBody>
      </p:sp>
      <p:sp>
        <p:nvSpPr>
          <p:cNvPr id="10" name="Title 9">
            <a:extLst>
              <a:ext uri="{FF2B5EF4-FFF2-40B4-BE49-F238E27FC236}">
                <a16:creationId xmlns:a16="http://schemas.microsoft.com/office/drawing/2014/main" id="{03C03559-8BAF-42E2-AED5-3EE027E85AEC}"/>
              </a:ext>
            </a:extLst>
          </p:cNvPr>
          <p:cNvSpPr>
            <a:spLocks noGrp="1"/>
          </p:cNvSpPr>
          <p:nvPr>
            <p:ph type="title"/>
          </p:nvPr>
        </p:nvSpPr>
        <p:spPr/>
        <p:txBody>
          <a:bodyPr/>
          <a:lstStyle/>
          <a:p>
            <a:r>
              <a:rPr lang="en-US" dirty="0"/>
              <a:t>Computational Power</a:t>
            </a:r>
          </a:p>
        </p:txBody>
      </p:sp>
      <p:sp>
        <p:nvSpPr>
          <p:cNvPr id="12" name="Text Placeholder 11">
            <a:extLst>
              <a:ext uri="{FF2B5EF4-FFF2-40B4-BE49-F238E27FC236}">
                <a16:creationId xmlns:a16="http://schemas.microsoft.com/office/drawing/2014/main" id="{E1C477A1-B6EF-431A-BEB9-E6464CB284DA}"/>
              </a:ext>
            </a:extLst>
          </p:cNvPr>
          <p:cNvSpPr>
            <a:spLocks noGrp="1"/>
          </p:cNvSpPr>
          <p:nvPr>
            <p:ph type="body" sz="quarter" idx="17"/>
          </p:nvPr>
        </p:nvSpPr>
        <p:spPr/>
        <p:txBody>
          <a:bodyPr/>
          <a:lstStyle/>
          <a:p>
            <a:r>
              <a:rPr lang="id-ID" dirty="0"/>
              <a:t>Computer Vision</a:t>
            </a:r>
          </a:p>
        </p:txBody>
      </p:sp>
      <p:pic>
        <p:nvPicPr>
          <p:cNvPr id="8" name="Picture 7" descr="A group of people posing for the camera&#10;&#10;Description automatically generated">
            <a:extLst>
              <a:ext uri="{FF2B5EF4-FFF2-40B4-BE49-F238E27FC236}">
                <a16:creationId xmlns:a16="http://schemas.microsoft.com/office/drawing/2014/main" id="{E9E69A31-7BB0-48C3-ADF2-4DA2ADB6E18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6000" y="1977656"/>
            <a:ext cx="4422576" cy="4355184"/>
          </a:xfrm>
          <a:prstGeom prst="rect">
            <a:avLst/>
          </a:prstGeom>
        </p:spPr>
      </p:pic>
    </p:spTree>
    <p:extLst>
      <p:ext uri="{BB962C8B-B14F-4D97-AF65-F5344CB8AC3E}">
        <p14:creationId xmlns:p14="http://schemas.microsoft.com/office/powerpoint/2010/main" val="8191801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wipe(left)">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wipe(left)">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animEffect transition="in" filter="wipe(left)">
                                      <p:cBhvr>
                                        <p:cTn id="17" dur="500"/>
                                        <p:tgtEl>
                                          <p:spTgt spid="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wipe(left)">
                                      <p:cBhvr>
                                        <p:cTn id="22" dur="500"/>
                                        <p:tgtEl>
                                          <p:spTgt spid="11">
                                            <p:txEl>
                                              <p:pRg st="5" end="5"/>
                                            </p:txEl>
                                          </p:spTgt>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11">
                                            <p:txEl>
                                              <p:pRg st="6" end="6"/>
                                            </p:txEl>
                                          </p:spTgt>
                                        </p:tgtEl>
                                        <p:attrNameLst>
                                          <p:attrName>style.visibility</p:attrName>
                                        </p:attrNameLst>
                                      </p:cBhvr>
                                      <p:to>
                                        <p:strVal val="visible"/>
                                      </p:to>
                                    </p:set>
                                    <p:animEffect transition="in" filter="wipe(left)">
                                      <p:cBhvr>
                                        <p:cTn id="26" dur="500"/>
                                        <p:tgtEl>
                                          <p:spTgt spid="11">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animEffect transition="in" filter="wipe(left)">
                                      <p:cBhvr>
                                        <p:cTn id="31" dur="500"/>
                                        <p:tgtEl>
                                          <p:spTgt spid="11">
                                            <p:txEl>
                                              <p:pRg st="8" end="8"/>
                                            </p:txEl>
                                          </p:spTgt>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11">
                                            <p:txEl>
                                              <p:pRg st="9" end="9"/>
                                            </p:txEl>
                                          </p:spTgt>
                                        </p:tgtEl>
                                        <p:attrNameLst>
                                          <p:attrName>style.visibility</p:attrName>
                                        </p:attrNameLst>
                                      </p:cBhvr>
                                      <p:to>
                                        <p:strVal val="visible"/>
                                      </p:to>
                                    </p:set>
                                    <p:animEffect transition="in" filter="wipe(left)">
                                      <p:cBhvr>
                                        <p:cTn id="35" dur="500"/>
                                        <p:tgtEl>
                                          <p:spTgt spid="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12</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id-ID" dirty="0"/>
              <a:t>Back Propagation </a:t>
            </a:r>
            <a:r>
              <a:rPr lang="en-US" dirty="0"/>
              <a:t>Problem</a:t>
            </a:r>
          </a:p>
        </p:txBody>
      </p:sp>
      <p:sp>
        <p:nvSpPr>
          <p:cNvPr id="6" name="Text Placeholder 5"/>
          <p:cNvSpPr>
            <a:spLocks noGrp="1"/>
          </p:cNvSpPr>
          <p:nvPr>
            <p:ph type="body" sz="quarter" idx="17"/>
          </p:nvPr>
        </p:nvSpPr>
        <p:spPr/>
        <p:txBody>
          <a:bodyPr/>
          <a:lstStyle/>
          <a:p>
            <a:r>
              <a:rPr lang="id-ID" dirty="0"/>
              <a:t>Computer Vision</a:t>
            </a:r>
            <a:endParaRPr lang="en-US" dirty="0"/>
          </a:p>
        </p:txBody>
      </p:sp>
      <p:grpSp>
        <p:nvGrpSpPr>
          <p:cNvPr id="11" name="Group 10">
            <a:extLst>
              <a:ext uri="{FF2B5EF4-FFF2-40B4-BE49-F238E27FC236}">
                <a16:creationId xmlns:a16="http://schemas.microsoft.com/office/drawing/2014/main" id="{C674FFCB-5533-4169-98C8-01C0774EA47A}"/>
              </a:ext>
            </a:extLst>
          </p:cNvPr>
          <p:cNvGrpSpPr/>
          <p:nvPr/>
        </p:nvGrpSpPr>
        <p:grpSpPr>
          <a:xfrm>
            <a:off x="1898265" y="3210924"/>
            <a:ext cx="7149906" cy="566788"/>
            <a:chOff x="389908" y="3145606"/>
            <a:chExt cx="7149906" cy="566788"/>
          </a:xfrm>
        </p:grpSpPr>
        <p:sp>
          <p:nvSpPr>
            <p:cNvPr id="47" name="Rectangle 46">
              <a:extLst>
                <a:ext uri="{FF2B5EF4-FFF2-40B4-BE49-F238E27FC236}">
                  <a16:creationId xmlns:a16="http://schemas.microsoft.com/office/drawing/2014/main" id="{6A48BD1C-35E8-4273-9BA6-8F5817C18DA9}"/>
                </a:ext>
              </a:extLst>
            </p:cNvPr>
            <p:cNvSpPr/>
            <p:nvPr/>
          </p:nvSpPr>
          <p:spPr>
            <a:xfrm>
              <a:off x="1235252" y="3145606"/>
              <a:ext cx="1088078" cy="566788"/>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defTabSz="914400" fontAlgn="auto">
                <a:spcBef>
                  <a:spcPts val="0"/>
                </a:spcBef>
                <a:spcAft>
                  <a:spcPts val="0"/>
                </a:spcAft>
                <a:defRPr/>
              </a:pPr>
              <a:r>
                <a:rPr lang="en-US" sz="1200" kern="0" dirty="0">
                  <a:solidFill>
                    <a:prstClr val="black"/>
                  </a:solidFill>
                  <a:latin typeface="Product Sans"/>
                </a:rPr>
                <a:t>Layer 1 </a:t>
              </a:r>
              <a:br>
                <a:rPr lang="en-US" sz="1200" kern="0" dirty="0">
                  <a:solidFill>
                    <a:prstClr val="black"/>
                  </a:solidFill>
                  <a:latin typeface="Product Sans"/>
                </a:rPr>
              </a:br>
              <a:r>
                <a:rPr lang="en-US" sz="1200" kern="0" dirty="0">
                  <a:solidFill>
                    <a:prstClr val="black"/>
                  </a:solidFill>
                  <a:latin typeface="Product Sans"/>
                </a:rPr>
                <a:t>weight matrix</a:t>
              </a:r>
            </a:p>
          </p:txBody>
        </p:sp>
        <p:sp>
          <p:nvSpPr>
            <p:cNvPr id="52" name="Rectangle 51">
              <a:extLst>
                <a:ext uri="{FF2B5EF4-FFF2-40B4-BE49-F238E27FC236}">
                  <a16:creationId xmlns:a16="http://schemas.microsoft.com/office/drawing/2014/main" id="{57B61D3B-0C1C-4249-81FF-BE7E678C1D0A}"/>
                </a:ext>
              </a:extLst>
            </p:cNvPr>
            <p:cNvSpPr/>
            <p:nvPr/>
          </p:nvSpPr>
          <p:spPr>
            <a:xfrm>
              <a:off x="389908" y="3145606"/>
              <a:ext cx="627095" cy="566788"/>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defTabSz="914400" fontAlgn="auto">
                <a:spcBef>
                  <a:spcPts val="0"/>
                </a:spcBef>
                <a:spcAft>
                  <a:spcPts val="0"/>
                </a:spcAft>
                <a:defRPr/>
              </a:pPr>
              <a:r>
                <a:rPr lang="id-ID" sz="1600" kern="0" dirty="0">
                  <a:solidFill>
                    <a:prstClr val="black"/>
                  </a:solidFill>
                  <a:latin typeface="Product Sans"/>
                </a:rPr>
                <a:t>input</a:t>
              </a:r>
              <a:endParaRPr lang="en-US" sz="1600" kern="0" dirty="0">
                <a:solidFill>
                  <a:prstClr val="black"/>
                </a:solidFill>
                <a:latin typeface="Product Sans"/>
              </a:endParaRPr>
            </a:p>
          </p:txBody>
        </p:sp>
        <p:cxnSp>
          <p:nvCxnSpPr>
            <p:cNvPr id="55" name="Straight Arrow Connector 54">
              <a:extLst>
                <a:ext uri="{FF2B5EF4-FFF2-40B4-BE49-F238E27FC236}">
                  <a16:creationId xmlns:a16="http://schemas.microsoft.com/office/drawing/2014/main" id="{37F8287C-AFA7-4CDB-8AD7-21191AE511C2}"/>
                </a:ext>
              </a:extLst>
            </p:cNvPr>
            <p:cNvCxnSpPr>
              <a:cxnSpLocks/>
              <a:stCxn id="52" idx="3"/>
              <a:endCxn id="47" idx="1"/>
            </p:cNvCxnSpPr>
            <p:nvPr/>
          </p:nvCxnSpPr>
          <p:spPr>
            <a:xfrm>
              <a:off x="1017003" y="3429000"/>
              <a:ext cx="218249" cy="0"/>
            </a:xfrm>
            <a:prstGeom prst="straightConnector1">
              <a:avLst/>
            </a:prstGeom>
            <a:noFill/>
            <a:ln w="28575" cap="flat" cmpd="sng" algn="ctr">
              <a:solidFill>
                <a:sysClr val="windowText" lastClr="000000"/>
              </a:solidFill>
              <a:prstDash val="solid"/>
              <a:miter lim="800000"/>
              <a:tailEnd type="triangle"/>
            </a:ln>
            <a:effectLst/>
          </p:spPr>
        </p:cxnSp>
        <p:sp>
          <p:nvSpPr>
            <p:cNvPr id="59" name="Rectangle 58">
              <a:extLst>
                <a:ext uri="{FF2B5EF4-FFF2-40B4-BE49-F238E27FC236}">
                  <a16:creationId xmlns:a16="http://schemas.microsoft.com/office/drawing/2014/main" id="{3815606B-7D52-4EF9-B82E-FAA1E5A70AE8}"/>
                </a:ext>
              </a:extLst>
            </p:cNvPr>
            <p:cNvSpPr/>
            <p:nvPr/>
          </p:nvSpPr>
          <p:spPr>
            <a:xfrm>
              <a:off x="2919262" y="3145606"/>
              <a:ext cx="1088078" cy="566788"/>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defTabSz="914400" fontAlgn="auto">
                <a:spcBef>
                  <a:spcPts val="0"/>
                </a:spcBef>
                <a:spcAft>
                  <a:spcPts val="0"/>
                </a:spcAft>
                <a:defRPr/>
              </a:pPr>
              <a:r>
                <a:rPr lang="en-US" sz="1200" kern="0" dirty="0">
                  <a:solidFill>
                    <a:prstClr val="black"/>
                  </a:solidFill>
                  <a:latin typeface="Product Sans"/>
                </a:rPr>
                <a:t>Layer 2 </a:t>
              </a:r>
              <a:br>
                <a:rPr lang="en-US" sz="1200" kern="0" dirty="0">
                  <a:solidFill>
                    <a:prstClr val="black"/>
                  </a:solidFill>
                  <a:latin typeface="Product Sans"/>
                </a:rPr>
              </a:br>
              <a:r>
                <a:rPr lang="en-US" sz="1200" kern="0" dirty="0">
                  <a:solidFill>
                    <a:prstClr val="black"/>
                  </a:solidFill>
                  <a:latin typeface="Product Sans"/>
                </a:rPr>
                <a:t>weight matrix</a:t>
              </a:r>
            </a:p>
          </p:txBody>
        </p:sp>
        <p:sp>
          <p:nvSpPr>
            <p:cNvPr id="61" name="Rectangle 60">
              <a:extLst>
                <a:ext uri="{FF2B5EF4-FFF2-40B4-BE49-F238E27FC236}">
                  <a16:creationId xmlns:a16="http://schemas.microsoft.com/office/drawing/2014/main" id="{9A84297F-A68D-4ED9-B22B-07A6D1DBA14D}"/>
                </a:ext>
              </a:extLst>
            </p:cNvPr>
            <p:cNvSpPr/>
            <p:nvPr/>
          </p:nvSpPr>
          <p:spPr>
            <a:xfrm>
              <a:off x="4603272" y="3145606"/>
              <a:ext cx="1088078" cy="566788"/>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defTabSz="914400" fontAlgn="auto">
                <a:spcBef>
                  <a:spcPts val="0"/>
                </a:spcBef>
                <a:spcAft>
                  <a:spcPts val="0"/>
                </a:spcAft>
                <a:defRPr/>
              </a:pPr>
              <a:r>
                <a:rPr lang="en-US" sz="1200" kern="0" dirty="0">
                  <a:solidFill>
                    <a:prstClr val="black"/>
                  </a:solidFill>
                  <a:latin typeface="Product Sans"/>
                </a:rPr>
                <a:t>Layer 3 </a:t>
              </a:r>
              <a:br>
                <a:rPr lang="en-US" sz="1200" kern="0" dirty="0">
                  <a:solidFill>
                    <a:prstClr val="black"/>
                  </a:solidFill>
                  <a:latin typeface="Product Sans"/>
                </a:rPr>
              </a:br>
              <a:r>
                <a:rPr lang="en-US" sz="1200" kern="0" dirty="0">
                  <a:solidFill>
                    <a:prstClr val="black"/>
                  </a:solidFill>
                  <a:latin typeface="Product Sans"/>
                </a:rPr>
                <a:t>weight matrix</a:t>
              </a:r>
            </a:p>
          </p:txBody>
        </p:sp>
        <p:cxnSp>
          <p:nvCxnSpPr>
            <p:cNvPr id="67" name="Straight Connector 66">
              <a:extLst>
                <a:ext uri="{FF2B5EF4-FFF2-40B4-BE49-F238E27FC236}">
                  <a16:creationId xmlns:a16="http://schemas.microsoft.com/office/drawing/2014/main" id="{45E85E13-663A-4A64-ADBD-7A3E0F6FB211}"/>
                </a:ext>
              </a:extLst>
            </p:cNvPr>
            <p:cNvCxnSpPr/>
            <p:nvPr/>
          </p:nvCxnSpPr>
          <p:spPr>
            <a:xfrm>
              <a:off x="5867314" y="3429000"/>
              <a:ext cx="411480" cy="0"/>
            </a:xfrm>
            <a:prstGeom prst="line">
              <a:avLst/>
            </a:prstGeom>
            <a:noFill/>
            <a:ln w="57150" cap="flat" cmpd="sng" algn="ctr">
              <a:solidFill>
                <a:sysClr val="windowText" lastClr="000000"/>
              </a:solidFill>
              <a:prstDash val="sysDot"/>
              <a:miter lim="800000"/>
            </a:ln>
            <a:effectLst/>
          </p:spPr>
        </p:cxn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127B4BAD-E79A-4A9C-B94B-E5043A9B62EB}"/>
                    </a:ext>
                  </a:extLst>
                </p:cNvPr>
                <p:cNvSpPr/>
                <p:nvPr/>
              </p:nvSpPr>
              <p:spPr>
                <a:xfrm>
                  <a:off x="6451736" y="3145606"/>
                  <a:ext cx="1088078" cy="566788"/>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defTabSz="914400" fontAlgn="auto">
                    <a:spcBef>
                      <a:spcPts val="0"/>
                    </a:spcBef>
                    <a:spcAft>
                      <a:spcPts val="0"/>
                    </a:spcAft>
                    <a:defRPr/>
                  </a:pPr>
                  <a:r>
                    <a:rPr lang="en-US" sz="1200" kern="0" dirty="0">
                      <a:solidFill>
                        <a:prstClr val="black"/>
                      </a:solidFill>
                      <a:latin typeface="Product Sans"/>
                    </a:rPr>
                    <a:t>Layer </a:t>
                  </a:r>
                  <a14:m>
                    <m:oMath xmlns:m="http://schemas.openxmlformats.org/officeDocument/2006/math">
                      <m:r>
                        <a:rPr lang="en-US" sz="1200" i="1" kern="0" dirty="0">
                          <a:solidFill>
                            <a:prstClr val="black"/>
                          </a:solidFill>
                          <a:latin typeface="Cambria Math" panose="02040503050406030204" pitchFamily="18" charset="0"/>
                        </a:rPr>
                        <m:t>𝑙</m:t>
                      </m:r>
                    </m:oMath>
                  </a14:m>
                  <a:r>
                    <a:rPr lang="en-US" sz="1200" kern="0" dirty="0">
                      <a:solidFill>
                        <a:prstClr val="black"/>
                      </a:solidFill>
                      <a:latin typeface="Product Sans"/>
                    </a:rPr>
                    <a:t> </a:t>
                  </a:r>
                  <a:br>
                    <a:rPr lang="en-US" sz="1200" kern="0" dirty="0">
                      <a:solidFill>
                        <a:prstClr val="black"/>
                      </a:solidFill>
                      <a:latin typeface="Product Sans"/>
                    </a:rPr>
                  </a:br>
                  <a:r>
                    <a:rPr lang="en-US" sz="1200" kern="0" dirty="0">
                      <a:solidFill>
                        <a:prstClr val="black"/>
                      </a:solidFill>
                      <a:latin typeface="Product Sans"/>
                    </a:rPr>
                    <a:t>weight matrix</a:t>
                  </a:r>
                </a:p>
              </p:txBody>
            </p:sp>
          </mc:Choice>
          <mc:Fallback xmlns="">
            <p:sp>
              <p:nvSpPr>
                <p:cNvPr id="69" name="Rectangle 68">
                  <a:extLst>
                    <a:ext uri="{FF2B5EF4-FFF2-40B4-BE49-F238E27FC236}">
                      <a16:creationId xmlns:a16="http://schemas.microsoft.com/office/drawing/2014/main" id="{127B4BAD-E79A-4A9C-B94B-E5043A9B62EB}"/>
                    </a:ext>
                  </a:extLst>
                </p:cNvPr>
                <p:cNvSpPr>
                  <a:spLocks noRot="1" noChangeAspect="1" noMove="1" noResize="1" noEditPoints="1" noAdjustHandles="1" noChangeArrowheads="1" noChangeShapeType="1" noTextEdit="1"/>
                </p:cNvSpPr>
                <p:nvPr/>
              </p:nvSpPr>
              <p:spPr>
                <a:xfrm>
                  <a:off x="6451736" y="3145606"/>
                  <a:ext cx="1088078" cy="566788"/>
                </a:xfrm>
                <a:prstGeom prst="rect">
                  <a:avLst/>
                </a:prstGeom>
                <a:blipFill>
                  <a:blip r:embed="rId3"/>
                  <a:stretch>
                    <a:fillRect/>
                  </a:stretch>
                </a:blipFill>
                <a:ln>
                  <a:solidFill>
                    <a:schemeClr val="tx1"/>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8C08A32A-84A0-4144-8BF2-D5F3EEDBA4E5}"/>
                  </a:ext>
                </a:extLst>
              </p:cNvPr>
              <p:cNvSpPr/>
              <p:nvPr/>
            </p:nvSpPr>
            <p:spPr>
              <a:xfrm>
                <a:off x="9503819" y="3210924"/>
                <a:ext cx="536040" cy="566788"/>
              </a:xfrm>
              <a:prstGeom prst="rect">
                <a:avLst/>
              </a:prstGeom>
              <a:solidFill>
                <a:schemeClr val="accent6">
                  <a:lumMod val="20000"/>
                  <a:lumOff val="80000"/>
                </a:schemeClr>
              </a:solidFill>
              <a:ln w="6350" cap="flat" cmpd="sng" algn="ctr">
                <a:solidFill>
                  <a:schemeClr val="tx1"/>
                </a:solidFill>
                <a:prstDash val="solid"/>
                <a:miter lim="800000"/>
              </a:ln>
              <a:effectLst/>
            </p:spPr>
            <p:txBody>
              <a:bodyPr lIns="91440" tIns="0" rIns="0" bIns="0" rtlCol="0" anchor="ctr"/>
              <a:lstStyle/>
              <a:p>
                <a:pPr algn="ctr" defTabSz="914400" fontAlgn="auto">
                  <a:spcBef>
                    <a:spcPts val="0"/>
                  </a:spcBef>
                  <a:spcAft>
                    <a:spcPts val="0"/>
                  </a:spcAft>
                  <a:defRPr/>
                </a:pPr>
                <a14:m>
                  <m:oMathPara xmlns:m="http://schemas.openxmlformats.org/officeDocument/2006/math">
                    <m:oMathParaPr>
                      <m:jc m:val="center"/>
                    </m:oMathParaPr>
                    <m:oMath xmlns:m="http://schemas.openxmlformats.org/officeDocument/2006/math">
                      <m:r>
                        <a:rPr lang="id-ID" sz="1600" i="1" kern="0">
                          <a:solidFill>
                            <a:prstClr val="black"/>
                          </a:solidFill>
                          <a:latin typeface="Cambria Math" panose="02040503050406030204" pitchFamily="18" charset="0"/>
                          <a:ea typeface="+mn-ea"/>
                          <a:cs typeface="+mn-cs"/>
                        </a:rPr>
                        <m:t>𝜕</m:t>
                      </m:r>
                      <m:r>
                        <a:rPr lang="id-ID" sz="1600" i="1" kern="0">
                          <a:solidFill>
                            <a:prstClr val="black"/>
                          </a:solidFill>
                          <a:latin typeface="Cambria Math" panose="02040503050406030204" pitchFamily="18" charset="0"/>
                          <a:ea typeface="+mn-ea"/>
                          <a:cs typeface="+mn-cs"/>
                        </a:rPr>
                        <m:t>𝐿</m:t>
                      </m:r>
                    </m:oMath>
                  </m:oMathPara>
                </a14:m>
                <a:endParaRPr lang="en-US" sz="1600" kern="0" dirty="0">
                  <a:solidFill>
                    <a:prstClr val="black"/>
                  </a:solidFill>
                  <a:latin typeface="Product Sans"/>
                  <a:ea typeface="+mn-ea"/>
                  <a:cs typeface="+mn-cs"/>
                </a:endParaRPr>
              </a:p>
            </p:txBody>
          </p:sp>
        </mc:Choice>
        <mc:Fallback xmlns="">
          <p:sp>
            <p:nvSpPr>
              <p:cNvPr id="71" name="Rectangle 70">
                <a:extLst>
                  <a:ext uri="{FF2B5EF4-FFF2-40B4-BE49-F238E27FC236}">
                    <a16:creationId xmlns:a16="http://schemas.microsoft.com/office/drawing/2014/main" id="{8C08A32A-84A0-4144-8BF2-D5F3EEDBA4E5}"/>
                  </a:ext>
                </a:extLst>
              </p:cNvPr>
              <p:cNvSpPr>
                <a:spLocks noRot="1" noChangeAspect="1" noMove="1" noResize="1" noEditPoints="1" noAdjustHandles="1" noChangeArrowheads="1" noChangeShapeType="1" noTextEdit="1"/>
              </p:cNvSpPr>
              <p:nvPr/>
            </p:nvSpPr>
            <p:spPr>
              <a:xfrm>
                <a:off x="9503819" y="3210924"/>
                <a:ext cx="536040" cy="566788"/>
              </a:xfrm>
              <a:prstGeom prst="rect">
                <a:avLst/>
              </a:prstGeom>
              <a:blipFill>
                <a:blip r:embed="rId4"/>
                <a:stretch>
                  <a:fillRect/>
                </a:stretch>
              </a:blipFill>
              <a:ln w="6350" cap="flat" cmpd="sng" algn="ctr">
                <a:solidFill>
                  <a:schemeClr val="tx1"/>
                </a:solidFill>
                <a:prstDash val="solid"/>
                <a:miter lim="800000"/>
              </a:ln>
              <a:effectLst/>
            </p:spPr>
            <p:txBody>
              <a:bodyPr/>
              <a:lstStyle/>
              <a:p>
                <a:r>
                  <a:rPr lang="id-ID">
                    <a:noFill/>
                  </a:rPr>
                  <a:t> </a:t>
                </a:r>
              </a:p>
            </p:txBody>
          </p:sp>
        </mc:Fallback>
      </mc:AlternateContent>
      <p:cxnSp>
        <p:nvCxnSpPr>
          <p:cNvPr id="72" name="Straight Arrow Connector 8">
            <a:extLst>
              <a:ext uri="{FF2B5EF4-FFF2-40B4-BE49-F238E27FC236}">
                <a16:creationId xmlns:a16="http://schemas.microsoft.com/office/drawing/2014/main" id="{408F57DC-126C-48B6-8829-B1240E1C3E42}"/>
              </a:ext>
            </a:extLst>
          </p:cNvPr>
          <p:cNvCxnSpPr>
            <a:cxnSpLocks/>
            <a:stCxn id="69" idx="3"/>
            <a:endCxn id="71" idx="1"/>
          </p:cNvCxnSpPr>
          <p:nvPr/>
        </p:nvCxnSpPr>
        <p:spPr>
          <a:xfrm>
            <a:off x="9048171" y="3494318"/>
            <a:ext cx="455648" cy="0"/>
          </a:xfrm>
          <a:prstGeom prst="straightConnector1">
            <a:avLst/>
          </a:prstGeom>
          <a:noFill/>
          <a:ln w="19050" cap="flat" cmpd="sng" algn="ctr">
            <a:solidFill>
              <a:srgbClr val="ED7D31"/>
            </a:solidFill>
            <a:prstDash val="solid"/>
            <a:miter lim="800000"/>
            <a:tailEnd type="triangle"/>
          </a:ln>
          <a:effectLst/>
        </p:spPr>
      </p:cxnSp>
      <p:sp>
        <p:nvSpPr>
          <p:cNvPr id="73" name="Rectangle 72">
            <a:extLst>
              <a:ext uri="{FF2B5EF4-FFF2-40B4-BE49-F238E27FC236}">
                <a16:creationId xmlns:a16="http://schemas.microsoft.com/office/drawing/2014/main" id="{0097F9A7-4256-4C54-937E-3082F43DA676}"/>
              </a:ext>
            </a:extLst>
          </p:cNvPr>
          <p:cNvSpPr/>
          <p:nvPr/>
        </p:nvSpPr>
        <p:spPr>
          <a:xfrm>
            <a:off x="9337169" y="2891458"/>
            <a:ext cx="869341" cy="276999"/>
          </a:xfrm>
          <a:prstGeom prst="rect">
            <a:avLst/>
          </a:prstGeom>
        </p:spPr>
        <p:txBody>
          <a:bodyPr wrap="none">
            <a:spAutoFit/>
          </a:bodyPr>
          <a:lstStyle/>
          <a:p>
            <a:pPr defTabSz="914400" fontAlgn="auto">
              <a:spcBef>
                <a:spcPts val="0"/>
              </a:spcBef>
              <a:spcAft>
                <a:spcPts val="0"/>
              </a:spcAft>
            </a:pPr>
            <a:r>
              <a:rPr lang="id-ID" sz="1200" dirty="0">
                <a:solidFill>
                  <a:prstClr val="black"/>
                </a:solidFill>
                <a:latin typeface="Product Sans"/>
                <a:ea typeface="+mn-ea"/>
                <a:cs typeface="+mn-cs"/>
              </a:rPr>
              <a:t>Matrix loss</a:t>
            </a:r>
            <a:endParaRPr lang="en-US" sz="1200" dirty="0">
              <a:solidFill>
                <a:prstClr val="black"/>
              </a:solidFill>
              <a:latin typeface="Product Sans"/>
              <a:ea typeface="+mn-ea"/>
              <a:cs typeface="+mn-cs"/>
            </a:endParaRPr>
          </a:p>
        </p:txBody>
      </p:sp>
      <p:grpSp>
        <p:nvGrpSpPr>
          <p:cNvPr id="121" name="Group 120">
            <a:extLst>
              <a:ext uri="{FF2B5EF4-FFF2-40B4-BE49-F238E27FC236}">
                <a16:creationId xmlns:a16="http://schemas.microsoft.com/office/drawing/2014/main" id="{16B393AD-5D3D-448B-A4EF-4AF9D91669EA}"/>
              </a:ext>
            </a:extLst>
          </p:cNvPr>
          <p:cNvGrpSpPr/>
          <p:nvPr/>
        </p:nvGrpSpPr>
        <p:grpSpPr>
          <a:xfrm>
            <a:off x="1942721" y="3771364"/>
            <a:ext cx="7835468" cy="982297"/>
            <a:chOff x="434364" y="3771363"/>
            <a:chExt cx="7835468" cy="982297"/>
          </a:xfrm>
        </p:grpSpPr>
        <p:cxnSp>
          <p:nvCxnSpPr>
            <p:cNvPr id="78" name="Straight Arrow Connector 24">
              <a:extLst>
                <a:ext uri="{FF2B5EF4-FFF2-40B4-BE49-F238E27FC236}">
                  <a16:creationId xmlns:a16="http://schemas.microsoft.com/office/drawing/2014/main" id="{7E2D0F2F-707E-4B79-917C-D1BE7742CBB2}"/>
                </a:ext>
              </a:extLst>
            </p:cNvPr>
            <p:cNvCxnSpPr>
              <a:cxnSpLocks/>
              <a:stCxn id="71" idx="2"/>
              <a:endCxn id="69" idx="2"/>
            </p:cNvCxnSpPr>
            <p:nvPr/>
          </p:nvCxnSpPr>
          <p:spPr>
            <a:xfrm rot="5400000">
              <a:off x="7629629" y="3143859"/>
              <a:ext cx="12700" cy="1267707"/>
            </a:xfrm>
            <a:prstGeom prst="curvedConnector3">
              <a:avLst>
                <a:gd name="adj1" fmla="val 1800000"/>
              </a:avLst>
            </a:prstGeom>
            <a:noFill/>
            <a:ln w="9525" cap="flat" cmpd="sng" algn="ctr">
              <a:solidFill>
                <a:srgbClr val="0000FF"/>
              </a:solidFill>
              <a:prstDash val="solid"/>
              <a:miter lim="800000"/>
              <a:tailEnd type="triangle"/>
            </a:ln>
            <a:effectLst/>
          </p:spPr>
        </p:cxnSp>
        <p:cxnSp>
          <p:nvCxnSpPr>
            <p:cNvPr id="79" name="Straight Arrow Connector 8">
              <a:extLst>
                <a:ext uri="{FF2B5EF4-FFF2-40B4-BE49-F238E27FC236}">
                  <a16:creationId xmlns:a16="http://schemas.microsoft.com/office/drawing/2014/main" id="{9F46A5AC-6ACB-4B83-8612-B8169B3BE595}"/>
                </a:ext>
              </a:extLst>
            </p:cNvPr>
            <p:cNvCxnSpPr>
              <a:cxnSpLocks/>
              <a:stCxn id="69" idx="2"/>
              <a:endCxn id="80" idx="3"/>
            </p:cNvCxnSpPr>
            <p:nvPr/>
          </p:nvCxnSpPr>
          <p:spPr>
            <a:xfrm rot="5400000">
              <a:off x="6467621" y="3924392"/>
              <a:ext cx="674834" cy="381475"/>
            </a:xfrm>
            <a:prstGeom prst="curvedConnector2">
              <a:avLst/>
            </a:prstGeom>
            <a:noFill/>
            <a:ln w="9525" cap="flat" cmpd="sng" algn="ctr">
              <a:solidFill>
                <a:srgbClr val="00B050"/>
              </a:solidFill>
              <a:prstDash val="solid"/>
              <a:miter lim="800000"/>
              <a:tailEnd type="triangle"/>
            </a:ln>
            <a:effectLst/>
          </p:spPr>
        </p:cxnSp>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B2CCEAD9-4608-4CF9-8888-5549B83D9B79}"/>
                    </a:ext>
                  </a:extLst>
                </p:cNvPr>
                <p:cNvSpPr/>
                <p:nvPr/>
              </p:nvSpPr>
              <p:spPr>
                <a:xfrm>
                  <a:off x="5608460" y="4169152"/>
                  <a:ext cx="1005840" cy="566788"/>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ctr"/>
                <a:lstStyle/>
                <a:p>
                  <a:pPr algn="ctr" defTabSz="914400" fontAlgn="auto">
                    <a:spcBef>
                      <a:spcPts val="0"/>
                    </a:spcBef>
                    <a:spcAft>
                      <a:spcPts val="0"/>
                    </a:spcAft>
                    <a:defRPr/>
                  </a:pPr>
                  <a:r>
                    <a:rPr lang="en-US" sz="1100" kern="0" dirty="0">
                      <a:solidFill>
                        <a:prstClr val="black"/>
                      </a:solidFill>
                      <a:latin typeface="Product Sans"/>
                    </a:rPr>
                    <a:t>Gradient </a:t>
                  </a:r>
                  <a:br>
                    <a:rPr lang="en-US" sz="1100" kern="0" dirty="0">
                      <a:solidFill>
                        <a:prstClr val="black"/>
                      </a:solidFill>
                      <a:latin typeface="Product Sans"/>
                    </a:rPr>
                  </a:br>
                  <a:r>
                    <a:rPr lang="en-US" sz="1100" kern="0" dirty="0">
                      <a:solidFill>
                        <a:prstClr val="black"/>
                      </a:solidFill>
                      <a:latin typeface="Product Sans"/>
                    </a:rPr>
                    <a:t>matrix </a:t>
                  </a:r>
                  <a14:m>
                    <m:oMath xmlns:m="http://schemas.openxmlformats.org/officeDocument/2006/math">
                      <m:r>
                        <a:rPr lang="en-US" sz="1100" i="1" kern="0" dirty="0">
                          <a:solidFill>
                            <a:prstClr val="black"/>
                          </a:solidFill>
                          <a:latin typeface="Cambria Math" panose="02040503050406030204" pitchFamily="18" charset="0"/>
                        </a:rPr>
                        <m:t>𝑙</m:t>
                      </m:r>
                    </m:oMath>
                  </a14:m>
                  <a:endParaRPr lang="en-US" sz="1100" kern="0" dirty="0">
                    <a:solidFill>
                      <a:prstClr val="black"/>
                    </a:solidFill>
                    <a:latin typeface="Product Sans"/>
                  </a:endParaRPr>
                </a:p>
              </p:txBody>
            </p:sp>
          </mc:Choice>
          <mc:Fallback xmlns="">
            <p:sp>
              <p:nvSpPr>
                <p:cNvPr id="80" name="Rectangle 79">
                  <a:extLst>
                    <a:ext uri="{FF2B5EF4-FFF2-40B4-BE49-F238E27FC236}">
                      <a16:creationId xmlns:a16="http://schemas.microsoft.com/office/drawing/2014/main" id="{B2CCEAD9-4608-4CF9-8888-5549B83D9B79}"/>
                    </a:ext>
                  </a:extLst>
                </p:cNvPr>
                <p:cNvSpPr>
                  <a:spLocks noRot="1" noChangeAspect="1" noMove="1" noResize="1" noEditPoints="1" noAdjustHandles="1" noChangeArrowheads="1" noChangeShapeType="1" noTextEdit="1"/>
                </p:cNvSpPr>
                <p:nvPr/>
              </p:nvSpPr>
              <p:spPr>
                <a:xfrm>
                  <a:off x="5608460" y="4169152"/>
                  <a:ext cx="1005840" cy="566788"/>
                </a:xfrm>
                <a:prstGeom prst="rect">
                  <a:avLst/>
                </a:prstGeom>
                <a:blipFill>
                  <a:blip r:embed="rId5"/>
                  <a:stretch>
                    <a:fillRect/>
                  </a:stretch>
                </a:blipFill>
                <a:ln/>
              </p:spPr>
              <p:txBody>
                <a:bodyPr/>
                <a:lstStyle/>
                <a:p>
                  <a:r>
                    <a:rPr lang="en-US">
                      <a:noFill/>
                    </a:rPr>
                    <a:t> </a:t>
                  </a:r>
                </a:p>
              </p:txBody>
            </p:sp>
          </mc:Fallback>
        </mc:AlternateContent>
        <p:cxnSp>
          <p:nvCxnSpPr>
            <p:cNvPr id="81" name="Straight Arrow Connector 24">
              <a:extLst>
                <a:ext uri="{FF2B5EF4-FFF2-40B4-BE49-F238E27FC236}">
                  <a16:creationId xmlns:a16="http://schemas.microsoft.com/office/drawing/2014/main" id="{5F4FBF11-2C59-4116-A176-3BD5B4C1D665}"/>
                </a:ext>
              </a:extLst>
            </p:cNvPr>
            <p:cNvCxnSpPr>
              <a:cxnSpLocks/>
              <a:stCxn id="80" idx="1"/>
              <a:endCxn id="61" idx="2"/>
            </p:cNvCxnSpPr>
            <p:nvPr/>
          </p:nvCxnSpPr>
          <p:spPr>
            <a:xfrm rot="10800000">
              <a:off x="5147312" y="3777712"/>
              <a:ext cx="461149" cy="674834"/>
            </a:xfrm>
            <a:prstGeom prst="curvedConnector2">
              <a:avLst/>
            </a:prstGeom>
            <a:noFill/>
            <a:ln w="9525" cap="flat" cmpd="sng" algn="ctr">
              <a:solidFill>
                <a:srgbClr val="0000FF"/>
              </a:solidFill>
              <a:prstDash val="solid"/>
              <a:miter lim="800000"/>
              <a:tailEnd type="triangle"/>
            </a:ln>
            <a:effectLst/>
          </p:spPr>
        </p:cxnSp>
        <p:cxnSp>
          <p:nvCxnSpPr>
            <p:cNvPr id="82" name="Straight Arrow Connector 8">
              <a:extLst>
                <a:ext uri="{FF2B5EF4-FFF2-40B4-BE49-F238E27FC236}">
                  <a16:creationId xmlns:a16="http://schemas.microsoft.com/office/drawing/2014/main" id="{55DCAA23-D5A8-46F7-A182-169DFCFCD587}"/>
                </a:ext>
              </a:extLst>
            </p:cNvPr>
            <p:cNvCxnSpPr>
              <a:cxnSpLocks/>
              <a:stCxn id="61" idx="2"/>
              <a:endCxn id="83" idx="3"/>
            </p:cNvCxnSpPr>
            <p:nvPr/>
          </p:nvCxnSpPr>
          <p:spPr>
            <a:xfrm rot="5400000">
              <a:off x="4640352" y="3945587"/>
              <a:ext cx="674834" cy="339085"/>
            </a:xfrm>
            <a:prstGeom prst="curvedConnector2">
              <a:avLst/>
            </a:prstGeom>
            <a:noFill/>
            <a:ln w="9525" cap="flat" cmpd="sng" algn="ctr">
              <a:solidFill>
                <a:srgbClr val="00B050"/>
              </a:solidFill>
              <a:prstDash val="solid"/>
              <a:miter lim="800000"/>
              <a:tailEnd type="triangle"/>
            </a:ln>
            <a:effectLst/>
          </p:spPr>
        </p:cxnSp>
        <p:sp>
          <p:nvSpPr>
            <p:cNvPr id="83" name="Rectangle 82">
              <a:extLst>
                <a:ext uri="{FF2B5EF4-FFF2-40B4-BE49-F238E27FC236}">
                  <a16:creationId xmlns:a16="http://schemas.microsoft.com/office/drawing/2014/main" id="{04286E4F-16DE-4373-B0D3-A87BDB2AC6A8}"/>
                </a:ext>
              </a:extLst>
            </p:cNvPr>
            <p:cNvSpPr/>
            <p:nvPr/>
          </p:nvSpPr>
          <p:spPr>
            <a:xfrm>
              <a:off x="3802386" y="4169152"/>
              <a:ext cx="1005840" cy="566788"/>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ctr"/>
            <a:lstStyle/>
            <a:p>
              <a:pPr algn="ctr" defTabSz="914400" fontAlgn="auto">
                <a:spcBef>
                  <a:spcPts val="0"/>
                </a:spcBef>
                <a:spcAft>
                  <a:spcPts val="0"/>
                </a:spcAft>
                <a:defRPr/>
              </a:pPr>
              <a:r>
                <a:rPr lang="en-US" sz="1100" kern="0" dirty="0">
                  <a:solidFill>
                    <a:prstClr val="black"/>
                  </a:solidFill>
                  <a:latin typeface="Product Sans"/>
                </a:rPr>
                <a:t>Gradient </a:t>
              </a:r>
              <a:br>
                <a:rPr lang="en-US" sz="1100" kern="0" dirty="0">
                  <a:solidFill>
                    <a:prstClr val="black"/>
                  </a:solidFill>
                  <a:latin typeface="Product Sans"/>
                </a:rPr>
              </a:br>
              <a:r>
                <a:rPr lang="en-US" sz="1100" kern="0" dirty="0">
                  <a:solidFill>
                    <a:prstClr val="black"/>
                  </a:solidFill>
                  <a:latin typeface="Product Sans"/>
                </a:rPr>
                <a:t>matrix 3</a:t>
              </a:r>
            </a:p>
          </p:txBody>
        </p:sp>
        <p:cxnSp>
          <p:nvCxnSpPr>
            <p:cNvPr id="84" name="Straight Arrow Connector 24">
              <a:extLst>
                <a:ext uri="{FF2B5EF4-FFF2-40B4-BE49-F238E27FC236}">
                  <a16:creationId xmlns:a16="http://schemas.microsoft.com/office/drawing/2014/main" id="{C3E4F817-EBB2-4755-8049-DCFA8B95895A}"/>
                </a:ext>
              </a:extLst>
            </p:cNvPr>
            <p:cNvCxnSpPr>
              <a:cxnSpLocks/>
              <a:stCxn id="83" idx="1"/>
              <a:endCxn id="59" idx="2"/>
            </p:cNvCxnSpPr>
            <p:nvPr/>
          </p:nvCxnSpPr>
          <p:spPr>
            <a:xfrm rot="10800000">
              <a:off x="3463302" y="3777712"/>
              <a:ext cx="339085" cy="674834"/>
            </a:xfrm>
            <a:prstGeom prst="curvedConnector2">
              <a:avLst/>
            </a:prstGeom>
            <a:noFill/>
            <a:ln w="9525" cap="flat" cmpd="sng" algn="ctr">
              <a:solidFill>
                <a:srgbClr val="0000FF"/>
              </a:solidFill>
              <a:prstDash val="solid"/>
              <a:miter lim="800000"/>
              <a:tailEnd type="triangle"/>
            </a:ln>
            <a:effectLst/>
          </p:spPr>
        </p:cxnSp>
        <p:cxnSp>
          <p:nvCxnSpPr>
            <p:cNvPr id="85" name="Straight Arrow Connector 8">
              <a:extLst>
                <a:ext uri="{FF2B5EF4-FFF2-40B4-BE49-F238E27FC236}">
                  <a16:creationId xmlns:a16="http://schemas.microsoft.com/office/drawing/2014/main" id="{CE8632D2-3066-47E6-8C29-99E25316D375}"/>
                </a:ext>
              </a:extLst>
            </p:cNvPr>
            <p:cNvCxnSpPr>
              <a:cxnSpLocks/>
              <a:stCxn id="59" idx="2"/>
              <a:endCxn id="86" idx="3"/>
            </p:cNvCxnSpPr>
            <p:nvPr/>
          </p:nvCxnSpPr>
          <p:spPr>
            <a:xfrm rot="5400000">
              <a:off x="2956341" y="3945586"/>
              <a:ext cx="674834" cy="339086"/>
            </a:xfrm>
            <a:prstGeom prst="curvedConnector2">
              <a:avLst/>
            </a:prstGeom>
            <a:noFill/>
            <a:ln w="9525" cap="flat" cmpd="sng" algn="ctr">
              <a:solidFill>
                <a:srgbClr val="00B050"/>
              </a:solidFill>
              <a:prstDash val="solid"/>
              <a:miter lim="800000"/>
              <a:tailEnd type="triangle"/>
            </a:ln>
            <a:effectLst/>
          </p:spPr>
        </p:cxnSp>
        <p:sp>
          <p:nvSpPr>
            <p:cNvPr id="86" name="Rectangle 85">
              <a:extLst>
                <a:ext uri="{FF2B5EF4-FFF2-40B4-BE49-F238E27FC236}">
                  <a16:creationId xmlns:a16="http://schemas.microsoft.com/office/drawing/2014/main" id="{2E94787B-4D20-4729-A2F9-621619315C00}"/>
                </a:ext>
              </a:extLst>
            </p:cNvPr>
            <p:cNvSpPr/>
            <p:nvPr/>
          </p:nvSpPr>
          <p:spPr>
            <a:xfrm>
              <a:off x="2118375" y="4169152"/>
              <a:ext cx="1005840" cy="566788"/>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ctr"/>
            <a:lstStyle/>
            <a:p>
              <a:pPr algn="ctr" defTabSz="914400" fontAlgn="auto">
                <a:spcBef>
                  <a:spcPts val="0"/>
                </a:spcBef>
                <a:spcAft>
                  <a:spcPts val="0"/>
                </a:spcAft>
                <a:defRPr/>
              </a:pPr>
              <a:r>
                <a:rPr lang="en-US" sz="1100" kern="0" dirty="0">
                  <a:solidFill>
                    <a:prstClr val="black"/>
                  </a:solidFill>
                  <a:latin typeface="Product Sans"/>
                </a:rPr>
                <a:t>Gradient </a:t>
              </a:r>
              <a:br>
                <a:rPr lang="en-US" sz="1100" kern="0" dirty="0">
                  <a:solidFill>
                    <a:prstClr val="black"/>
                  </a:solidFill>
                  <a:latin typeface="Product Sans"/>
                </a:rPr>
              </a:br>
              <a:r>
                <a:rPr lang="en-US" sz="1100" kern="0" dirty="0">
                  <a:solidFill>
                    <a:prstClr val="black"/>
                  </a:solidFill>
                  <a:latin typeface="Product Sans"/>
                </a:rPr>
                <a:t>matrix 2</a:t>
              </a:r>
            </a:p>
          </p:txBody>
        </p:sp>
        <p:cxnSp>
          <p:nvCxnSpPr>
            <p:cNvPr id="87" name="Straight Arrow Connector 24">
              <a:extLst>
                <a:ext uri="{FF2B5EF4-FFF2-40B4-BE49-F238E27FC236}">
                  <a16:creationId xmlns:a16="http://schemas.microsoft.com/office/drawing/2014/main" id="{CEFA1093-04E2-4E38-98E0-0A828CD59A5C}"/>
                </a:ext>
              </a:extLst>
            </p:cNvPr>
            <p:cNvCxnSpPr>
              <a:cxnSpLocks/>
              <a:stCxn id="86" idx="1"/>
              <a:endCxn id="47" idx="2"/>
            </p:cNvCxnSpPr>
            <p:nvPr/>
          </p:nvCxnSpPr>
          <p:spPr>
            <a:xfrm rot="10800000">
              <a:off x="1779291" y="3777712"/>
              <a:ext cx="339084" cy="674834"/>
            </a:xfrm>
            <a:prstGeom prst="curvedConnector2">
              <a:avLst/>
            </a:prstGeom>
            <a:noFill/>
            <a:ln w="9525" cap="flat" cmpd="sng" algn="ctr">
              <a:solidFill>
                <a:srgbClr val="0000FF"/>
              </a:solidFill>
              <a:prstDash val="solid"/>
              <a:miter lim="800000"/>
              <a:tailEnd type="triangle"/>
            </a:ln>
            <a:effectLst/>
          </p:spPr>
        </p:cxnSp>
        <p:cxnSp>
          <p:nvCxnSpPr>
            <p:cNvPr id="88" name="Straight Arrow Connector 8">
              <a:extLst>
                <a:ext uri="{FF2B5EF4-FFF2-40B4-BE49-F238E27FC236}">
                  <a16:creationId xmlns:a16="http://schemas.microsoft.com/office/drawing/2014/main" id="{FBC3A52D-12A1-41D6-A399-3E1686F0962B}"/>
                </a:ext>
              </a:extLst>
            </p:cNvPr>
            <p:cNvCxnSpPr>
              <a:cxnSpLocks/>
              <a:stCxn id="47" idx="2"/>
              <a:endCxn id="89" idx="3"/>
            </p:cNvCxnSpPr>
            <p:nvPr/>
          </p:nvCxnSpPr>
          <p:spPr>
            <a:xfrm rot="5400000">
              <a:off x="1263471" y="3954446"/>
              <a:ext cx="692554" cy="339087"/>
            </a:xfrm>
            <a:prstGeom prst="curvedConnector2">
              <a:avLst/>
            </a:prstGeom>
            <a:noFill/>
            <a:ln w="9525" cap="flat" cmpd="sng" algn="ctr">
              <a:solidFill>
                <a:srgbClr val="00B050"/>
              </a:solidFill>
              <a:prstDash val="solid"/>
              <a:miter lim="800000"/>
              <a:tailEnd type="triangle"/>
            </a:ln>
            <a:effectLst/>
          </p:spPr>
        </p:cxnSp>
        <p:sp>
          <p:nvSpPr>
            <p:cNvPr id="89" name="Rectangle 88">
              <a:extLst>
                <a:ext uri="{FF2B5EF4-FFF2-40B4-BE49-F238E27FC236}">
                  <a16:creationId xmlns:a16="http://schemas.microsoft.com/office/drawing/2014/main" id="{4108F069-07CA-4D0A-A1B8-7EFC4E734275}"/>
                </a:ext>
              </a:extLst>
            </p:cNvPr>
            <p:cNvSpPr/>
            <p:nvPr/>
          </p:nvSpPr>
          <p:spPr>
            <a:xfrm>
              <a:off x="434364" y="4186872"/>
              <a:ext cx="1005840" cy="566788"/>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ctr"/>
            <a:lstStyle/>
            <a:p>
              <a:pPr algn="ctr" defTabSz="914400" fontAlgn="auto">
                <a:spcBef>
                  <a:spcPts val="0"/>
                </a:spcBef>
                <a:spcAft>
                  <a:spcPts val="0"/>
                </a:spcAft>
                <a:defRPr/>
              </a:pPr>
              <a:r>
                <a:rPr lang="en-US" sz="1100" kern="0" dirty="0">
                  <a:solidFill>
                    <a:prstClr val="black"/>
                  </a:solidFill>
                  <a:latin typeface="Product Sans"/>
                </a:rPr>
                <a:t>Gradient </a:t>
              </a:r>
              <a:br>
                <a:rPr lang="en-US" sz="1100" kern="0" dirty="0">
                  <a:solidFill>
                    <a:prstClr val="black"/>
                  </a:solidFill>
                  <a:latin typeface="Product Sans"/>
                </a:rPr>
              </a:br>
              <a:r>
                <a:rPr lang="en-US" sz="1100" kern="0" dirty="0">
                  <a:solidFill>
                    <a:prstClr val="black"/>
                  </a:solidFill>
                  <a:latin typeface="Product Sans"/>
                </a:rPr>
                <a:t>matrix 1</a:t>
              </a:r>
            </a:p>
          </p:txBody>
        </p:sp>
      </p:grpSp>
      <p:grpSp>
        <p:nvGrpSpPr>
          <p:cNvPr id="12" name="Group 11">
            <a:extLst>
              <a:ext uri="{FF2B5EF4-FFF2-40B4-BE49-F238E27FC236}">
                <a16:creationId xmlns:a16="http://schemas.microsoft.com/office/drawing/2014/main" id="{0D33F900-042C-4A14-B7B9-AF6B6D2B38DE}"/>
              </a:ext>
            </a:extLst>
          </p:cNvPr>
          <p:cNvGrpSpPr/>
          <p:nvPr/>
        </p:nvGrpSpPr>
        <p:grpSpPr>
          <a:xfrm>
            <a:off x="2695848" y="2321834"/>
            <a:ext cx="5808284" cy="898518"/>
            <a:chOff x="1187491" y="2190527"/>
            <a:chExt cx="5808284" cy="898518"/>
          </a:xfrm>
        </p:grpSpPr>
        <p:sp>
          <p:nvSpPr>
            <p:cNvPr id="49" name="Rectangle 48">
              <a:extLst>
                <a:ext uri="{FF2B5EF4-FFF2-40B4-BE49-F238E27FC236}">
                  <a16:creationId xmlns:a16="http://schemas.microsoft.com/office/drawing/2014/main" id="{54889C3F-FFE5-4BCB-A6F4-5E7EDB1AE439}"/>
                </a:ext>
              </a:extLst>
            </p:cNvPr>
            <p:cNvSpPr/>
            <p:nvPr/>
          </p:nvSpPr>
          <p:spPr>
            <a:xfrm>
              <a:off x="2118376" y="2190527"/>
              <a:ext cx="1005840" cy="566788"/>
            </a:xfrm>
            <a:prstGeom prst="rect">
              <a:avLst/>
            </a:prstGeom>
            <a:solidFill>
              <a:srgbClr val="ED7D31">
                <a:lumMod val="20000"/>
                <a:lumOff val="80000"/>
              </a:srgbClr>
            </a:solidFill>
            <a:ln w="6350" cap="flat" cmpd="sng" algn="ctr">
              <a:solidFill>
                <a:schemeClr val="tx1"/>
              </a:solidFill>
              <a:prstDash val="solid"/>
              <a:miter lim="800000"/>
            </a:ln>
            <a:effectLst/>
          </p:spPr>
          <p:txBody>
            <a:bodyPr lIns="0" tIns="0" rIns="0" bIns="0" rtlCol="0" anchor="ctr"/>
            <a:lstStyle/>
            <a:p>
              <a:pPr algn="ctr" defTabSz="914400" fontAlgn="auto">
                <a:spcBef>
                  <a:spcPts val="0"/>
                </a:spcBef>
                <a:spcAft>
                  <a:spcPts val="0"/>
                </a:spcAft>
                <a:defRPr/>
              </a:pPr>
              <a:r>
                <a:rPr lang="en-US" sz="1100" kern="0" dirty="0">
                  <a:solidFill>
                    <a:prstClr val="black"/>
                  </a:solidFill>
                  <a:latin typeface="Product Sans"/>
                  <a:ea typeface="+mn-ea"/>
                  <a:cs typeface="+mn-cs"/>
                </a:rPr>
                <a:t>Activation</a:t>
              </a:r>
              <a:br>
                <a:rPr lang="en-US" sz="1100" kern="0" dirty="0">
                  <a:solidFill>
                    <a:prstClr val="black"/>
                  </a:solidFill>
                  <a:latin typeface="Product Sans"/>
                  <a:ea typeface="+mn-ea"/>
                  <a:cs typeface="+mn-cs"/>
                </a:rPr>
              </a:br>
              <a:r>
                <a:rPr lang="en-US" sz="1100" kern="0" dirty="0">
                  <a:solidFill>
                    <a:prstClr val="black"/>
                  </a:solidFill>
                  <a:latin typeface="Product Sans"/>
                  <a:ea typeface="+mn-ea"/>
                  <a:cs typeface="+mn-cs"/>
                </a:rPr>
                <a:t>matrix</a:t>
              </a:r>
            </a:p>
          </p:txBody>
        </p:sp>
        <p:cxnSp>
          <p:nvCxnSpPr>
            <p:cNvPr id="51" name="Straight Arrow Connector 8">
              <a:extLst>
                <a:ext uri="{FF2B5EF4-FFF2-40B4-BE49-F238E27FC236}">
                  <a16:creationId xmlns:a16="http://schemas.microsoft.com/office/drawing/2014/main" id="{9C47D627-BDC4-419B-A24E-AF9215C642A8}"/>
                </a:ext>
              </a:extLst>
            </p:cNvPr>
            <p:cNvCxnSpPr>
              <a:cxnSpLocks/>
              <a:stCxn id="47" idx="0"/>
              <a:endCxn id="49" idx="1"/>
            </p:cNvCxnSpPr>
            <p:nvPr/>
          </p:nvCxnSpPr>
          <p:spPr>
            <a:xfrm rot="5400000" flipH="1" flipV="1">
              <a:off x="1641272" y="2611941"/>
              <a:ext cx="615123" cy="339085"/>
            </a:xfrm>
            <a:prstGeom prst="curvedConnector2">
              <a:avLst/>
            </a:prstGeom>
            <a:noFill/>
            <a:ln w="9525" cap="flat" cmpd="sng" algn="ctr">
              <a:solidFill>
                <a:srgbClr val="ED7D31"/>
              </a:solidFill>
              <a:prstDash val="solid"/>
              <a:miter lim="800000"/>
              <a:tailEnd type="triangle"/>
            </a:ln>
            <a:effectLst/>
          </p:spPr>
        </p:cxnSp>
        <p:sp>
          <p:nvSpPr>
            <p:cNvPr id="56" name="Rectangle 55">
              <a:extLst>
                <a:ext uri="{FF2B5EF4-FFF2-40B4-BE49-F238E27FC236}">
                  <a16:creationId xmlns:a16="http://schemas.microsoft.com/office/drawing/2014/main" id="{8CFC3132-524C-44AF-9E9B-095A431BD52E}"/>
                </a:ext>
              </a:extLst>
            </p:cNvPr>
            <p:cNvSpPr/>
            <p:nvPr/>
          </p:nvSpPr>
          <p:spPr>
            <a:xfrm>
              <a:off x="1187491" y="2562815"/>
              <a:ext cx="727635" cy="276999"/>
            </a:xfrm>
            <a:prstGeom prst="rect">
              <a:avLst/>
            </a:prstGeom>
          </p:spPr>
          <p:txBody>
            <a:bodyPr wrap="none">
              <a:spAutoFit/>
            </a:bodyPr>
            <a:lstStyle/>
            <a:p>
              <a:pPr defTabSz="914400" fontAlgn="auto">
                <a:spcBef>
                  <a:spcPts val="0"/>
                </a:spcBef>
                <a:spcAft>
                  <a:spcPts val="0"/>
                </a:spcAft>
              </a:pPr>
              <a:r>
                <a:rPr lang="en-US" sz="1200" dirty="0">
                  <a:solidFill>
                    <a:prstClr val="black"/>
                  </a:solidFill>
                  <a:latin typeface="Product Sans"/>
                  <a:ea typeface="+mn-ea"/>
                  <a:cs typeface="+mn-cs"/>
                </a:rPr>
                <a:t>resulting</a:t>
              </a:r>
            </a:p>
          </p:txBody>
        </p:sp>
        <p:sp>
          <p:nvSpPr>
            <p:cNvPr id="62" name="Rectangle 61">
              <a:extLst>
                <a:ext uri="{FF2B5EF4-FFF2-40B4-BE49-F238E27FC236}">
                  <a16:creationId xmlns:a16="http://schemas.microsoft.com/office/drawing/2014/main" id="{B8352E52-B6A6-45F5-893E-6A38350A63CF}"/>
                </a:ext>
              </a:extLst>
            </p:cNvPr>
            <p:cNvSpPr/>
            <p:nvPr/>
          </p:nvSpPr>
          <p:spPr>
            <a:xfrm>
              <a:off x="3802386" y="2190527"/>
              <a:ext cx="1005840" cy="566788"/>
            </a:xfrm>
            <a:prstGeom prst="rect">
              <a:avLst/>
            </a:prstGeom>
            <a:solidFill>
              <a:srgbClr val="ED7D31">
                <a:lumMod val="20000"/>
                <a:lumOff val="80000"/>
              </a:srgbClr>
            </a:solidFill>
            <a:ln w="6350" cap="flat" cmpd="sng" algn="ctr">
              <a:solidFill>
                <a:schemeClr val="tx1"/>
              </a:solidFill>
              <a:prstDash val="solid"/>
              <a:miter lim="800000"/>
            </a:ln>
            <a:effectLst/>
          </p:spPr>
          <p:txBody>
            <a:bodyPr lIns="0" tIns="0" rIns="0" bIns="0" rtlCol="0" anchor="ctr"/>
            <a:lstStyle/>
            <a:p>
              <a:pPr algn="ctr" defTabSz="914400" fontAlgn="auto">
                <a:spcBef>
                  <a:spcPts val="0"/>
                </a:spcBef>
                <a:spcAft>
                  <a:spcPts val="0"/>
                </a:spcAft>
                <a:defRPr/>
              </a:pPr>
              <a:r>
                <a:rPr lang="en-US" sz="1100" kern="0" dirty="0">
                  <a:solidFill>
                    <a:prstClr val="black"/>
                  </a:solidFill>
                  <a:latin typeface="Product Sans"/>
                </a:rPr>
                <a:t>Activation</a:t>
              </a:r>
              <a:br>
                <a:rPr lang="en-US" sz="1100" kern="0" dirty="0">
                  <a:solidFill>
                    <a:prstClr val="black"/>
                  </a:solidFill>
                  <a:latin typeface="Product Sans"/>
                </a:rPr>
              </a:br>
              <a:r>
                <a:rPr lang="en-US" sz="1100" kern="0" dirty="0">
                  <a:solidFill>
                    <a:prstClr val="black"/>
                  </a:solidFill>
                  <a:latin typeface="Product Sans"/>
                </a:rPr>
                <a:t>matrix</a:t>
              </a:r>
            </a:p>
          </p:txBody>
        </p:sp>
        <p:cxnSp>
          <p:nvCxnSpPr>
            <p:cNvPr id="64" name="Straight Arrow Connector 24">
              <a:extLst>
                <a:ext uri="{FF2B5EF4-FFF2-40B4-BE49-F238E27FC236}">
                  <a16:creationId xmlns:a16="http://schemas.microsoft.com/office/drawing/2014/main" id="{1631184E-6702-4FCC-93A4-3B3FB209C753}"/>
                </a:ext>
              </a:extLst>
            </p:cNvPr>
            <p:cNvCxnSpPr>
              <a:cxnSpLocks/>
              <a:stCxn id="49" idx="3"/>
              <a:endCxn id="59" idx="0"/>
            </p:cNvCxnSpPr>
            <p:nvPr/>
          </p:nvCxnSpPr>
          <p:spPr>
            <a:xfrm>
              <a:off x="3124216" y="2473921"/>
              <a:ext cx="339085" cy="615123"/>
            </a:xfrm>
            <a:prstGeom prst="curvedConnector2">
              <a:avLst/>
            </a:prstGeom>
            <a:noFill/>
            <a:ln w="9525" cap="flat" cmpd="sng" algn="ctr">
              <a:solidFill>
                <a:sysClr val="windowText" lastClr="000000"/>
              </a:solidFill>
              <a:prstDash val="solid"/>
              <a:miter lim="800000"/>
              <a:tailEnd type="triangle"/>
            </a:ln>
            <a:effectLst/>
          </p:spPr>
        </p:cxnSp>
        <p:cxnSp>
          <p:nvCxnSpPr>
            <p:cNvPr id="65" name="Straight Arrow Connector 8">
              <a:extLst>
                <a:ext uri="{FF2B5EF4-FFF2-40B4-BE49-F238E27FC236}">
                  <a16:creationId xmlns:a16="http://schemas.microsoft.com/office/drawing/2014/main" id="{71771186-157A-47C2-A1C7-AFF8CED3EDF1}"/>
                </a:ext>
              </a:extLst>
            </p:cNvPr>
            <p:cNvCxnSpPr>
              <a:cxnSpLocks/>
              <a:stCxn id="59" idx="0"/>
              <a:endCxn id="62" idx="1"/>
            </p:cNvCxnSpPr>
            <p:nvPr/>
          </p:nvCxnSpPr>
          <p:spPr>
            <a:xfrm rot="5400000" flipH="1" flipV="1">
              <a:off x="3325282" y="2611941"/>
              <a:ext cx="615123" cy="339085"/>
            </a:xfrm>
            <a:prstGeom prst="curvedConnector2">
              <a:avLst/>
            </a:prstGeom>
            <a:noFill/>
            <a:ln w="9525" cap="flat" cmpd="sng" algn="ctr">
              <a:solidFill>
                <a:srgbClr val="ED7D31"/>
              </a:solidFill>
              <a:prstDash val="solid"/>
              <a:miter lim="800000"/>
              <a:tailEnd type="triangle"/>
            </a:ln>
            <a:effectLst/>
          </p:spPr>
        </p:cxnSp>
        <p:cxnSp>
          <p:nvCxnSpPr>
            <p:cNvPr id="68" name="Straight Arrow Connector 24">
              <a:extLst>
                <a:ext uri="{FF2B5EF4-FFF2-40B4-BE49-F238E27FC236}">
                  <a16:creationId xmlns:a16="http://schemas.microsoft.com/office/drawing/2014/main" id="{4914AFBB-BAA3-4CEB-B879-7F240126FE64}"/>
                </a:ext>
              </a:extLst>
            </p:cNvPr>
            <p:cNvCxnSpPr>
              <a:cxnSpLocks/>
              <a:stCxn id="62" idx="3"/>
              <a:endCxn id="61" idx="0"/>
            </p:cNvCxnSpPr>
            <p:nvPr/>
          </p:nvCxnSpPr>
          <p:spPr>
            <a:xfrm>
              <a:off x="4808226" y="2473921"/>
              <a:ext cx="339085" cy="615123"/>
            </a:xfrm>
            <a:prstGeom prst="curvedConnector2">
              <a:avLst/>
            </a:prstGeom>
            <a:noFill/>
            <a:ln w="9525" cap="flat" cmpd="sng" algn="ctr">
              <a:solidFill>
                <a:sysClr val="windowText" lastClr="000000"/>
              </a:solidFill>
              <a:prstDash val="solid"/>
              <a:miter lim="800000"/>
              <a:tailEnd type="triangle"/>
            </a:ln>
            <a:effectLst/>
          </p:spPr>
        </p:cxnSp>
        <p:sp>
          <p:nvSpPr>
            <p:cNvPr id="90" name="Rectangle 89">
              <a:extLst>
                <a:ext uri="{FF2B5EF4-FFF2-40B4-BE49-F238E27FC236}">
                  <a16:creationId xmlns:a16="http://schemas.microsoft.com/office/drawing/2014/main" id="{48141179-DAB2-49B9-8C0E-4D56DEC70CDF}"/>
                </a:ext>
              </a:extLst>
            </p:cNvPr>
            <p:cNvSpPr/>
            <p:nvPr/>
          </p:nvSpPr>
          <p:spPr>
            <a:xfrm>
              <a:off x="5518546" y="2190527"/>
              <a:ext cx="1005840" cy="566788"/>
            </a:xfrm>
            <a:prstGeom prst="rect">
              <a:avLst/>
            </a:prstGeom>
            <a:solidFill>
              <a:srgbClr val="ED7D31">
                <a:lumMod val="20000"/>
                <a:lumOff val="80000"/>
              </a:srgbClr>
            </a:solidFill>
            <a:ln w="6350" cap="flat" cmpd="sng" algn="ctr">
              <a:solidFill>
                <a:schemeClr val="tx1"/>
              </a:solidFill>
              <a:prstDash val="solid"/>
              <a:miter lim="800000"/>
            </a:ln>
            <a:effectLst/>
          </p:spPr>
          <p:txBody>
            <a:bodyPr lIns="0" tIns="0" rIns="0" bIns="0" rtlCol="0" anchor="ctr"/>
            <a:lstStyle/>
            <a:p>
              <a:pPr algn="ctr" defTabSz="914400" fontAlgn="auto">
                <a:spcBef>
                  <a:spcPts val="0"/>
                </a:spcBef>
                <a:spcAft>
                  <a:spcPts val="0"/>
                </a:spcAft>
                <a:defRPr/>
              </a:pPr>
              <a:r>
                <a:rPr lang="en-US" sz="1100" kern="0" dirty="0">
                  <a:solidFill>
                    <a:prstClr val="black"/>
                  </a:solidFill>
                  <a:latin typeface="Product Sans"/>
                </a:rPr>
                <a:t>Activation</a:t>
              </a:r>
              <a:br>
                <a:rPr lang="en-US" sz="1100" kern="0" dirty="0">
                  <a:solidFill>
                    <a:prstClr val="black"/>
                  </a:solidFill>
                  <a:latin typeface="Product Sans"/>
                </a:rPr>
              </a:br>
              <a:r>
                <a:rPr lang="en-US" sz="1100" kern="0" dirty="0">
                  <a:solidFill>
                    <a:prstClr val="black"/>
                  </a:solidFill>
                  <a:latin typeface="Product Sans"/>
                </a:rPr>
                <a:t>matrix</a:t>
              </a:r>
            </a:p>
          </p:txBody>
        </p:sp>
        <p:cxnSp>
          <p:nvCxnSpPr>
            <p:cNvPr id="91" name="Straight Arrow Connector 8">
              <a:extLst>
                <a:ext uri="{FF2B5EF4-FFF2-40B4-BE49-F238E27FC236}">
                  <a16:creationId xmlns:a16="http://schemas.microsoft.com/office/drawing/2014/main" id="{EF2CE8C0-9B46-4F9B-84C3-5051DE36E3EE}"/>
                </a:ext>
              </a:extLst>
            </p:cNvPr>
            <p:cNvCxnSpPr>
              <a:cxnSpLocks/>
              <a:stCxn id="61" idx="0"/>
              <a:endCxn id="90" idx="1"/>
            </p:cNvCxnSpPr>
            <p:nvPr/>
          </p:nvCxnSpPr>
          <p:spPr>
            <a:xfrm rot="5400000" flipH="1" flipV="1">
              <a:off x="5025367" y="2595866"/>
              <a:ext cx="615123" cy="371235"/>
            </a:xfrm>
            <a:prstGeom prst="curvedConnector2">
              <a:avLst/>
            </a:prstGeom>
            <a:noFill/>
            <a:ln w="9525" cap="flat" cmpd="sng" algn="ctr">
              <a:solidFill>
                <a:srgbClr val="ED7D31"/>
              </a:solidFill>
              <a:prstDash val="solid"/>
              <a:miter lim="800000"/>
              <a:tailEnd type="triangle"/>
            </a:ln>
            <a:effectLst/>
          </p:spPr>
        </p:cxnSp>
        <p:cxnSp>
          <p:nvCxnSpPr>
            <p:cNvPr id="92" name="Straight Arrow Connector 24">
              <a:extLst>
                <a:ext uri="{FF2B5EF4-FFF2-40B4-BE49-F238E27FC236}">
                  <a16:creationId xmlns:a16="http://schemas.microsoft.com/office/drawing/2014/main" id="{26253171-1C89-46EF-AB52-8FB5241324B8}"/>
                </a:ext>
              </a:extLst>
            </p:cNvPr>
            <p:cNvCxnSpPr>
              <a:cxnSpLocks/>
              <a:stCxn id="90" idx="3"/>
              <a:endCxn id="69" idx="0"/>
            </p:cNvCxnSpPr>
            <p:nvPr/>
          </p:nvCxnSpPr>
          <p:spPr>
            <a:xfrm>
              <a:off x="6524386" y="2473921"/>
              <a:ext cx="471389" cy="615123"/>
            </a:xfrm>
            <a:prstGeom prst="curvedConnector2">
              <a:avLst/>
            </a:prstGeom>
            <a:noFill/>
            <a:ln w="9525" cap="flat" cmpd="sng" algn="ctr">
              <a:solidFill>
                <a:sysClr val="windowText" lastClr="000000"/>
              </a:solidFill>
              <a:prstDash val="solid"/>
              <a:miter lim="800000"/>
              <a:tailEnd type="triangle"/>
            </a:ln>
            <a:effectLst/>
          </p:spPr>
        </p:cxnSp>
      </p:grpSp>
      <p:sp>
        <p:nvSpPr>
          <p:cNvPr id="13" name="Rectangle 12">
            <a:extLst>
              <a:ext uri="{FF2B5EF4-FFF2-40B4-BE49-F238E27FC236}">
                <a16:creationId xmlns:a16="http://schemas.microsoft.com/office/drawing/2014/main" id="{6EE02D11-761E-4052-935F-83CFF3EEC169}"/>
              </a:ext>
            </a:extLst>
          </p:cNvPr>
          <p:cNvSpPr/>
          <p:nvPr/>
        </p:nvSpPr>
        <p:spPr>
          <a:xfrm>
            <a:off x="5164556" y="5249875"/>
            <a:ext cx="1601722" cy="523220"/>
          </a:xfrm>
          <a:prstGeom prst="rect">
            <a:avLst/>
          </a:prstGeom>
        </p:spPr>
        <p:txBody>
          <a:bodyPr wrap="none">
            <a:spAutoFit/>
          </a:bodyPr>
          <a:lstStyle/>
          <a:p>
            <a:pPr algn="ctr"/>
            <a:r>
              <a:rPr lang="en-US" sz="1400" dirty="0"/>
              <a:t>The Problem </a:t>
            </a:r>
          </a:p>
          <a:p>
            <a:pPr algn="ctr"/>
            <a:r>
              <a:rPr lang="en-US" sz="1400" dirty="0"/>
              <a:t>happened here </a:t>
            </a:r>
          </a:p>
        </p:txBody>
      </p:sp>
      <p:cxnSp>
        <p:nvCxnSpPr>
          <p:cNvPr id="17" name="Connector: Elbow 16">
            <a:extLst>
              <a:ext uri="{FF2B5EF4-FFF2-40B4-BE49-F238E27FC236}">
                <a16:creationId xmlns:a16="http://schemas.microsoft.com/office/drawing/2014/main" id="{041B55AF-24F0-4DCC-BE00-BDAF2D0F9661}"/>
              </a:ext>
            </a:extLst>
          </p:cNvPr>
          <p:cNvCxnSpPr>
            <a:cxnSpLocks/>
          </p:cNvCxnSpPr>
          <p:nvPr/>
        </p:nvCxnSpPr>
        <p:spPr>
          <a:xfrm rot="10800000">
            <a:off x="5123908" y="4431441"/>
            <a:ext cx="151257" cy="948068"/>
          </a:xfrm>
          <a:prstGeom prst="curvedConnector2">
            <a:avLst/>
          </a:prstGeom>
          <a:ln w="381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93" name="Connector: Elbow 92">
            <a:extLst>
              <a:ext uri="{FF2B5EF4-FFF2-40B4-BE49-F238E27FC236}">
                <a16:creationId xmlns:a16="http://schemas.microsoft.com/office/drawing/2014/main" id="{9FB49F02-8B04-496C-BD98-887BDE45DA98}"/>
              </a:ext>
            </a:extLst>
          </p:cNvPr>
          <p:cNvCxnSpPr>
            <a:cxnSpLocks/>
            <a:stCxn id="13" idx="1"/>
          </p:cNvCxnSpPr>
          <p:nvPr/>
        </p:nvCxnSpPr>
        <p:spPr>
          <a:xfrm rot="10800000">
            <a:off x="3393770" y="4423148"/>
            <a:ext cx="1770786" cy="1088339"/>
          </a:xfrm>
          <a:prstGeom prst="curvedConnector2">
            <a:avLst/>
          </a:prstGeom>
          <a:ln w="381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94" name="Connector: Elbow 93">
            <a:extLst>
              <a:ext uri="{FF2B5EF4-FFF2-40B4-BE49-F238E27FC236}">
                <a16:creationId xmlns:a16="http://schemas.microsoft.com/office/drawing/2014/main" id="{108A3D20-35B9-4DA9-8620-22B869381F8A}"/>
              </a:ext>
            </a:extLst>
          </p:cNvPr>
          <p:cNvCxnSpPr>
            <a:cxnSpLocks/>
            <a:stCxn id="13" idx="3"/>
          </p:cNvCxnSpPr>
          <p:nvPr/>
        </p:nvCxnSpPr>
        <p:spPr>
          <a:xfrm flipV="1">
            <a:off x="6766278" y="4028159"/>
            <a:ext cx="2188974" cy="1483327"/>
          </a:xfrm>
          <a:prstGeom prst="curvedConnector2">
            <a:avLst/>
          </a:prstGeom>
          <a:ln w="381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cxnSp>
        <p:nvCxnSpPr>
          <p:cNvPr id="96" name="Connector: Elbow 95">
            <a:extLst>
              <a:ext uri="{FF2B5EF4-FFF2-40B4-BE49-F238E27FC236}">
                <a16:creationId xmlns:a16="http://schemas.microsoft.com/office/drawing/2014/main" id="{593F9486-2A2F-4546-9D04-F81BB23D4E24}"/>
              </a:ext>
            </a:extLst>
          </p:cNvPr>
          <p:cNvCxnSpPr>
            <a:cxnSpLocks/>
          </p:cNvCxnSpPr>
          <p:nvPr/>
        </p:nvCxnSpPr>
        <p:spPr>
          <a:xfrm flipV="1">
            <a:off x="6655670" y="4431441"/>
            <a:ext cx="248905" cy="948068"/>
          </a:xfrm>
          <a:prstGeom prst="curvedConnector2">
            <a:avLst/>
          </a:prstGeom>
          <a:ln w="38100">
            <a:solidFill>
              <a:srgbClr val="FF0000"/>
            </a:solidFill>
            <a:prstDash val="dash"/>
            <a:tailEnd type="triangle"/>
          </a:ln>
        </p:spPr>
        <p:style>
          <a:lnRef idx="1">
            <a:schemeClr val="dk1"/>
          </a:lnRef>
          <a:fillRef idx="0">
            <a:schemeClr val="dk1"/>
          </a:fillRef>
          <a:effectRef idx="0">
            <a:schemeClr val="dk1"/>
          </a:effectRef>
          <a:fontRef idx="minor">
            <a:schemeClr val="tx1"/>
          </a:fontRef>
        </p:style>
      </p:cxnSp>
      <p:sp>
        <p:nvSpPr>
          <p:cNvPr id="141" name="Rectangle 140">
            <a:extLst>
              <a:ext uri="{FF2B5EF4-FFF2-40B4-BE49-F238E27FC236}">
                <a16:creationId xmlns:a16="http://schemas.microsoft.com/office/drawing/2014/main" id="{BA3F77C5-7512-40EB-9FE4-840111BC10B3}"/>
              </a:ext>
            </a:extLst>
          </p:cNvPr>
          <p:cNvSpPr/>
          <p:nvPr/>
        </p:nvSpPr>
        <p:spPr>
          <a:xfrm>
            <a:off x="1836260" y="5948658"/>
            <a:ext cx="6270797" cy="307777"/>
          </a:xfrm>
          <a:prstGeom prst="rect">
            <a:avLst/>
          </a:prstGeom>
        </p:spPr>
        <p:txBody>
          <a:bodyPr wrap="square">
            <a:spAutoFit/>
          </a:bodyPr>
          <a:lstStyle/>
          <a:p>
            <a:r>
              <a:rPr lang="en-US" sz="1400" dirty="0"/>
              <a:t>Note: sigmoid functions produce small values in the range 0-1</a:t>
            </a:r>
          </a:p>
        </p:txBody>
      </p:sp>
    </p:spTree>
    <p:extLst>
      <p:ext uri="{BB962C8B-B14F-4D97-AF65-F5344CB8AC3E}">
        <p14:creationId xmlns:p14="http://schemas.microsoft.com/office/powerpoint/2010/main" val="268981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000"/>
                                        <p:tgtEl>
                                          <p:spTgt spid="12"/>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wipe(left)">
                                      <p:cBhvr>
                                        <p:cTn id="15" dur="500"/>
                                        <p:tgtEl>
                                          <p:spTgt spid="71"/>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wipe(left)">
                                      <p:cBhvr>
                                        <p:cTn id="18" dur="500"/>
                                        <p:tgtEl>
                                          <p:spTgt spid="7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121"/>
                                        </p:tgtEl>
                                        <p:attrNameLst>
                                          <p:attrName>style.visibility</p:attrName>
                                        </p:attrNameLst>
                                      </p:cBhvr>
                                      <p:to>
                                        <p:strVal val="visible"/>
                                      </p:to>
                                    </p:set>
                                    <p:animEffect transition="in" filter="wipe(right)">
                                      <p:cBhvr>
                                        <p:cTn id="23" dur="2500"/>
                                        <p:tgtEl>
                                          <p:spTgt spid="12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par>
                                <p:cTn id="29" presetID="22" presetClass="entr" presetSubtype="4" fill="hold" nodeType="withEffect">
                                  <p:stCondLst>
                                    <p:cond delay="250"/>
                                  </p:stCondLst>
                                  <p:childTnLst>
                                    <p:set>
                                      <p:cBhvr>
                                        <p:cTn id="30" dur="1" fill="hold">
                                          <p:stCondLst>
                                            <p:cond delay="0"/>
                                          </p:stCondLst>
                                        </p:cTn>
                                        <p:tgtEl>
                                          <p:spTgt spid="94"/>
                                        </p:tgtEl>
                                        <p:attrNameLst>
                                          <p:attrName>style.visibility</p:attrName>
                                        </p:attrNameLst>
                                      </p:cBhvr>
                                      <p:to>
                                        <p:strVal val="visible"/>
                                      </p:to>
                                    </p:set>
                                    <p:animEffect transition="in" filter="wipe(down)">
                                      <p:cBhvr>
                                        <p:cTn id="31" dur="500"/>
                                        <p:tgtEl>
                                          <p:spTgt spid="94"/>
                                        </p:tgtEl>
                                      </p:cBhvr>
                                    </p:animEffect>
                                  </p:childTnLst>
                                </p:cTn>
                              </p:par>
                              <p:par>
                                <p:cTn id="32" presetID="22" presetClass="entr" presetSubtype="4" fill="hold" nodeType="withEffect">
                                  <p:stCondLst>
                                    <p:cond delay="500"/>
                                  </p:stCondLst>
                                  <p:childTnLst>
                                    <p:set>
                                      <p:cBhvr>
                                        <p:cTn id="33" dur="1" fill="hold">
                                          <p:stCondLst>
                                            <p:cond delay="0"/>
                                          </p:stCondLst>
                                        </p:cTn>
                                        <p:tgtEl>
                                          <p:spTgt spid="96"/>
                                        </p:tgtEl>
                                        <p:attrNameLst>
                                          <p:attrName>style.visibility</p:attrName>
                                        </p:attrNameLst>
                                      </p:cBhvr>
                                      <p:to>
                                        <p:strVal val="visible"/>
                                      </p:to>
                                    </p:set>
                                    <p:animEffect transition="in" filter="wipe(down)">
                                      <p:cBhvr>
                                        <p:cTn id="34" dur="500"/>
                                        <p:tgtEl>
                                          <p:spTgt spid="96"/>
                                        </p:tgtEl>
                                      </p:cBhvr>
                                    </p:animEffect>
                                  </p:childTnLst>
                                </p:cTn>
                              </p:par>
                              <p:par>
                                <p:cTn id="35" presetID="22" presetClass="entr" presetSubtype="4" fill="hold" nodeType="withEffect">
                                  <p:stCondLst>
                                    <p:cond delay="75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par>
                                <p:cTn id="38" presetID="22" presetClass="entr" presetSubtype="4" fill="hold" nodeType="withEffect">
                                  <p:stCondLst>
                                    <p:cond delay="1000"/>
                                  </p:stCondLst>
                                  <p:childTnLst>
                                    <p:set>
                                      <p:cBhvr>
                                        <p:cTn id="39" dur="1" fill="hold">
                                          <p:stCondLst>
                                            <p:cond delay="0"/>
                                          </p:stCondLst>
                                        </p:cTn>
                                        <p:tgtEl>
                                          <p:spTgt spid="93"/>
                                        </p:tgtEl>
                                        <p:attrNameLst>
                                          <p:attrName>style.visibility</p:attrName>
                                        </p:attrNameLst>
                                      </p:cBhvr>
                                      <p:to>
                                        <p:strVal val="visible"/>
                                      </p:to>
                                    </p:set>
                                    <p:animEffect transition="in" filter="wipe(down)">
                                      <p:cBhvr>
                                        <p:cTn id="40" dur="500"/>
                                        <p:tgtEl>
                                          <p:spTgt spid="93"/>
                                        </p:tgtEl>
                                      </p:cBhvr>
                                    </p:animEffect>
                                  </p:childTnLst>
                                </p:cTn>
                              </p:par>
                            </p:childTnLst>
                          </p:cTn>
                        </p:par>
                        <p:par>
                          <p:cTn id="41" fill="hold">
                            <p:stCondLst>
                              <p:cond delay="1500"/>
                            </p:stCondLst>
                            <p:childTnLst>
                              <p:par>
                                <p:cTn id="42" presetID="22" presetClass="entr" presetSubtype="8" fill="hold" grpId="0" nodeType="afterEffect">
                                  <p:stCondLst>
                                    <p:cond delay="0"/>
                                  </p:stCondLst>
                                  <p:childTnLst>
                                    <p:set>
                                      <p:cBhvr>
                                        <p:cTn id="43" dur="1" fill="hold">
                                          <p:stCondLst>
                                            <p:cond delay="0"/>
                                          </p:stCondLst>
                                        </p:cTn>
                                        <p:tgtEl>
                                          <p:spTgt spid="141"/>
                                        </p:tgtEl>
                                        <p:attrNameLst>
                                          <p:attrName>style.visibility</p:attrName>
                                        </p:attrNameLst>
                                      </p:cBhvr>
                                      <p:to>
                                        <p:strVal val="visible"/>
                                      </p:to>
                                    </p:set>
                                    <p:animEffect transition="in" filter="wipe(left)">
                                      <p:cBhvr>
                                        <p:cTn id="44"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p:bldP spid="13" grpId="0"/>
      <p:bldP spid="14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13</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dirty="0"/>
              <a:t>Vanishing Gradient Problem </a:t>
            </a:r>
          </a:p>
        </p:txBody>
      </p:sp>
      <p:sp>
        <p:nvSpPr>
          <p:cNvPr id="6" name="Text Placeholder 5"/>
          <p:cNvSpPr>
            <a:spLocks noGrp="1"/>
          </p:cNvSpPr>
          <p:nvPr>
            <p:ph type="body" sz="quarter" idx="17"/>
          </p:nvPr>
        </p:nvSpPr>
        <p:spPr/>
        <p:txBody>
          <a:bodyPr/>
          <a:lstStyle/>
          <a:p>
            <a:r>
              <a:rPr lang="id-ID" dirty="0"/>
              <a:t>Computer Vision</a:t>
            </a:r>
            <a:endParaRPr lang="en-US" dirty="0"/>
          </a:p>
        </p:txBody>
      </p:sp>
      <p:sp>
        <p:nvSpPr>
          <p:cNvPr id="24" name="Rectangle 23">
            <a:extLst>
              <a:ext uri="{FF2B5EF4-FFF2-40B4-BE49-F238E27FC236}">
                <a16:creationId xmlns:a16="http://schemas.microsoft.com/office/drawing/2014/main" id="{A3945168-02BE-499F-A41F-0DC4ACD20399}"/>
              </a:ext>
            </a:extLst>
          </p:cNvPr>
          <p:cNvSpPr/>
          <p:nvPr/>
        </p:nvSpPr>
        <p:spPr>
          <a:xfrm>
            <a:off x="2388093" y="3023640"/>
            <a:ext cx="840420" cy="566788"/>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sz="1200" dirty="0">
                <a:latin typeface="Lucida Console" panose="020B0609040504020204" pitchFamily="49" charset="0"/>
              </a:rPr>
              <a:t>1e-2</a:t>
            </a:r>
            <a:endParaRPr lang="en-US" sz="1200" dirty="0"/>
          </a:p>
        </p:txBody>
      </p:sp>
      <p:sp>
        <p:nvSpPr>
          <p:cNvPr id="25" name="Rectangle 24">
            <a:extLst>
              <a:ext uri="{FF2B5EF4-FFF2-40B4-BE49-F238E27FC236}">
                <a16:creationId xmlns:a16="http://schemas.microsoft.com/office/drawing/2014/main" id="{A5D93785-4772-4E92-9440-4D5ABF616DF3}"/>
              </a:ext>
            </a:extLst>
          </p:cNvPr>
          <p:cNvSpPr/>
          <p:nvPr/>
        </p:nvSpPr>
        <p:spPr>
          <a:xfrm>
            <a:off x="4383442" y="3023640"/>
            <a:ext cx="840420" cy="566788"/>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sz="1200" dirty="0">
                <a:latin typeface="Lucida Console" panose="020B0609040504020204" pitchFamily="49" charset="0"/>
              </a:rPr>
              <a:t>1e-2</a:t>
            </a:r>
            <a:endParaRPr lang="en-US" sz="1200" dirty="0"/>
          </a:p>
        </p:txBody>
      </p:sp>
      <p:sp>
        <p:nvSpPr>
          <p:cNvPr id="26" name="Rectangle 25">
            <a:extLst>
              <a:ext uri="{FF2B5EF4-FFF2-40B4-BE49-F238E27FC236}">
                <a16:creationId xmlns:a16="http://schemas.microsoft.com/office/drawing/2014/main" id="{8F064338-DEE9-45D2-A778-4D41713F41E2}"/>
              </a:ext>
            </a:extLst>
          </p:cNvPr>
          <p:cNvSpPr/>
          <p:nvPr/>
        </p:nvSpPr>
        <p:spPr>
          <a:xfrm>
            <a:off x="6001714" y="3023640"/>
            <a:ext cx="840420" cy="566788"/>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sz="1200" dirty="0">
                <a:latin typeface="Lucida Console" panose="020B0609040504020204" pitchFamily="49" charset="0"/>
              </a:rPr>
              <a:t>1e-2</a:t>
            </a:r>
            <a:endParaRPr lang="en-US" sz="1200" dirty="0"/>
          </a:p>
        </p:txBody>
      </p:sp>
      <p:sp>
        <p:nvSpPr>
          <p:cNvPr id="27" name="Rectangle 26">
            <a:extLst>
              <a:ext uri="{FF2B5EF4-FFF2-40B4-BE49-F238E27FC236}">
                <a16:creationId xmlns:a16="http://schemas.microsoft.com/office/drawing/2014/main" id="{976A3EDB-4228-412F-A972-1D9E928F7C0D}"/>
              </a:ext>
            </a:extLst>
          </p:cNvPr>
          <p:cNvSpPr/>
          <p:nvPr/>
        </p:nvSpPr>
        <p:spPr>
          <a:xfrm>
            <a:off x="7671823" y="3023640"/>
            <a:ext cx="840420" cy="566788"/>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sz="1200" dirty="0">
                <a:latin typeface="Lucida Console" panose="020B0609040504020204" pitchFamily="49" charset="0"/>
              </a:rPr>
              <a:t>1e-2</a:t>
            </a:r>
            <a:endParaRPr lang="en-US" sz="1200" dirty="0"/>
          </a:p>
        </p:txBody>
      </p:sp>
      <p:sp>
        <p:nvSpPr>
          <p:cNvPr id="28" name="Rectangle 27">
            <a:extLst>
              <a:ext uri="{FF2B5EF4-FFF2-40B4-BE49-F238E27FC236}">
                <a16:creationId xmlns:a16="http://schemas.microsoft.com/office/drawing/2014/main" id="{8456F0F1-D0C3-4E41-84F4-2A2E873842C4}"/>
              </a:ext>
            </a:extLst>
          </p:cNvPr>
          <p:cNvSpPr/>
          <p:nvPr/>
        </p:nvSpPr>
        <p:spPr>
          <a:xfrm>
            <a:off x="2388093" y="4229299"/>
            <a:ext cx="840420" cy="566788"/>
          </a:xfrm>
          <a:prstGeom prst="rect">
            <a:avLst/>
          </a:prstGeom>
          <a:solidFill>
            <a:schemeClr val="bg1">
              <a:lumMod val="50000"/>
            </a:schemeClr>
          </a:solidFill>
          <a:ln>
            <a:solidFill>
              <a:schemeClr val="accent6">
                <a:lumMod val="75000"/>
              </a:schemeClr>
            </a:solidFill>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id-ID" sz="1200" dirty="0">
                <a:latin typeface="Lucida Console" panose="020B0609040504020204" pitchFamily="49" charset="0"/>
              </a:rPr>
              <a:t>~</a:t>
            </a:r>
            <a:r>
              <a:rPr lang="en-US" sz="1200" dirty="0">
                <a:latin typeface="Lucida Console" panose="020B0609040504020204" pitchFamily="49" charset="0"/>
              </a:rPr>
              <a:t>0</a:t>
            </a:r>
            <a:endParaRPr lang="en-US" sz="1200" dirty="0"/>
          </a:p>
        </p:txBody>
      </p:sp>
      <p:sp>
        <p:nvSpPr>
          <p:cNvPr id="29" name="Rectangle 28">
            <a:extLst>
              <a:ext uri="{FF2B5EF4-FFF2-40B4-BE49-F238E27FC236}">
                <a16:creationId xmlns:a16="http://schemas.microsoft.com/office/drawing/2014/main" id="{B675ADB3-E4CB-41B3-A199-03A8C79A45A1}"/>
              </a:ext>
            </a:extLst>
          </p:cNvPr>
          <p:cNvSpPr/>
          <p:nvPr/>
        </p:nvSpPr>
        <p:spPr>
          <a:xfrm>
            <a:off x="4383442" y="4229299"/>
            <a:ext cx="840420" cy="566788"/>
          </a:xfrm>
          <a:prstGeom prst="rect">
            <a:avLst/>
          </a:prstGeom>
          <a:solidFill>
            <a:schemeClr val="bg1">
              <a:lumMod val="65000"/>
            </a:schemeClr>
          </a:solidFill>
          <a:ln>
            <a:solidFill>
              <a:schemeClr val="accent6">
                <a:lumMod val="75000"/>
              </a:schemeClr>
            </a:solidFill>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en-US" sz="1200" dirty="0">
                <a:latin typeface="Lucida Console" panose="020B0609040504020204" pitchFamily="49" charset="0"/>
              </a:rPr>
              <a:t>1e-8</a:t>
            </a:r>
            <a:endParaRPr lang="en-US" sz="1200" dirty="0"/>
          </a:p>
        </p:txBody>
      </p:sp>
      <p:sp>
        <p:nvSpPr>
          <p:cNvPr id="30" name="Rectangle 29">
            <a:extLst>
              <a:ext uri="{FF2B5EF4-FFF2-40B4-BE49-F238E27FC236}">
                <a16:creationId xmlns:a16="http://schemas.microsoft.com/office/drawing/2014/main" id="{8A642C4A-30CC-4906-9E20-BDB11AA7E0EE}"/>
              </a:ext>
            </a:extLst>
          </p:cNvPr>
          <p:cNvSpPr/>
          <p:nvPr/>
        </p:nvSpPr>
        <p:spPr>
          <a:xfrm>
            <a:off x="6001714" y="4229299"/>
            <a:ext cx="840420" cy="566788"/>
          </a:xfrm>
          <a:prstGeom prst="rect">
            <a:avLst/>
          </a:prstGeom>
          <a:solidFill>
            <a:schemeClr val="bg1">
              <a:lumMod val="85000"/>
            </a:schemeClr>
          </a:solidFill>
          <a:ln>
            <a:solidFill>
              <a:schemeClr val="accent6">
                <a:lumMod val="75000"/>
              </a:schemeClr>
            </a:solidFill>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en-US" sz="1200" dirty="0">
                <a:latin typeface="Lucida Console" panose="020B0609040504020204" pitchFamily="49" charset="0"/>
              </a:rPr>
              <a:t>1e-6</a:t>
            </a:r>
            <a:endParaRPr lang="en-US" sz="1200" dirty="0"/>
          </a:p>
        </p:txBody>
      </p:sp>
      <p:sp>
        <p:nvSpPr>
          <p:cNvPr id="31" name="Rectangle 30">
            <a:extLst>
              <a:ext uri="{FF2B5EF4-FFF2-40B4-BE49-F238E27FC236}">
                <a16:creationId xmlns:a16="http://schemas.microsoft.com/office/drawing/2014/main" id="{63695E7A-3C62-4656-BA6F-040DFF99A02D}"/>
              </a:ext>
            </a:extLst>
          </p:cNvPr>
          <p:cNvSpPr/>
          <p:nvPr/>
        </p:nvSpPr>
        <p:spPr>
          <a:xfrm>
            <a:off x="7671823" y="4229299"/>
            <a:ext cx="840420" cy="566788"/>
          </a:xfrm>
          <a:prstGeom prst="rect">
            <a:avLst/>
          </a:prstGeom>
          <a:solidFill>
            <a:schemeClr val="bg1">
              <a:lumMod val="95000"/>
            </a:schemeClr>
          </a:solidFill>
          <a:ln>
            <a:solidFill>
              <a:schemeClr val="accent6">
                <a:lumMod val="75000"/>
              </a:schemeClr>
            </a:solidFill>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en-US" sz="1200" dirty="0">
                <a:latin typeface="Lucida Console" panose="020B0609040504020204" pitchFamily="49" charset="0"/>
              </a:rPr>
              <a:t>1e-4</a:t>
            </a:r>
            <a:endParaRPr lang="en-US" sz="1200" dirty="0"/>
          </a:p>
        </p:txBody>
      </p:sp>
      <p:cxnSp>
        <p:nvCxnSpPr>
          <p:cNvPr id="50" name="Straight Arrow Connector 49">
            <a:extLst>
              <a:ext uri="{FF2B5EF4-FFF2-40B4-BE49-F238E27FC236}">
                <a16:creationId xmlns:a16="http://schemas.microsoft.com/office/drawing/2014/main" id="{2479CF35-D297-4155-B4E5-854ED14626DE}"/>
              </a:ext>
            </a:extLst>
          </p:cNvPr>
          <p:cNvCxnSpPr>
            <a:cxnSpLocks/>
            <a:stCxn id="25" idx="1"/>
          </p:cNvCxnSpPr>
          <p:nvPr/>
        </p:nvCxnSpPr>
        <p:spPr>
          <a:xfrm flipH="1">
            <a:off x="4050912" y="3307034"/>
            <a:ext cx="332530"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B8B504EB-DCA4-495F-B340-1FACC95A6833}"/>
              </a:ext>
            </a:extLst>
          </p:cNvPr>
          <p:cNvCxnSpPr/>
          <p:nvPr/>
        </p:nvCxnSpPr>
        <p:spPr>
          <a:xfrm>
            <a:off x="3518456" y="3307034"/>
            <a:ext cx="411480" cy="0"/>
          </a:xfrm>
          <a:prstGeom prst="line">
            <a:avLst/>
          </a:prstGeom>
          <a:ln w="57150">
            <a:solidFill>
              <a:schemeClr val="accent4">
                <a:lumMod val="75000"/>
              </a:schemeClr>
            </a:solidFill>
            <a:prstDash val="sysDot"/>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id="{D1957053-9E2A-4483-AB90-3D1ED0306534}"/>
              </a:ext>
            </a:extLst>
          </p:cNvPr>
          <p:cNvCxnSpPr>
            <a:cxnSpLocks/>
            <a:stCxn id="26" idx="1"/>
            <a:endCxn id="25" idx="3"/>
          </p:cNvCxnSpPr>
          <p:nvPr/>
        </p:nvCxnSpPr>
        <p:spPr>
          <a:xfrm flipH="1">
            <a:off x="5223862" y="3307034"/>
            <a:ext cx="777852"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F624AE28-A0DB-40D7-AE15-0E734CB1AC12}"/>
              </a:ext>
            </a:extLst>
          </p:cNvPr>
          <p:cNvCxnSpPr>
            <a:cxnSpLocks/>
            <a:stCxn id="27" idx="1"/>
            <a:endCxn id="26" idx="3"/>
          </p:cNvCxnSpPr>
          <p:nvPr/>
        </p:nvCxnSpPr>
        <p:spPr>
          <a:xfrm flipH="1">
            <a:off x="6842135" y="3307034"/>
            <a:ext cx="829689"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DD75F88B-6342-494E-80D8-A57EDF7947AD}"/>
              </a:ext>
            </a:extLst>
          </p:cNvPr>
          <p:cNvCxnSpPr>
            <a:cxnSpLocks/>
            <a:stCxn id="24" idx="2"/>
            <a:endCxn id="28" idx="0"/>
          </p:cNvCxnSpPr>
          <p:nvPr/>
        </p:nvCxnSpPr>
        <p:spPr>
          <a:xfrm>
            <a:off x="2808303" y="3590429"/>
            <a:ext cx="0" cy="638871"/>
          </a:xfrm>
          <a:prstGeom prst="straightConnector1">
            <a:avLst/>
          </a:prstGeom>
          <a:ln>
            <a:solidFill>
              <a:schemeClr val="accent3">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91790204-DBB3-4DEE-92A1-06ED61F012FB}"/>
              </a:ext>
            </a:extLst>
          </p:cNvPr>
          <p:cNvCxnSpPr>
            <a:cxnSpLocks/>
            <a:stCxn id="25" idx="2"/>
            <a:endCxn id="29" idx="0"/>
          </p:cNvCxnSpPr>
          <p:nvPr/>
        </p:nvCxnSpPr>
        <p:spPr>
          <a:xfrm>
            <a:off x="4803652" y="3590429"/>
            <a:ext cx="0" cy="638871"/>
          </a:xfrm>
          <a:prstGeom prst="straightConnector1">
            <a:avLst/>
          </a:prstGeom>
          <a:ln>
            <a:solidFill>
              <a:schemeClr val="accent3">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B6735D9C-107F-4D37-9F2B-0066086C7F6B}"/>
              </a:ext>
            </a:extLst>
          </p:cNvPr>
          <p:cNvCxnSpPr>
            <a:cxnSpLocks/>
            <a:stCxn id="26" idx="2"/>
            <a:endCxn id="30" idx="0"/>
          </p:cNvCxnSpPr>
          <p:nvPr/>
        </p:nvCxnSpPr>
        <p:spPr>
          <a:xfrm>
            <a:off x="6421924" y="3590429"/>
            <a:ext cx="0" cy="638871"/>
          </a:xfrm>
          <a:prstGeom prst="straightConnector1">
            <a:avLst/>
          </a:prstGeom>
          <a:ln>
            <a:solidFill>
              <a:schemeClr val="accent3">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E58D9B24-91DE-4A9A-A1C5-6E84D95EF4FF}"/>
              </a:ext>
            </a:extLst>
          </p:cNvPr>
          <p:cNvCxnSpPr>
            <a:cxnSpLocks/>
            <a:stCxn id="27" idx="2"/>
            <a:endCxn id="31" idx="0"/>
          </p:cNvCxnSpPr>
          <p:nvPr/>
        </p:nvCxnSpPr>
        <p:spPr>
          <a:xfrm>
            <a:off x="8092033" y="3590429"/>
            <a:ext cx="0" cy="638871"/>
          </a:xfrm>
          <a:prstGeom prst="straightConnector1">
            <a:avLst/>
          </a:prstGeom>
          <a:ln>
            <a:solidFill>
              <a:schemeClr val="accent3">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CB478109-E8A6-43E3-8DDA-39B012F7890A}"/>
              </a:ext>
            </a:extLst>
          </p:cNvPr>
          <p:cNvSpPr/>
          <p:nvPr/>
        </p:nvSpPr>
        <p:spPr>
          <a:xfrm>
            <a:off x="9130433" y="3029061"/>
            <a:ext cx="840420" cy="566788"/>
          </a:xfrm>
          <a:prstGeom prst="rect">
            <a:avLst/>
          </a:prstGeom>
          <a:solidFill>
            <a:schemeClr val="accent6">
              <a:lumMod val="20000"/>
              <a:lumOff val="80000"/>
            </a:schemeClr>
          </a:solidFill>
          <a:ln>
            <a:solidFill>
              <a:schemeClr val="accent1"/>
            </a:solidFill>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en-US" sz="1200" dirty="0">
                <a:latin typeface="Lucida Console" panose="020B0609040504020204" pitchFamily="49" charset="0"/>
              </a:rPr>
              <a:t>1e-2</a:t>
            </a:r>
          </a:p>
        </p:txBody>
      </p:sp>
      <p:cxnSp>
        <p:nvCxnSpPr>
          <p:cNvPr id="37" name="Straight Arrow Connector 36">
            <a:extLst>
              <a:ext uri="{FF2B5EF4-FFF2-40B4-BE49-F238E27FC236}">
                <a16:creationId xmlns:a16="http://schemas.microsoft.com/office/drawing/2014/main" id="{82B25CB8-2945-4FB1-BCCF-55F5222F1495}"/>
              </a:ext>
            </a:extLst>
          </p:cNvPr>
          <p:cNvCxnSpPr>
            <a:cxnSpLocks/>
            <a:stCxn id="36" idx="1"/>
            <a:endCxn id="27" idx="3"/>
          </p:cNvCxnSpPr>
          <p:nvPr/>
        </p:nvCxnSpPr>
        <p:spPr>
          <a:xfrm flipH="1" flipV="1">
            <a:off x="8512243" y="3307035"/>
            <a:ext cx="618190" cy="542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72F4CC3D-634B-46E4-8AAA-D81D1F06D2E0}"/>
              </a:ext>
            </a:extLst>
          </p:cNvPr>
          <p:cNvSpPr/>
          <p:nvPr/>
        </p:nvSpPr>
        <p:spPr>
          <a:xfrm>
            <a:off x="7141895" y="3046554"/>
            <a:ext cx="556563" cy="276999"/>
          </a:xfrm>
          <a:prstGeom prst="rect">
            <a:avLst/>
          </a:prstGeom>
        </p:spPr>
        <p:txBody>
          <a:bodyPr wrap="none">
            <a:spAutoFit/>
          </a:bodyPr>
          <a:lstStyle/>
          <a:p>
            <a:pPr algn="ctr"/>
            <a:r>
              <a:rPr lang="en-US" sz="1200" dirty="0">
                <a:latin typeface="Lucida Console" panose="020B0609040504020204" pitchFamily="49" charset="0"/>
              </a:rPr>
              <a:t>1e-4</a:t>
            </a:r>
            <a:endParaRPr lang="en-US" sz="1200" dirty="0"/>
          </a:p>
        </p:txBody>
      </p:sp>
      <p:sp>
        <p:nvSpPr>
          <p:cNvPr id="38" name="Rectangle 37">
            <a:extLst>
              <a:ext uri="{FF2B5EF4-FFF2-40B4-BE49-F238E27FC236}">
                <a16:creationId xmlns:a16="http://schemas.microsoft.com/office/drawing/2014/main" id="{73535AC7-DCE7-4A6B-8F9E-7172AE839992}"/>
              </a:ext>
            </a:extLst>
          </p:cNvPr>
          <p:cNvSpPr/>
          <p:nvPr/>
        </p:nvSpPr>
        <p:spPr>
          <a:xfrm>
            <a:off x="5476941" y="3046554"/>
            <a:ext cx="556563" cy="276999"/>
          </a:xfrm>
          <a:prstGeom prst="rect">
            <a:avLst/>
          </a:prstGeom>
        </p:spPr>
        <p:txBody>
          <a:bodyPr wrap="none">
            <a:spAutoFit/>
          </a:bodyPr>
          <a:lstStyle/>
          <a:p>
            <a:pPr algn="ctr"/>
            <a:r>
              <a:rPr lang="en-US" sz="1200" dirty="0">
                <a:latin typeface="Lucida Console" panose="020B0609040504020204" pitchFamily="49" charset="0"/>
              </a:rPr>
              <a:t>1e-</a:t>
            </a:r>
            <a:r>
              <a:rPr lang="id-ID" sz="1200" dirty="0">
                <a:latin typeface="Lucida Console" panose="020B0609040504020204" pitchFamily="49" charset="0"/>
              </a:rPr>
              <a:t>6</a:t>
            </a:r>
            <a:endParaRPr lang="en-US" sz="1200" dirty="0"/>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7BA42892-0D0C-43D9-B4FF-9E1B7FD89238}"/>
                  </a:ext>
                </a:extLst>
              </p:cNvPr>
              <p:cNvSpPr/>
              <p:nvPr/>
            </p:nvSpPr>
            <p:spPr>
              <a:xfrm>
                <a:off x="9323824" y="2677221"/>
                <a:ext cx="522835" cy="369332"/>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r>
                        <a:rPr lang="id-ID" i="1">
                          <a:latin typeface="Cambria Math" panose="02040503050406030204" pitchFamily="18" charset="0"/>
                        </a:rPr>
                        <m:t>𝜕</m:t>
                      </m:r>
                      <m:r>
                        <a:rPr lang="id-ID" i="1">
                          <a:latin typeface="Cambria Math" panose="02040503050406030204" pitchFamily="18" charset="0"/>
                        </a:rPr>
                        <m:t>𝐿</m:t>
                      </m:r>
                    </m:oMath>
                  </m:oMathPara>
                </a14:m>
                <a:endParaRPr lang="en-US" dirty="0"/>
              </a:p>
            </p:txBody>
          </p:sp>
        </mc:Choice>
        <mc:Fallback xmlns="">
          <p:sp>
            <p:nvSpPr>
              <p:cNvPr id="18" name="Rectangle 17">
                <a:extLst>
                  <a:ext uri="{FF2B5EF4-FFF2-40B4-BE49-F238E27FC236}">
                    <a16:creationId xmlns:a16="http://schemas.microsoft.com/office/drawing/2014/main" id="{7BA42892-0D0C-43D9-B4FF-9E1B7FD89238}"/>
                  </a:ext>
                </a:extLst>
              </p:cNvPr>
              <p:cNvSpPr>
                <a:spLocks noRot="1" noChangeAspect="1" noMove="1" noResize="1" noEditPoints="1" noAdjustHandles="1" noChangeArrowheads="1" noChangeShapeType="1" noTextEdit="1"/>
              </p:cNvSpPr>
              <p:nvPr/>
            </p:nvSpPr>
            <p:spPr>
              <a:xfrm>
                <a:off x="9323824" y="2677221"/>
                <a:ext cx="522835" cy="369332"/>
              </a:xfrm>
              <a:prstGeom prst="rect">
                <a:avLst/>
              </a:prstGeom>
              <a:blipFill>
                <a:blip r:embed="rId3"/>
                <a:stretch>
                  <a:fillRect/>
                </a:stretch>
              </a:blipFill>
            </p:spPr>
            <p:txBody>
              <a:bodyPr/>
              <a:lstStyle/>
              <a:p>
                <a:r>
                  <a:rPr lang="id-ID">
                    <a:noFill/>
                  </a:rPr>
                  <a:t> </a:t>
                </a:r>
              </a:p>
            </p:txBody>
          </p:sp>
        </mc:Fallback>
      </mc:AlternateContent>
      <p:sp>
        <p:nvSpPr>
          <p:cNvPr id="19" name="Rectangle 18">
            <a:extLst>
              <a:ext uri="{FF2B5EF4-FFF2-40B4-BE49-F238E27FC236}">
                <a16:creationId xmlns:a16="http://schemas.microsoft.com/office/drawing/2014/main" id="{D243E11A-E660-4ACF-956B-AEBFA7624456}"/>
              </a:ext>
            </a:extLst>
          </p:cNvPr>
          <p:cNvSpPr/>
          <p:nvPr/>
        </p:nvSpPr>
        <p:spPr>
          <a:xfrm>
            <a:off x="2149303" y="2583128"/>
            <a:ext cx="1330814" cy="430887"/>
          </a:xfrm>
          <a:prstGeom prst="rect">
            <a:avLst/>
          </a:prstGeom>
        </p:spPr>
        <p:txBody>
          <a:bodyPr wrap="none">
            <a:spAutoFit/>
          </a:bodyPr>
          <a:lstStyle/>
          <a:p>
            <a:pPr algn="ctr"/>
            <a:r>
              <a:rPr lang="en-US" sz="1100" dirty="0"/>
              <a:t>Weight and </a:t>
            </a:r>
          </a:p>
          <a:p>
            <a:pPr algn="ctr"/>
            <a:r>
              <a:rPr lang="en-US" sz="1100" dirty="0"/>
              <a:t>Activation </a:t>
            </a:r>
            <a:r>
              <a:rPr lang="id-ID" sz="1100" dirty="0"/>
              <a:t>cache</a:t>
            </a:r>
            <a:endParaRPr lang="en-US" sz="1100" dirty="0"/>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BBB74AE1-73A5-44CB-9990-BCF278956876}"/>
                  </a:ext>
                </a:extLst>
              </p:cNvPr>
              <p:cNvSpPr/>
              <p:nvPr/>
            </p:nvSpPr>
            <p:spPr>
              <a:xfrm>
                <a:off x="8092034" y="3720732"/>
                <a:ext cx="623311" cy="369332"/>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r>
                        <a:rPr lang="id-ID" i="1" smtClean="0">
                          <a:latin typeface="Cambria Math" panose="02040503050406030204" pitchFamily="18" charset="0"/>
                        </a:rPr>
                        <m:t>𝜕</m:t>
                      </m:r>
                      <m:r>
                        <a:rPr lang="en-US" b="0" i="1" smtClean="0">
                          <a:latin typeface="Cambria Math" panose="02040503050406030204" pitchFamily="18" charset="0"/>
                        </a:rPr>
                        <m:t>𝑊</m:t>
                      </m:r>
                    </m:oMath>
                  </m:oMathPara>
                </a14:m>
                <a:endParaRPr lang="en-US" dirty="0"/>
              </a:p>
            </p:txBody>
          </p:sp>
        </mc:Choice>
        <mc:Fallback xmlns="">
          <p:sp>
            <p:nvSpPr>
              <p:cNvPr id="32" name="Rectangle 31">
                <a:extLst>
                  <a:ext uri="{FF2B5EF4-FFF2-40B4-BE49-F238E27FC236}">
                    <a16:creationId xmlns:a16="http://schemas.microsoft.com/office/drawing/2014/main" id="{BBB74AE1-73A5-44CB-9990-BCF278956876}"/>
                  </a:ext>
                </a:extLst>
              </p:cNvPr>
              <p:cNvSpPr>
                <a:spLocks noRot="1" noChangeAspect="1" noMove="1" noResize="1" noEditPoints="1" noAdjustHandles="1" noChangeArrowheads="1" noChangeShapeType="1" noTextEdit="1"/>
              </p:cNvSpPr>
              <p:nvPr/>
            </p:nvSpPr>
            <p:spPr>
              <a:xfrm>
                <a:off x="8092034" y="3720732"/>
                <a:ext cx="623311" cy="369332"/>
              </a:xfrm>
              <a:prstGeom prst="rect">
                <a:avLst/>
              </a:prstGeom>
              <a:blipFill>
                <a:blip r:embed="rId4"/>
                <a:stretch>
                  <a:fillRect/>
                </a:stretch>
              </a:blipFill>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E37179CE-6F7F-40C1-A22C-DFC3254C9458}"/>
                  </a:ext>
                </a:extLst>
              </p:cNvPr>
              <p:cNvSpPr/>
              <p:nvPr/>
            </p:nvSpPr>
            <p:spPr>
              <a:xfrm>
                <a:off x="7098795" y="3263837"/>
                <a:ext cx="525079" cy="369332"/>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r>
                        <a:rPr lang="id-ID" i="1" smtClean="0">
                          <a:latin typeface="Cambria Math" panose="02040503050406030204" pitchFamily="18" charset="0"/>
                        </a:rPr>
                        <m:t>𝜕</m:t>
                      </m:r>
                      <m:r>
                        <a:rPr lang="en-US" b="0" i="1" smtClean="0">
                          <a:latin typeface="Cambria Math" panose="02040503050406030204" pitchFamily="18" charset="0"/>
                        </a:rPr>
                        <m:t>𝑥</m:t>
                      </m:r>
                    </m:oMath>
                  </m:oMathPara>
                </a14:m>
                <a:endParaRPr lang="en-US" dirty="0"/>
              </a:p>
            </p:txBody>
          </p:sp>
        </mc:Choice>
        <mc:Fallback xmlns="">
          <p:sp>
            <p:nvSpPr>
              <p:cNvPr id="33" name="Rectangle 32">
                <a:extLst>
                  <a:ext uri="{FF2B5EF4-FFF2-40B4-BE49-F238E27FC236}">
                    <a16:creationId xmlns:a16="http://schemas.microsoft.com/office/drawing/2014/main" id="{E37179CE-6F7F-40C1-A22C-DFC3254C9458}"/>
                  </a:ext>
                </a:extLst>
              </p:cNvPr>
              <p:cNvSpPr>
                <a:spLocks noRot="1" noChangeAspect="1" noMove="1" noResize="1" noEditPoints="1" noAdjustHandles="1" noChangeArrowheads="1" noChangeShapeType="1" noTextEdit="1"/>
              </p:cNvSpPr>
              <p:nvPr/>
            </p:nvSpPr>
            <p:spPr>
              <a:xfrm>
                <a:off x="7098795" y="3263837"/>
                <a:ext cx="525079" cy="369332"/>
              </a:xfrm>
              <a:prstGeom prst="rect">
                <a:avLst/>
              </a:prstGeom>
              <a:blipFill>
                <a:blip r:embed="rId5"/>
                <a:stretch>
                  <a:fillRect/>
                </a:stretch>
              </a:blipFill>
            </p:spPr>
            <p:txBody>
              <a:bodyPr/>
              <a:lstStyle/>
              <a:p>
                <a:r>
                  <a:rPr lang="id-ID">
                    <a:noFill/>
                  </a:rPr>
                  <a:t> </a:t>
                </a:r>
              </a:p>
            </p:txBody>
          </p:sp>
        </mc:Fallback>
      </mc:AlternateContent>
      <p:sp>
        <p:nvSpPr>
          <p:cNvPr id="2" name="Rectangle 1">
            <a:extLst>
              <a:ext uri="{FF2B5EF4-FFF2-40B4-BE49-F238E27FC236}">
                <a16:creationId xmlns:a16="http://schemas.microsoft.com/office/drawing/2014/main" id="{4ADF707C-D8E0-4EB3-BDA5-C7FD8A49F1CC}"/>
              </a:ext>
            </a:extLst>
          </p:cNvPr>
          <p:cNvSpPr/>
          <p:nvPr/>
        </p:nvSpPr>
        <p:spPr>
          <a:xfrm>
            <a:off x="2088463" y="5506141"/>
            <a:ext cx="6270797" cy="584775"/>
          </a:xfrm>
          <a:prstGeom prst="rect">
            <a:avLst/>
          </a:prstGeom>
        </p:spPr>
        <p:txBody>
          <a:bodyPr wrap="square">
            <a:spAutoFit/>
          </a:bodyPr>
          <a:lstStyle/>
          <a:p>
            <a:r>
              <a:rPr lang="en-US" sz="1600" dirty="0"/>
              <a:t>Remember, Gradient is a feedback value that must be added to the weights so that loss can be reduced</a:t>
            </a:r>
          </a:p>
        </p:txBody>
      </p:sp>
    </p:spTree>
    <p:extLst>
      <p:ext uri="{BB962C8B-B14F-4D97-AF65-F5344CB8AC3E}">
        <p14:creationId xmlns:p14="http://schemas.microsoft.com/office/powerpoint/2010/main" val="1075708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up)">
                                      <p:cBhvr>
                                        <p:cTn id="11" dur="500"/>
                                        <p:tgtEl>
                                          <p:spTgt spid="77"/>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wipe(up)">
                                      <p:cBhvr>
                                        <p:cTn id="14" dur="500"/>
                                        <p:tgtEl>
                                          <p:spTgt spid="32"/>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up)">
                                      <p:cBhvr>
                                        <p:cTn id="18" dur="500"/>
                                        <p:tgtEl>
                                          <p:spTgt spid="31"/>
                                        </p:tgtEl>
                                      </p:cBhvr>
                                    </p:animEffect>
                                  </p:childTnLst>
                                </p:cTn>
                              </p:par>
                            </p:childTnLst>
                          </p:cTn>
                        </p:par>
                        <p:par>
                          <p:cTn id="19" fill="hold">
                            <p:stCondLst>
                              <p:cond delay="1500"/>
                            </p:stCondLst>
                            <p:childTnLst>
                              <p:par>
                                <p:cTn id="20" presetID="22" presetClass="entr" presetSubtype="2" fill="hold" nodeType="after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right)">
                                      <p:cBhvr>
                                        <p:cTn id="22" dur="500"/>
                                        <p:tgtEl>
                                          <p:spTgt spid="57"/>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right)">
                                      <p:cBhvr>
                                        <p:cTn id="25" dur="500"/>
                                        <p:tgtEl>
                                          <p:spTgt spid="17"/>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up)">
                                      <p:cBhvr>
                                        <p:cTn id="28" dur="500"/>
                                        <p:tgtEl>
                                          <p:spTgt spid="3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wipe(up)">
                                      <p:cBhvr>
                                        <p:cTn id="33" dur="500"/>
                                        <p:tgtEl>
                                          <p:spTgt spid="76"/>
                                        </p:tgtEl>
                                      </p:cBhvr>
                                    </p:animEffect>
                                  </p:childTnLst>
                                </p:cTn>
                              </p:par>
                            </p:childTnLst>
                          </p:cTn>
                        </p:par>
                        <p:par>
                          <p:cTn id="34" fill="hold">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up)">
                                      <p:cBhvr>
                                        <p:cTn id="37" dur="500"/>
                                        <p:tgtEl>
                                          <p:spTgt spid="30"/>
                                        </p:tgtEl>
                                      </p:cBhvr>
                                    </p:animEffect>
                                  </p:childTnLst>
                                </p:cTn>
                              </p:par>
                            </p:childTnLst>
                          </p:cTn>
                        </p:par>
                        <p:par>
                          <p:cTn id="38" fill="hold">
                            <p:stCondLst>
                              <p:cond delay="1000"/>
                            </p:stCondLst>
                            <p:childTnLst>
                              <p:par>
                                <p:cTn id="39" presetID="22" presetClass="entr" presetSubtype="2" fill="hold" nodeType="after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wipe(right)">
                                      <p:cBhvr>
                                        <p:cTn id="41" dur="500"/>
                                        <p:tgtEl>
                                          <p:spTgt spid="54"/>
                                        </p:tgtEl>
                                      </p:cBhvr>
                                    </p:animEffect>
                                  </p:childTnLst>
                                </p:cTn>
                              </p:par>
                              <p:par>
                                <p:cTn id="42" presetID="22" presetClass="entr" presetSubtype="2"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wipe(right)">
                                      <p:cBhvr>
                                        <p:cTn id="44" dur="500"/>
                                        <p:tgtEl>
                                          <p:spTgt spid="38"/>
                                        </p:tgtEl>
                                      </p:cBhvr>
                                    </p:animEffect>
                                  </p:childTnLst>
                                </p:cTn>
                              </p:par>
                            </p:childTnLst>
                          </p:cTn>
                        </p:par>
                        <p:par>
                          <p:cTn id="45" fill="hold">
                            <p:stCondLst>
                              <p:cond delay="1500"/>
                            </p:stCondLst>
                            <p:childTnLst>
                              <p:par>
                                <p:cTn id="46" presetID="22" presetClass="entr" presetSubtype="1" fill="hold" nodeType="after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wipe(up)">
                                      <p:cBhvr>
                                        <p:cTn id="48" dur="500"/>
                                        <p:tgtEl>
                                          <p:spTgt spid="75"/>
                                        </p:tgtEl>
                                      </p:cBhvr>
                                    </p:animEffect>
                                  </p:childTnLst>
                                </p:cTn>
                              </p:par>
                            </p:childTnLst>
                          </p:cTn>
                        </p:par>
                        <p:par>
                          <p:cTn id="49" fill="hold">
                            <p:stCondLst>
                              <p:cond delay="2000"/>
                            </p:stCondLst>
                            <p:childTnLst>
                              <p:par>
                                <p:cTn id="50" presetID="22" presetClass="entr" presetSubtype="1" fill="hold" grpId="0" nodeType="after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up)">
                                      <p:cBhvr>
                                        <p:cTn id="52" dur="500"/>
                                        <p:tgtEl>
                                          <p:spTgt spid="29"/>
                                        </p:tgtEl>
                                      </p:cBhvr>
                                    </p:animEffect>
                                  </p:childTnLst>
                                </p:cTn>
                              </p:par>
                            </p:childTnLst>
                          </p:cTn>
                        </p:par>
                        <p:par>
                          <p:cTn id="53" fill="hold">
                            <p:stCondLst>
                              <p:cond delay="2500"/>
                            </p:stCondLst>
                            <p:childTnLst>
                              <p:par>
                                <p:cTn id="54" presetID="22" presetClass="entr" presetSubtype="2" fill="hold" nodeType="after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wipe(right)">
                                      <p:cBhvr>
                                        <p:cTn id="56" dur="500"/>
                                        <p:tgtEl>
                                          <p:spTgt spid="50"/>
                                        </p:tgtEl>
                                      </p:cBhvr>
                                    </p:animEffect>
                                  </p:childTnLst>
                                </p:cTn>
                              </p:par>
                            </p:childTnLst>
                          </p:cTn>
                        </p:par>
                        <p:par>
                          <p:cTn id="57" fill="hold">
                            <p:stCondLst>
                              <p:cond delay="3000"/>
                            </p:stCondLst>
                            <p:childTnLst>
                              <p:par>
                                <p:cTn id="58" presetID="22" presetClass="entr" presetSubtype="2" fill="hold" nodeType="after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wipe(right)">
                                      <p:cBhvr>
                                        <p:cTn id="60" dur="500"/>
                                        <p:tgtEl>
                                          <p:spTgt spid="5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wipe(up)">
                                      <p:cBhvr>
                                        <p:cTn id="65" dur="500"/>
                                        <p:tgtEl>
                                          <p:spTgt spid="74"/>
                                        </p:tgtEl>
                                      </p:cBhvr>
                                    </p:animEffect>
                                  </p:childTnLst>
                                </p:cTn>
                              </p:par>
                            </p:childTnLst>
                          </p:cTn>
                        </p:par>
                        <p:par>
                          <p:cTn id="66" fill="hold">
                            <p:stCondLst>
                              <p:cond delay="500"/>
                            </p:stCondLst>
                            <p:childTnLst>
                              <p:par>
                                <p:cTn id="67" presetID="22" presetClass="entr" presetSubtype="1" fill="hold" grpId="0"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wipe(up)">
                                      <p:cBhvr>
                                        <p:cTn id="6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17" grpId="0"/>
      <p:bldP spid="38" grpId="0"/>
      <p:bldP spid="32"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FBB7D8-9F94-424D-8B6A-6808870909BF}"/>
              </a:ext>
            </a:extLst>
          </p:cNvPr>
          <p:cNvSpPr>
            <a:spLocks noGrp="1"/>
          </p:cNvSpPr>
          <p:nvPr>
            <p:ph sz="quarter" idx="14"/>
          </p:nvPr>
        </p:nvSpPr>
        <p:spPr/>
        <p:txBody>
          <a:bodyPr/>
          <a:lstStyle/>
          <a:p>
            <a:r>
              <a:rPr lang="en-US" sz="2000" dirty="0"/>
              <a:t>The front layers can't learn (</a:t>
            </a:r>
            <a:r>
              <a:rPr lang="en-US" sz="2000" dirty="0">
                <a:solidFill>
                  <a:srgbClr val="C00000"/>
                </a:solidFill>
              </a:rPr>
              <a:t>weights not updated</a:t>
            </a:r>
            <a:r>
              <a:rPr lang="en-US" sz="2000" dirty="0"/>
              <a:t>)</a:t>
            </a:r>
          </a:p>
          <a:p>
            <a:r>
              <a:rPr lang="en-US" sz="2000" dirty="0"/>
              <a:t>It is said that the </a:t>
            </a:r>
            <a:r>
              <a:rPr lang="en-US" sz="2000" dirty="0">
                <a:solidFill>
                  <a:srgbClr val="0000FF"/>
                </a:solidFill>
              </a:rPr>
              <a:t>effective</a:t>
            </a:r>
            <a:r>
              <a:rPr lang="en-US" sz="2000" dirty="0"/>
              <a:t> standard ANN is around </a:t>
            </a:r>
            <a:r>
              <a:rPr lang="en-US" sz="2000" dirty="0">
                <a:solidFill>
                  <a:srgbClr val="FF0000"/>
                </a:solidFill>
              </a:rPr>
              <a:t>4 layers</a:t>
            </a:r>
          </a:p>
        </p:txBody>
      </p:sp>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14</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dirty="0"/>
              <a:t>Vanishing Gradient Problem </a:t>
            </a:r>
          </a:p>
        </p:txBody>
      </p:sp>
      <p:sp>
        <p:nvSpPr>
          <p:cNvPr id="6" name="Text Placeholder 5"/>
          <p:cNvSpPr>
            <a:spLocks noGrp="1"/>
          </p:cNvSpPr>
          <p:nvPr>
            <p:ph type="body" sz="quarter" idx="17"/>
          </p:nvPr>
        </p:nvSpPr>
        <p:spPr/>
        <p:txBody>
          <a:bodyPr/>
          <a:lstStyle/>
          <a:p>
            <a:r>
              <a:rPr lang="id-ID" dirty="0"/>
              <a:t>Computer Vision</a:t>
            </a:r>
            <a:endParaRPr lang="en-US" dirty="0"/>
          </a:p>
        </p:txBody>
      </p:sp>
      <p:pic>
        <p:nvPicPr>
          <p:cNvPr id="34" name="Picture 2" descr="Related image">
            <a:extLst>
              <a:ext uri="{FF2B5EF4-FFF2-40B4-BE49-F238E27FC236}">
                <a16:creationId xmlns:a16="http://schemas.microsoft.com/office/drawing/2014/main" id="{D4401F2F-B04B-4892-A01B-BA09444DECE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34174" y="3526238"/>
            <a:ext cx="5123653" cy="2552678"/>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BF9E7B8D-E67C-4DC5-B225-3920AD8BAEDE}"/>
              </a:ext>
            </a:extLst>
          </p:cNvPr>
          <p:cNvSpPr/>
          <p:nvPr/>
        </p:nvSpPr>
        <p:spPr>
          <a:xfrm>
            <a:off x="3410290" y="3555045"/>
            <a:ext cx="3479297" cy="2552679"/>
          </a:xfrm>
          <a:prstGeom prst="rect">
            <a:avLst/>
          </a:prstGeom>
          <a:gradFill flip="none" rotWithShape="1">
            <a:gsLst>
              <a:gs pos="55000">
                <a:srgbClr val="FFFFFF">
                  <a:alpha val="89000"/>
                </a:srgbClr>
              </a:gs>
              <a:gs pos="0">
                <a:schemeClr val="bg1"/>
              </a:gs>
              <a:gs pos="100000">
                <a:schemeClr val="bg1">
                  <a:alpha val="3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Rectangle 38">
            <a:extLst>
              <a:ext uri="{FF2B5EF4-FFF2-40B4-BE49-F238E27FC236}">
                <a16:creationId xmlns:a16="http://schemas.microsoft.com/office/drawing/2014/main" id="{D3A397D0-634F-4DEA-8D72-7170313F39EC}"/>
              </a:ext>
            </a:extLst>
          </p:cNvPr>
          <p:cNvSpPr/>
          <p:nvPr/>
        </p:nvSpPr>
        <p:spPr>
          <a:xfrm>
            <a:off x="7621033" y="3700615"/>
            <a:ext cx="839244" cy="24359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77647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35" presetClass="path" presetSubtype="0" accel="50000" decel="50000" fill="hold" grpId="1" nodeType="withEffect">
                                  <p:stCondLst>
                                    <p:cond delay="0"/>
                                  </p:stCondLst>
                                  <p:childTnLst>
                                    <p:animMotion origin="layout" path="M -3.61111E-6 3.7037E-7 L -0.4552 0.00278 " pathEditMode="relative" rAng="0" ptsTypes="AA">
                                      <p:cBhvr>
                                        <p:cTn id="9" dur="3000" fill="hold"/>
                                        <p:tgtEl>
                                          <p:spTgt spid="39"/>
                                        </p:tgtEl>
                                        <p:attrNameLst>
                                          <p:attrName>ppt_x</p:attrName>
                                          <p:attrName>ppt_y</p:attrName>
                                        </p:attrNameLst>
                                      </p:cBhvr>
                                      <p:rCtr x="-22760" y="139"/>
                                    </p:animMotion>
                                  </p:childTnLst>
                                </p:cTn>
                              </p:par>
                              <p:par>
                                <p:cTn id="10" presetID="22" presetClass="entr" presetSubtype="2" fill="hold" grpId="0" nodeType="withEffect">
                                  <p:stCondLst>
                                    <p:cond delay="750"/>
                                  </p:stCondLst>
                                  <p:childTnLst>
                                    <p:set>
                                      <p:cBhvr>
                                        <p:cTn id="11" dur="1" fill="hold">
                                          <p:stCondLst>
                                            <p:cond delay="0"/>
                                          </p:stCondLst>
                                        </p:cTn>
                                        <p:tgtEl>
                                          <p:spTgt spid="35"/>
                                        </p:tgtEl>
                                        <p:attrNameLst>
                                          <p:attrName>style.visibility</p:attrName>
                                        </p:attrNameLst>
                                      </p:cBhvr>
                                      <p:to>
                                        <p:strVal val="visible"/>
                                      </p:to>
                                    </p:set>
                                    <p:animEffect transition="in" filter="wipe(right)">
                                      <p:cBhvr>
                                        <p:cTn id="12" dur="225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wipe(left)">
                                      <p:cBhvr>
                                        <p:cTn id="1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9" grpId="0" animBg="1"/>
      <p:bldP spid="39"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15</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dirty="0"/>
              <a:t>Serious Problem in Deep Networks</a:t>
            </a:r>
          </a:p>
        </p:txBody>
      </p:sp>
      <p:sp>
        <p:nvSpPr>
          <p:cNvPr id="6" name="Text Placeholder 5"/>
          <p:cNvSpPr>
            <a:spLocks noGrp="1"/>
          </p:cNvSpPr>
          <p:nvPr>
            <p:ph type="body" sz="quarter" idx="17"/>
          </p:nvPr>
        </p:nvSpPr>
        <p:spPr/>
        <p:txBody>
          <a:bodyPr/>
          <a:lstStyle/>
          <a:p>
            <a:r>
              <a:rPr lang="id-ID" dirty="0"/>
              <a:t>Computer Vision</a:t>
            </a:r>
            <a:endParaRPr lang="en-US" dirty="0"/>
          </a:p>
        </p:txBody>
      </p:sp>
      <p:sp>
        <p:nvSpPr>
          <p:cNvPr id="15" name="Content Placeholder 14">
            <a:extLst>
              <a:ext uri="{FF2B5EF4-FFF2-40B4-BE49-F238E27FC236}">
                <a16:creationId xmlns:a16="http://schemas.microsoft.com/office/drawing/2014/main" id="{6D574666-DB73-4DA9-AB26-0BACA7B14ED3}"/>
              </a:ext>
            </a:extLst>
          </p:cNvPr>
          <p:cNvSpPr>
            <a:spLocks noGrp="1"/>
          </p:cNvSpPr>
          <p:nvPr>
            <p:ph sz="quarter" idx="14"/>
          </p:nvPr>
        </p:nvSpPr>
        <p:spPr/>
        <p:txBody>
          <a:bodyPr/>
          <a:lstStyle/>
          <a:p>
            <a:r>
              <a:rPr lang="en-US" sz="2000" dirty="0" err="1"/>
              <a:t>ConvNet</a:t>
            </a:r>
            <a:r>
              <a:rPr lang="en-US" sz="2000" dirty="0"/>
              <a:t>: Millions of parameters</a:t>
            </a:r>
          </a:p>
          <a:p>
            <a:r>
              <a:rPr lang="en-US" sz="2000" dirty="0"/>
              <a:t>Gradient vanished in an instant</a:t>
            </a:r>
          </a:p>
        </p:txBody>
      </p:sp>
      <p:pic>
        <p:nvPicPr>
          <p:cNvPr id="7" name="Picture 6" descr="A close up of a map&#10;&#10;Description automatically generated">
            <a:extLst>
              <a:ext uri="{FF2B5EF4-FFF2-40B4-BE49-F238E27FC236}">
                <a16:creationId xmlns:a16="http://schemas.microsoft.com/office/drawing/2014/main" id="{1E382014-EA7B-424C-9833-4054EE312892}"/>
              </a:ext>
            </a:extLst>
          </p:cNvPr>
          <p:cNvPicPr>
            <a:picLocks noChangeAspect="1"/>
          </p:cNvPicPr>
          <p:nvPr/>
        </p:nvPicPr>
        <p:blipFill>
          <a:blip r:embed="rId3"/>
          <a:stretch>
            <a:fillRect/>
          </a:stretch>
        </p:blipFill>
        <p:spPr>
          <a:xfrm>
            <a:off x="2962580" y="3060085"/>
            <a:ext cx="6266840" cy="3119972"/>
          </a:xfrm>
          <a:prstGeom prst="rect">
            <a:avLst/>
          </a:prstGeom>
        </p:spPr>
      </p:pic>
    </p:spTree>
    <p:extLst>
      <p:ext uri="{BB962C8B-B14F-4D97-AF65-F5344CB8AC3E}">
        <p14:creationId xmlns:p14="http://schemas.microsoft.com/office/powerpoint/2010/main" val="195649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F2884EB-C6E3-684C-A39B-0E652C4E0E60}" type="slidenum">
              <a:rPr lang="en-US" smtClean="0"/>
              <a:pPr>
                <a:defRPr/>
              </a:pPr>
              <a:t>16</a:t>
            </a:fld>
            <a:endParaRPr lang="en-US" dirty="0"/>
          </a:p>
        </p:txBody>
      </p:sp>
      <p:sp>
        <p:nvSpPr>
          <p:cNvPr id="4" name="Date Placeholder 3"/>
          <p:cNvSpPr>
            <a:spLocks noGrp="1"/>
          </p:cNvSpPr>
          <p:nvPr>
            <p:ph type="dt" sz="half" idx="11"/>
          </p:nvPr>
        </p:nvSpPr>
        <p:spPr/>
        <p:txBody>
          <a:bodyPr/>
          <a:lstStyle/>
          <a:p>
            <a:pPr>
              <a:defRPr/>
            </a:pPr>
            <a:fld id="{3137D54C-61CE-1041-9449-8583DE2630BB}" type="datetime1">
              <a:rPr lang="en-US" smtClean="0"/>
              <a:pPr>
                <a:defRPr/>
              </a:pPr>
              <a:t>18-Sep-20</a:t>
            </a:fld>
            <a:endParaRPr lang="en-US" dirty="0"/>
          </a:p>
        </p:txBody>
      </p:sp>
      <p:sp>
        <p:nvSpPr>
          <p:cNvPr id="7" name="Title 6"/>
          <p:cNvSpPr>
            <a:spLocks noGrp="1"/>
          </p:cNvSpPr>
          <p:nvPr>
            <p:ph type="title"/>
          </p:nvPr>
        </p:nvSpPr>
        <p:spPr>
          <a:xfrm>
            <a:off x="1932781" y="3108380"/>
            <a:ext cx="8326438" cy="641239"/>
          </a:xfrm>
        </p:spPr>
        <p:txBody>
          <a:bodyPr/>
          <a:lstStyle/>
          <a:p>
            <a:pPr algn="ctr"/>
            <a:r>
              <a:rPr lang="en-US" dirty="0"/>
              <a:t>Deep Learning Arrival</a:t>
            </a:r>
          </a:p>
        </p:txBody>
      </p:sp>
      <p:sp>
        <p:nvSpPr>
          <p:cNvPr id="8" name="Text Placeholder 7"/>
          <p:cNvSpPr>
            <a:spLocks noGrp="1"/>
          </p:cNvSpPr>
          <p:nvPr>
            <p:ph type="body" sz="quarter" idx="17"/>
          </p:nvPr>
        </p:nvSpPr>
        <p:spPr/>
        <p:txBody>
          <a:bodyPr/>
          <a:lstStyle/>
          <a:p>
            <a:r>
              <a:rPr lang="id-ID" dirty="0"/>
              <a:t>Computer Vision</a:t>
            </a:r>
          </a:p>
        </p:txBody>
      </p:sp>
    </p:spTree>
    <p:extLst>
      <p:ext uri="{BB962C8B-B14F-4D97-AF65-F5344CB8AC3E}">
        <p14:creationId xmlns:p14="http://schemas.microsoft.com/office/powerpoint/2010/main" val="329808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0E0C756A-4E13-4471-8499-050687616186}"/>
              </a:ext>
            </a:extLst>
          </p:cNvPr>
          <p:cNvSpPr>
            <a:spLocks noGrp="1"/>
          </p:cNvSpPr>
          <p:nvPr>
            <p:ph sz="quarter" idx="14"/>
          </p:nvPr>
        </p:nvSpPr>
        <p:spPr/>
        <p:txBody>
          <a:bodyPr/>
          <a:lstStyle/>
          <a:p>
            <a:r>
              <a:rPr lang="en-US" sz="2000" dirty="0">
                <a:solidFill>
                  <a:srgbClr val="FF0000"/>
                </a:solidFill>
              </a:rPr>
              <a:t>Do not train all layers</a:t>
            </a:r>
            <a:r>
              <a:rPr lang="en-US" sz="2000" dirty="0"/>
              <a:t> in the network at once</a:t>
            </a:r>
          </a:p>
          <a:p>
            <a:pPr>
              <a:lnSpc>
                <a:spcPct val="120000"/>
              </a:lnSpc>
            </a:pPr>
            <a:r>
              <a:rPr lang="en-US" sz="2000" dirty="0"/>
              <a:t>Instead, train each layer </a:t>
            </a:r>
            <a:r>
              <a:rPr lang="en-US" sz="2000" dirty="0">
                <a:solidFill>
                  <a:srgbClr val="FF0000"/>
                </a:solidFill>
              </a:rPr>
              <a:t>one-by-one</a:t>
            </a:r>
            <a:r>
              <a:rPr lang="en-US" sz="2000" dirty="0"/>
              <a:t> in </a:t>
            </a:r>
            <a:r>
              <a:rPr lang="en-US" sz="2000" dirty="0">
                <a:solidFill>
                  <a:srgbClr val="0000FF"/>
                </a:solidFill>
              </a:rPr>
              <a:t>unsupervised</a:t>
            </a:r>
            <a:r>
              <a:rPr lang="en-US" sz="2000" dirty="0"/>
              <a:t> manner to build the </a:t>
            </a:r>
            <a:r>
              <a:rPr lang="en-US" sz="2000" dirty="0">
                <a:solidFill>
                  <a:srgbClr val="0000FF"/>
                </a:solidFill>
              </a:rPr>
              <a:t>feature extraction </a:t>
            </a:r>
            <a:r>
              <a:rPr lang="en-US" sz="2000" dirty="0"/>
              <a:t>ability in stages</a:t>
            </a:r>
          </a:p>
        </p:txBody>
      </p:sp>
      <p:sp>
        <p:nvSpPr>
          <p:cNvPr id="3" name="Slide Number Placeholder 2"/>
          <p:cNvSpPr>
            <a:spLocks noGrp="1"/>
          </p:cNvSpPr>
          <p:nvPr>
            <p:ph type="sldNum" sz="quarter" idx="15"/>
          </p:nvPr>
        </p:nvSpPr>
        <p:spPr/>
        <p:txBody>
          <a:bodyPr/>
          <a:lstStyle/>
          <a:p>
            <a:fld id="{1F2884EB-C6E3-684C-A39B-0E652C4E0E60}" type="slidenum">
              <a:rPr lang="en-US" smtClean="0"/>
              <a:pPr/>
              <a:t>17</a:t>
            </a:fld>
            <a:endParaRPr lang="en-US" dirty="0"/>
          </a:p>
        </p:txBody>
      </p:sp>
      <p:sp>
        <p:nvSpPr>
          <p:cNvPr id="4" name="Date Placeholder 3"/>
          <p:cNvSpPr>
            <a:spLocks noGrp="1"/>
          </p:cNvSpPr>
          <p:nvPr>
            <p:ph type="dt" sz="half" idx="16"/>
          </p:nvPr>
        </p:nvSpPr>
        <p:spPr/>
        <p:txBody>
          <a:bodyPr/>
          <a:lstStyle/>
          <a:p>
            <a:fld id="{3137D54C-61CE-1041-9449-8583DE2630BB}" type="datetime1">
              <a:rPr lang="en-US" smtClean="0"/>
              <a:pPr/>
              <a:t>18-Sep-20</a:t>
            </a:fld>
            <a:endParaRPr lang="en-US" dirty="0"/>
          </a:p>
        </p:txBody>
      </p:sp>
      <p:sp>
        <p:nvSpPr>
          <p:cNvPr id="7" name="Title 6"/>
          <p:cNvSpPr>
            <a:spLocks noGrp="1"/>
          </p:cNvSpPr>
          <p:nvPr>
            <p:ph type="title"/>
          </p:nvPr>
        </p:nvSpPr>
        <p:spPr/>
        <p:txBody>
          <a:bodyPr/>
          <a:lstStyle/>
          <a:p>
            <a:r>
              <a:rPr lang="id-ID" dirty="0"/>
              <a:t>Layer</a:t>
            </a:r>
            <a:r>
              <a:rPr lang="en-US" dirty="0"/>
              <a:t>-</a:t>
            </a:r>
            <a:r>
              <a:rPr lang="id-ID" dirty="0"/>
              <a:t>wise PreTraining</a:t>
            </a:r>
            <a:endParaRPr lang="en-US" dirty="0"/>
          </a:p>
        </p:txBody>
      </p:sp>
      <p:sp>
        <p:nvSpPr>
          <p:cNvPr id="8" name="Text Placeholder 7"/>
          <p:cNvSpPr>
            <a:spLocks noGrp="1"/>
          </p:cNvSpPr>
          <p:nvPr>
            <p:ph type="body" sz="quarter" idx="17"/>
          </p:nvPr>
        </p:nvSpPr>
        <p:spPr/>
        <p:txBody>
          <a:bodyPr/>
          <a:lstStyle/>
          <a:p>
            <a:r>
              <a:rPr lang="id-ID" dirty="0"/>
              <a:t>Computer Vision</a:t>
            </a:r>
          </a:p>
        </p:txBody>
      </p:sp>
      <p:pic>
        <p:nvPicPr>
          <p:cNvPr id="11" name="Picture 10">
            <a:extLst>
              <a:ext uri="{FF2B5EF4-FFF2-40B4-BE49-F238E27FC236}">
                <a16:creationId xmlns:a16="http://schemas.microsoft.com/office/drawing/2014/main" id="{D6F7918C-5650-419C-A3A7-AC058E0315D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97648" y="3634634"/>
            <a:ext cx="1839161" cy="2400407"/>
          </a:xfrm>
          <a:prstGeom prst="rect">
            <a:avLst/>
          </a:prstGeom>
        </p:spPr>
      </p:pic>
      <p:pic>
        <p:nvPicPr>
          <p:cNvPr id="12" name="Picture 11">
            <a:extLst>
              <a:ext uri="{FF2B5EF4-FFF2-40B4-BE49-F238E27FC236}">
                <a16:creationId xmlns:a16="http://schemas.microsoft.com/office/drawing/2014/main" id="{AA53EA8D-9E6F-426A-9723-E597A4383EE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1" y="3862040"/>
            <a:ext cx="1839161" cy="1742295"/>
          </a:xfrm>
          <a:prstGeom prst="rect">
            <a:avLst/>
          </a:prstGeom>
        </p:spPr>
      </p:pic>
    </p:spTree>
    <p:extLst>
      <p:ext uri="{BB962C8B-B14F-4D97-AF65-F5344CB8AC3E}">
        <p14:creationId xmlns:p14="http://schemas.microsoft.com/office/powerpoint/2010/main" val="346242210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0E0C756A-4E13-4471-8499-050687616186}"/>
              </a:ext>
            </a:extLst>
          </p:cNvPr>
          <p:cNvSpPr>
            <a:spLocks noGrp="1"/>
          </p:cNvSpPr>
          <p:nvPr>
            <p:ph sz="quarter" idx="14"/>
          </p:nvPr>
        </p:nvSpPr>
        <p:spPr/>
        <p:txBody>
          <a:bodyPr/>
          <a:lstStyle/>
          <a:p>
            <a:pPr>
              <a:lnSpc>
                <a:spcPct val="120000"/>
              </a:lnSpc>
              <a:spcBef>
                <a:spcPts val="0"/>
              </a:spcBef>
            </a:pPr>
            <a:r>
              <a:rPr lang="en-US" sz="2000" dirty="0"/>
              <a:t>After all layers have been trained, </a:t>
            </a:r>
            <a:br>
              <a:rPr lang="en-US" sz="2000" dirty="0"/>
            </a:br>
            <a:r>
              <a:rPr lang="en-US" sz="2000" dirty="0">
                <a:solidFill>
                  <a:srgbClr val="0000FF"/>
                </a:solidFill>
              </a:rPr>
              <a:t>merge</a:t>
            </a:r>
            <a:r>
              <a:rPr lang="en-US" sz="2000" dirty="0"/>
              <a:t> the layers back into one </a:t>
            </a:r>
            <a:br>
              <a:rPr lang="en-US" sz="2000" dirty="0"/>
            </a:br>
            <a:r>
              <a:rPr lang="en-US" sz="2000" dirty="0"/>
              <a:t>classification network</a:t>
            </a:r>
          </a:p>
          <a:p>
            <a:pPr lvl="1">
              <a:lnSpc>
                <a:spcPct val="120000"/>
              </a:lnSpc>
              <a:spcBef>
                <a:spcPts val="0"/>
              </a:spcBef>
            </a:pPr>
            <a:endParaRPr lang="en-US" sz="1600" dirty="0"/>
          </a:p>
          <a:p>
            <a:pPr>
              <a:lnSpc>
                <a:spcPct val="120000"/>
              </a:lnSpc>
              <a:spcBef>
                <a:spcPts val="0"/>
              </a:spcBef>
            </a:pPr>
            <a:r>
              <a:rPr lang="en-US" sz="2000" dirty="0">
                <a:solidFill>
                  <a:srgbClr val="0000FF"/>
                </a:solidFill>
              </a:rPr>
              <a:t>First time </a:t>
            </a:r>
            <a:r>
              <a:rPr lang="en-US" sz="2000" dirty="0"/>
              <a:t>backpropagation train </a:t>
            </a:r>
            <a:br>
              <a:rPr lang="en-US" sz="2000" dirty="0"/>
            </a:br>
            <a:r>
              <a:rPr lang="en-US" sz="2000" dirty="0"/>
              <a:t>properly in </a:t>
            </a:r>
            <a:r>
              <a:rPr lang="en-US" sz="2000" b="1" dirty="0">
                <a:solidFill>
                  <a:srgbClr val="FF0000"/>
                </a:solidFill>
              </a:rPr>
              <a:t>more than 10 layers </a:t>
            </a:r>
            <a:br>
              <a:rPr lang="en-US" sz="2000" dirty="0"/>
            </a:br>
            <a:r>
              <a:rPr lang="en-US" sz="2000" dirty="0"/>
              <a:t>with significant results</a:t>
            </a:r>
          </a:p>
          <a:p>
            <a:pPr lvl="1">
              <a:lnSpc>
                <a:spcPct val="120000"/>
              </a:lnSpc>
              <a:spcBef>
                <a:spcPts val="0"/>
              </a:spcBef>
            </a:pPr>
            <a:endParaRPr lang="en-US" sz="1600" dirty="0"/>
          </a:p>
          <a:p>
            <a:pPr lvl="1">
              <a:lnSpc>
                <a:spcPct val="120000"/>
              </a:lnSpc>
              <a:spcBef>
                <a:spcPts val="0"/>
              </a:spcBef>
            </a:pPr>
            <a:endParaRPr lang="en-US" sz="1600" dirty="0"/>
          </a:p>
          <a:p>
            <a:pPr>
              <a:lnSpc>
                <a:spcPct val="120000"/>
              </a:lnSpc>
              <a:spcBef>
                <a:spcPts val="0"/>
              </a:spcBef>
            </a:pPr>
            <a:r>
              <a:rPr lang="en-US" sz="2000" dirty="0"/>
              <a:t>Hence the name:</a:t>
            </a:r>
          </a:p>
          <a:p>
            <a:pPr marL="0" indent="0">
              <a:lnSpc>
                <a:spcPct val="120000"/>
              </a:lnSpc>
              <a:spcBef>
                <a:spcPts val="0"/>
              </a:spcBef>
              <a:buNone/>
            </a:pPr>
            <a:r>
              <a:rPr lang="en-US" sz="2000" b="1" dirty="0">
                <a:solidFill>
                  <a:srgbClr val="FF0000"/>
                </a:solidFill>
              </a:rPr>
              <a:t>	</a:t>
            </a:r>
            <a:r>
              <a:rPr lang="en-US" sz="2800" b="1" dirty="0">
                <a:solidFill>
                  <a:srgbClr val="FF0000"/>
                </a:solidFill>
              </a:rPr>
              <a:t>DEEP LEARNING</a:t>
            </a:r>
            <a:endParaRPr lang="en-US" sz="2000" b="1" dirty="0">
              <a:solidFill>
                <a:srgbClr val="FF0000"/>
              </a:solidFill>
            </a:endParaRPr>
          </a:p>
        </p:txBody>
      </p:sp>
      <p:sp>
        <p:nvSpPr>
          <p:cNvPr id="3" name="Slide Number Placeholder 2"/>
          <p:cNvSpPr>
            <a:spLocks noGrp="1"/>
          </p:cNvSpPr>
          <p:nvPr>
            <p:ph type="sldNum" sz="quarter" idx="15"/>
          </p:nvPr>
        </p:nvSpPr>
        <p:spPr/>
        <p:txBody>
          <a:bodyPr/>
          <a:lstStyle/>
          <a:p>
            <a:fld id="{1F2884EB-C6E3-684C-A39B-0E652C4E0E60}" type="slidenum">
              <a:rPr lang="en-US" smtClean="0"/>
              <a:pPr/>
              <a:t>18</a:t>
            </a:fld>
            <a:endParaRPr lang="en-US" dirty="0"/>
          </a:p>
        </p:txBody>
      </p:sp>
      <p:sp>
        <p:nvSpPr>
          <p:cNvPr id="4" name="Date Placeholder 3"/>
          <p:cNvSpPr>
            <a:spLocks noGrp="1"/>
          </p:cNvSpPr>
          <p:nvPr>
            <p:ph type="dt" sz="half" idx="16"/>
          </p:nvPr>
        </p:nvSpPr>
        <p:spPr/>
        <p:txBody>
          <a:bodyPr/>
          <a:lstStyle/>
          <a:p>
            <a:fld id="{3137D54C-61CE-1041-9449-8583DE2630BB}" type="datetime1">
              <a:rPr lang="en-US" smtClean="0"/>
              <a:pPr/>
              <a:t>18-Sep-20</a:t>
            </a:fld>
            <a:endParaRPr lang="en-US" dirty="0"/>
          </a:p>
        </p:txBody>
      </p:sp>
      <p:sp>
        <p:nvSpPr>
          <p:cNvPr id="7" name="Title 6"/>
          <p:cNvSpPr>
            <a:spLocks noGrp="1"/>
          </p:cNvSpPr>
          <p:nvPr>
            <p:ph type="title"/>
          </p:nvPr>
        </p:nvSpPr>
        <p:spPr/>
        <p:txBody>
          <a:bodyPr/>
          <a:lstStyle/>
          <a:p>
            <a:r>
              <a:rPr lang="id-ID" dirty="0"/>
              <a:t>Layer</a:t>
            </a:r>
            <a:r>
              <a:rPr lang="en-US" dirty="0"/>
              <a:t>-</a:t>
            </a:r>
            <a:r>
              <a:rPr lang="id-ID" dirty="0"/>
              <a:t>wise PreTraining</a:t>
            </a:r>
            <a:endParaRPr lang="en-US" dirty="0"/>
          </a:p>
        </p:txBody>
      </p:sp>
      <p:sp>
        <p:nvSpPr>
          <p:cNvPr id="8" name="Text Placeholder 7"/>
          <p:cNvSpPr>
            <a:spLocks noGrp="1"/>
          </p:cNvSpPr>
          <p:nvPr>
            <p:ph type="body" sz="quarter" idx="17"/>
          </p:nvPr>
        </p:nvSpPr>
        <p:spPr/>
        <p:txBody>
          <a:bodyPr/>
          <a:lstStyle/>
          <a:p>
            <a:r>
              <a:rPr lang="id-ID" dirty="0"/>
              <a:t>Computer Vision</a:t>
            </a:r>
          </a:p>
        </p:txBody>
      </p:sp>
      <p:pic>
        <p:nvPicPr>
          <p:cNvPr id="9" name="Picture 8">
            <a:extLst>
              <a:ext uri="{FF2B5EF4-FFF2-40B4-BE49-F238E27FC236}">
                <a16:creationId xmlns:a16="http://schemas.microsoft.com/office/drawing/2014/main" id="{37B93FF1-0412-4190-AEDC-D1D7B80509F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91352" y="1260558"/>
            <a:ext cx="1525891" cy="4601762"/>
          </a:xfrm>
          <a:prstGeom prst="rect">
            <a:avLst/>
          </a:prstGeom>
        </p:spPr>
      </p:pic>
    </p:spTree>
    <p:extLst>
      <p:ext uri="{BB962C8B-B14F-4D97-AF65-F5344CB8AC3E}">
        <p14:creationId xmlns:p14="http://schemas.microsoft.com/office/powerpoint/2010/main" val="40816530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5" end="5"/>
                                            </p:txEl>
                                          </p:spTgt>
                                        </p:tgtEl>
                                        <p:attrNameLst>
                                          <p:attrName>style.visibility</p:attrName>
                                        </p:attrNameLst>
                                      </p:cBhvr>
                                      <p:to>
                                        <p:strVal val="visible"/>
                                      </p:to>
                                    </p:set>
                                    <p:animEffect transition="in" filter="wipe(left)">
                                      <p:cBhvr>
                                        <p:cTn id="7" dur="500"/>
                                        <p:tgtEl>
                                          <p:spTgt spid="10">
                                            <p:txEl>
                                              <p:pRg st="5" end="5"/>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animEffect transition="in" filter="fade">
                                      <p:cBhvr>
                                        <p:cTn id="11" dur="10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0E0C756A-4E13-4471-8499-050687616186}"/>
              </a:ext>
            </a:extLst>
          </p:cNvPr>
          <p:cNvSpPr>
            <a:spLocks noGrp="1"/>
          </p:cNvSpPr>
          <p:nvPr>
            <p:ph sz="quarter" idx="14"/>
          </p:nvPr>
        </p:nvSpPr>
        <p:spPr/>
        <p:txBody>
          <a:bodyPr/>
          <a:lstStyle/>
          <a:p>
            <a:pPr>
              <a:lnSpc>
                <a:spcPct val="120000"/>
              </a:lnSpc>
            </a:pPr>
            <a:r>
              <a:rPr lang="en-US" sz="2000" dirty="0"/>
              <a:t>Introduced by </a:t>
            </a:r>
            <a:r>
              <a:rPr lang="en-US" sz="2000" dirty="0">
                <a:solidFill>
                  <a:srgbClr val="0000FF"/>
                </a:solidFill>
              </a:rPr>
              <a:t>Geoffrey E Hinton </a:t>
            </a:r>
            <a:r>
              <a:rPr lang="en-US" sz="2000" dirty="0"/>
              <a:t>and</a:t>
            </a:r>
            <a:r>
              <a:rPr lang="en-US" sz="2000" dirty="0">
                <a:solidFill>
                  <a:srgbClr val="0000FF"/>
                </a:solidFill>
              </a:rPr>
              <a:t> Russ </a:t>
            </a:r>
            <a:r>
              <a:rPr lang="en-US" sz="2000" dirty="0" err="1">
                <a:solidFill>
                  <a:srgbClr val="0000FF"/>
                </a:solidFill>
              </a:rPr>
              <a:t>Salakhutdinov</a:t>
            </a:r>
            <a:r>
              <a:rPr lang="en-US" sz="2000" dirty="0">
                <a:solidFill>
                  <a:srgbClr val="0000FF"/>
                </a:solidFill>
              </a:rPr>
              <a:t> </a:t>
            </a:r>
            <a:r>
              <a:rPr lang="en-US" sz="2000" dirty="0"/>
              <a:t>in 2006</a:t>
            </a:r>
            <a:endParaRPr lang="en-US" sz="2000" dirty="0">
              <a:solidFill>
                <a:srgbClr val="0000FF"/>
              </a:solidFill>
            </a:endParaRPr>
          </a:p>
          <a:p>
            <a:pPr>
              <a:lnSpc>
                <a:spcPct val="120000"/>
              </a:lnSpc>
            </a:pPr>
            <a:r>
              <a:rPr lang="en-US" sz="2000" dirty="0"/>
              <a:t>Using stacked </a:t>
            </a:r>
            <a:r>
              <a:rPr lang="en-US" sz="2000" dirty="0">
                <a:solidFill>
                  <a:srgbClr val="0000FF"/>
                </a:solidFill>
              </a:rPr>
              <a:t>Restricted Boltzmann Machine </a:t>
            </a:r>
          </a:p>
          <a:p>
            <a:pPr>
              <a:lnSpc>
                <a:spcPct val="120000"/>
              </a:lnSpc>
            </a:pPr>
            <a:r>
              <a:rPr lang="en-US" sz="2000" dirty="0"/>
              <a:t>The word </a:t>
            </a:r>
            <a:r>
              <a:rPr lang="en-US" sz="2000" dirty="0">
                <a:solidFill>
                  <a:srgbClr val="0000FF"/>
                </a:solidFill>
              </a:rPr>
              <a:t>Deep</a:t>
            </a:r>
            <a:r>
              <a:rPr lang="en-US" sz="2000" dirty="0"/>
              <a:t> from DBN began to be popularized as </a:t>
            </a:r>
            <a:br>
              <a:rPr lang="en-US" sz="2000" dirty="0"/>
            </a:br>
            <a:r>
              <a:rPr lang="en-US" sz="2000" dirty="0">
                <a:solidFill>
                  <a:srgbClr val="FF0000"/>
                </a:solidFill>
              </a:rPr>
              <a:t>Deep Learning</a:t>
            </a:r>
          </a:p>
        </p:txBody>
      </p:sp>
      <p:sp>
        <p:nvSpPr>
          <p:cNvPr id="3" name="Slide Number Placeholder 2"/>
          <p:cNvSpPr>
            <a:spLocks noGrp="1"/>
          </p:cNvSpPr>
          <p:nvPr>
            <p:ph type="sldNum" sz="quarter" idx="15"/>
          </p:nvPr>
        </p:nvSpPr>
        <p:spPr/>
        <p:txBody>
          <a:bodyPr/>
          <a:lstStyle/>
          <a:p>
            <a:fld id="{1F2884EB-C6E3-684C-A39B-0E652C4E0E60}" type="slidenum">
              <a:rPr lang="en-US" smtClean="0"/>
              <a:pPr/>
              <a:t>19</a:t>
            </a:fld>
            <a:endParaRPr lang="en-US" dirty="0"/>
          </a:p>
        </p:txBody>
      </p:sp>
      <p:sp>
        <p:nvSpPr>
          <p:cNvPr id="4" name="Date Placeholder 3"/>
          <p:cNvSpPr>
            <a:spLocks noGrp="1"/>
          </p:cNvSpPr>
          <p:nvPr>
            <p:ph type="dt" sz="half" idx="16"/>
          </p:nvPr>
        </p:nvSpPr>
        <p:spPr/>
        <p:txBody>
          <a:bodyPr/>
          <a:lstStyle/>
          <a:p>
            <a:fld id="{3137D54C-61CE-1041-9449-8583DE2630BB}" type="datetime1">
              <a:rPr lang="en-US" smtClean="0"/>
              <a:pPr/>
              <a:t>18-Sep-20</a:t>
            </a:fld>
            <a:endParaRPr lang="en-US" dirty="0"/>
          </a:p>
        </p:txBody>
      </p:sp>
      <p:sp>
        <p:nvSpPr>
          <p:cNvPr id="7" name="Title 6"/>
          <p:cNvSpPr>
            <a:spLocks noGrp="1"/>
          </p:cNvSpPr>
          <p:nvPr>
            <p:ph type="title"/>
          </p:nvPr>
        </p:nvSpPr>
        <p:spPr/>
        <p:txBody>
          <a:bodyPr/>
          <a:lstStyle/>
          <a:p>
            <a:r>
              <a:rPr lang="en-US" dirty="0"/>
              <a:t>Deep Belief Network</a:t>
            </a:r>
          </a:p>
        </p:txBody>
      </p:sp>
      <p:sp>
        <p:nvSpPr>
          <p:cNvPr id="8" name="Text Placeholder 7"/>
          <p:cNvSpPr>
            <a:spLocks noGrp="1"/>
          </p:cNvSpPr>
          <p:nvPr>
            <p:ph type="body" sz="quarter" idx="17"/>
          </p:nvPr>
        </p:nvSpPr>
        <p:spPr/>
        <p:txBody>
          <a:bodyPr/>
          <a:lstStyle/>
          <a:p>
            <a:r>
              <a:rPr lang="id-ID" dirty="0"/>
              <a:t>Computer Vision</a:t>
            </a:r>
          </a:p>
        </p:txBody>
      </p:sp>
      <p:pic>
        <p:nvPicPr>
          <p:cNvPr id="15" name="Picture 14" descr="A person that is standing in the grass&#10;&#10;Description automatically generated">
            <a:extLst>
              <a:ext uri="{FF2B5EF4-FFF2-40B4-BE49-F238E27FC236}">
                <a16:creationId xmlns:a16="http://schemas.microsoft.com/office/drawing/2014/main" id="{E7E69ADC-3207-4303-974A-9176D5AE317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738144" y="4603187"/>
            <a:ext cx="1447800" cy="1447800"/>
          </a:xfrm>
          <a:prstGeom prst="rect">
            <a:avLst/>
          </a:prstGeom>
        </p:spPr>
      </p:pic>
      <p:pic>
        <p:nvPicPr>
          <p:cNvPr id="1026" name="Picture 2" descr="Hasil gambar untuk Russ Salakhutdinov">
            <a:extLst>
              <a:ext uri="{FF2B5EF4-FFF2-40B4-BE49-F238E27FC236}">
                <a16:creationId xmlns:a16="http://schemas.microsoft.com/office/drawing/2014/main" id="{3886EDA0-4C69-4FDF-93F0-14D04FE3877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77171" y="4619134"/>
            <a:ext cx="1447800"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444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solidFill>
                  <a:schemeClr val="bg1">
                    <a:lumMod val="65000"/>
                  </a:schemeClr>
                </a:solidFill>
              </a:rPr>
              <a:t>P</a:t>
            </a:r>
            <a:r>
              <a:rPr lang="en-US" strike="sngStrike" dirty="0">
                <a:solidFill>
                  <a:schemeClr val="bg1">
                    <a:lumMod val="65000"/>
                  </a:schemeClr>
                </a:solidFill>
              </a:rPr>
              <a:t>art 1: Neural Network</a:t>
            </a:r>
          </a:p>
          <a:p>
            <a:r>
              <a:rPr lang="en-US" dirty="0"/>
              <a:t>Part 2: Convolutional Neural Networks</a:t>
            </a:r>
          </a:p>
          <a:p>
            <a:endParaRPr lang="en-US" dirty="0"/>
          </a:p>
        </p:txBody>
      </p:sp>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2</a:t>
            </a:fld>
            <a:endParaRPr lang="en-US" dirty="0"/>
          </a:p>
        </p:txBody>
      </p:sp>
      <p:sp>
        <p:nvSpPr>
          <p:cNvPr id="5" name="Title 4"/>
          <p:cNvSpPr>
            <a:spLocks noGrp="1"/>
          </p:cNvSpPr>
          <p:nvPr>
            <p:ph type="title"/>
          </p:nvPr>
        </p:nvSpPr>
        <p:spPr/>
        <p:txBody>
          <a:bodyPr/>
          <a:lstStyle/>
          <a:p>
            <a:r>
              <a:rPr lang="en-US" dirty="0"/>
              <a:t>Agenda</a:t>
            </a:r>
          </a:p>
        </p:txBody>
      </p:sp>
      <p:sp>
        <p:nvSpPr>
          <p:cNvPr id="6" name="Text Placeholder 5"/>
          <p:cNvSpPr>
            <a:spLocks noGrp="1"/>
          </p:cNvSpPr>
          <p:nvPr>
            <p:ph type="body" sz="quarter" idx="17"/>
          </p:nvPr>
        </p:nvSpPr>
        <p:spPr/>
        <p:txBody>
          <a:bodyPr/>
          <a:lstStyle/>
          <a:p>
            <a:r>
              <a:rPr lang="id-ID" dirty="0"/>
              <a:t>Computer Vision</a:t>
            </a:r>
            <a:endParaRPr lang="en-US" dirty="0"/>
          </a:p>
        </p:txBody>
      </p:sp>
      <p:pic>
        <p:nvPicPr>
          <p:cNvPr id="1028" name="Picture 4" descr="http://hickoryhillslake.com/lmg/wp-content/uploads/2015/06/Agenda-Icon.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24603" y="1592703"/>
            <a:ext cx="1564994" cy="1564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25500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0E0C756A-4E13-4471-8499-050687616186}"/>
              </a:ext>
            </a:extLst>
          </p:cNvPr>
          <p:cNvSpPr>
            <a:spLocks noGrp="1"/>
          </p:cNvSpPr>
          <p:nvPr>
            <p:ph sz="quarter" idx="14"/>
          </p:nvPr>
        </p:nvSpPr>
        <p:spPr/>
        <p:txBody>
          <a:bodyPr/>
          <a:lstStyle/>
          <a:p>
            <a:pPr>
              <a:lnSpc>
                <a:spcPct val="150000"/>
              </a:lnSpc>
              <a:spcBef>
                <a:spcPts val="0"/>
              </a:spcBef>
            </a:pPr>
            <a:r>
              <a:rPr lang="en-US" sz="2000" dirty="0">
                <a:solidFill>
                  <a:srgbClr val="FF0000"/>
                </a:solidFill>
              </a:rPr>
              <a:t>Reimagined</a:t>
            </a:r>
            <a:r>
              <a:rPr lang="en-US" sz="2000" dirty="0"/>
              <a:t> and </a:t>
            </a:r>
            <a:r>
              <a:rPr lang="en-US" sz="2000" dirty="0">
                <a:solidFill>
                  <a:srgbClr val="FF0000"/>
                </a:solidFill>
              </a:rPr>
              <a:t>reinvigorated</a:t>
            </a:r>
            <a:r>
              <a:rPr lang="en-US" sz="2000" dirty="0"/>
              <a:t> research in AI/ML</a:t>
            </a:r>
          </a:p>
          <a:p>
            <a:pPr>
              <a:lnSpc>
                <a:spcPct val="150000"/>
              </a:lnSpc>
              <a:spcBef>
                <a:spcPts val="0"/>
              </a:spcBef>
            </a:pPr>
            <a:r>
              <a:rPr lang="en-US" sz="2000" dirty="0"/>
              <a:t>Most CS research came back to the area</a:t>
            </a:r>
          </a:p>
          <a:p>
            <a:pPr>
              <a:lnSpc>
                <a:spcPct val="150000"/>
              </a:lnSpc>
              <a:spcBef>
                <a:spcPts val="0"/>
              </a:spcBef>
            </a:pPr>
            <a:r>
              <a:rPr lang="en-US" sz="2000" dirty="0"/>
              <a:t>Popularizing </a:t>
            </a:r>
            <a:r>
              <a:rPr lang="en-US" sz="2000" dirty="0">
                <a:solidFill>
                  <a:srgbClr val="0000FF"/>
                </a:solidFill>
              </a:rPr>
              <a:t>Deep Learning </a:t>
            </a:r>
            <a:r>
              <a:rPr lang="en-US" sz="2000" dirty="0"/>
              <a:t>brand</a:t>
            </a:r>
          </a:p>
        </p:txBody>
      </p:sp>
      <p:sp>
        <p:nvSpPr>
          <p:cNvPr id="3" name="Slide Number Placeholder 2"/>
          <p:cNvSpPr>
            <a:spLocks noGrp="1"/>
          </p:cNvSpPr>
          <p:nvPr>
            <p:ph type="sldNum" sz="quarter" idx="15"/>
          </p:nvPr>
        </p:nvSpPr>
        <p:spPr/>
        <p:txBody>
          <a:bodyPr/>
          <a:lstStyle/>
          <a:p>
            <a:fld id="{1F2884EB-C6E3-684C-A39B-0E652C4E0E60}" type="slidenum">
              <a:rPr lang="en-US" smtClean="0"/>
              <a:pPr/>
              <a:t>20</a:t>
            </a:fld>
            <a:endParaRPr lang="en-US" dirty="0"/>
          </a:p>
        </p:txBody>
      </p:sp>
      <p:sp>
        <p:nvSpPr>
          <p:cNvPr id="4" name="Date Placeholder 3"/>
          <p:cNvSpPr>
            <a:spLocks noGrp="1"/>
          </p:cNvSpPr>
          <p:nvPr>
            <p:ph type="dt" sz="half" idx="16"/>
          </p:nvPr>
        </p:nvSpPr>
        <p:spPr/>
        <p:txBody>
          <a:bodyPr/>
          <a:lstStyle/>
          <a:p>
            <a:fld id="{3137D54C-61CE-1041-9449-8583DE2630BB}" type="datetime1">
              <a:rPr lang="en-US" smtClean="0"/>
              <a:pPr/>
              <a:t>18-Sep-20</a:t>
            </a:fld>
            <a:endParaRPr lang="en-US" dirty="0"/>
          </a:p>
        </p:txBody>
      </p:sp>
      <p:sp>
        <p:nvSpPr>
          <p:cNvPr id="7" name="Title 6"/>
          <p:cNvSpPr>
            <a:spLocks noGrp="1"/>
          </p:cNvSpPr>
          <p:nvPr>
            <p:ph type="title"/>
          </p:nvPr>
        </p:nvSpPr>
        <p:spPr/>
        <p:txBody>
          <a:bodyPr/>
          <a:lstStyle/>
          <a:p>
            <a:r>
              <a:rPr lang="en-US" dirty="0"/>
              <a:t>Deep Belief Network</a:t>
            </a:r>
          </a:p>
        </p:txBody>
      </p:sp>
      <p:sp>
        <p:nvSpPr>
          <p:cNvPr id="8" name="Text Placeholder 7"/>
          <p:cNvSpPr>
            <a:spLocks noGrp="1"/>
          </p:cNvSpPr>
          <p:nvPr>
            <p:ph type="body" sz="quarter" idx="17"/>
          </p:nvPr>
        </p:nvSpPr>
        <p:spPr/>
        <p:txBody>
          <a:bodyPr/>
          <a:lstStyle/>
          <a:p>
            <a:r>
              <a:rPr lang="id-ID" dirty="0"/>
              <a:t>Computer Vision</a:t>
            </a:r>
          </a:p>
        </p:txBody>
      </p:sp>
      <p:pic>
        <p:nvPicPr>
          <p:cNvPr id="15" name="Picture 14" descr="A person that is standing in the grass&#10;&#10;Description automatically generated">
            <a:extLst>
              <a:ext uri="{FF2B5EF4-FFF2-40B4-BE49-F238E27FC236}">
                <a16:creationId xmlns:a16="http://schemas.microsoft.com/office/drawing/2014/main" id="{E7E69ADC-3207-4303-974A-9176D5AE317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738144" y="4603187"/>
            <a:ext cx="1447800" cy="1447800"/>
          </a:xfrm>
          <a:prstGeom prst="rect">
            <a:avLst/>
          </a:prstGeom>
        </p:spPr>
      </p:pic>
      <p:pic>
        <p:nvPicPr>
          <p:cNvPr id="1026" name="Picture 2" descr="Hasil gambar untuk Russ Salakhutdinov">
            <a:extLst>
              <a:ext uri="{FF2B5EF4-FFF2-40B4-BE49-F238E27FC236}">
                <a16:creationId xmlns:a16="http://schemas.microsoft.com/office/drawing/2014/main" id="{3886EDA0-4C69-4FDF-93F0-14D04FE3877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77171" y="4619134"/>
            <a:ext cx="1447800"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99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60C570E5-597F-4FC3-9683-A47FABCC46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08802" y="3638798"/>
            <a:ext cx="4996705" cy="2487630"/>
          </a:xfrm>
          <a:prstGeom prst="rect">
            <a:avLst/>
          </a:prstGeom>
        </p:spPr>
      </p:pic>
      <p:sp>
        <p:nvSpPr>
          <p:cNvPr id="2" name="Content Placeholder 1"/>
          <p:cNvSpPr>
            <a:spLocks noGrp="1"/>
          </p:cNvSpPr>
          <p:nvPr>
            <p:ph sz="quarter" idx="14"/>
          </p:nvPr>
        </p:nvSpPr>
        <p:spPr/>
        <p:txBody>
          <a:bodyPr/>
          <a:lstStyle/>
          <a:p>
            <a:pPr>
              <a:lnSpc>
                <a:spcPct val="120000"/>
              </a:lnSpc>
            </a:pPr>
            <a:r>
              <a:rPr lang="en-US" sz="2000" dirty="0">
                <a:solidFill>
                  <a:srgbClr val="0000FF"/>
                </a:solidFill>
              </a:rPr>
              <a:t>Alex </a:t>
            </a:r>
            <a:r>
              <a:rPr lang="en-US" sz="2000" dirty="0" err="1">
                <a:solidFill>
                  <a:srgbClr val="0000FF"/>
                </a:solidFill>
              </a:rPr>
              <a:t>Krizhevsky</a:t>
            </a:r>
            <a:r>
              <a:rPr lang="en-US" sz="2000" dirty="0">
                <a:solidFill>
                  <a:srgbClr val="0000FF"/>
                </a:solidFill>
              </a:rPr>
              <a:t>, Ilya </a:t>
            </a:r>
            <a:r>
              <a:rPr lang="en-US" sz="2000" dirty="0" err="1">
                <a:solidFill>
                  <a:srgbClr val="0000FF"/>
                </a:solidFill>
              </a:rPr>
              <a:t>Sutskever</a:t>
            </a:r>
            <a:r>
              <a:rPr lang="en-US" sz="2000" dirty="0">
                <a:solidFill>
                  <a:srgbClr val="0000FF"/>
                </a:solidFill>
              </a:rPr>
              <a:t>, Geoffrey E Hinton, 2012</a:t>
            </a:r>
          </a:p>
          <a:p>
            <a:pPr lvl="1">
              <a:lnSpc>
                <a:spcPct val="120000"/>
              </a:lnSpc>
            </a:pPr>
            <a:r>
              <a:rPr lang="en-US" sz="1800" dirty="0" err="1"/>
              <a:t>Imagenet</a:t>
            </a:r>
            <a:r>
              <a:rPr lang="en-US" sz="1800" dirty="0"/>
              <a:t> classification with deep convolutional neural networks</a:t>
            </a:r>
          </a:p>
          <a:p>
            <a:pPr lvl="1">
              <a:lnSpc>
                <a:spcPct val="120000"/>
              </a:lnSpc>
            </a:pPr>
            <a:r>
              <a:rPr lang="id-ID" sz="1800" dirty="0">
                <a:solidFill>
                  <a:srgbClr val="002060"/>
                </a:solidFill>
              </a:rPr>
              <a:t>Geoff Hinton </a:t>
            </a:r>
            <a:r>
              <a:rPr lang="en-US" sz="1800" dirty="0"/>
              <a:t>began to be referred to by some as the </a:t>
            </a:r>
            <a:br>
              <a:rPr lang="en-US" sz="1800" dirty="0"/>
            </a:br>
            <a:r>
              <a:rPr lang="en-US" sz="1800" dirty="0"/>
              <a:t>"</a:t>
            </a:r>
            <a:r>
              <a:rPr lang="en-US" sz="1800" b="1" dirty="0"/>
              <a:t>Godfather of Deep Learning</a:t>
            </a:r>
            <a:r>
              <a:rPr lang="en-US" sz="1800" dirty="0"/>
              <a:t>“</a:t>
            </a:r>
          </a:p>
          <a:p>
            <a:pPr lvl="1">
              <a:lnSpc>
                <a:spcPct val="120000"/>
              </a:lnSpc>
            </a:pPr>
            <a:endParaRPr lang="en-US" sz="1800" dirty="0"/>
          </a:p>
        </p:txBody>
      </p:sp>
      <p:sp>
        <p:nvSpPr>
          <p:cNvPr id="3" name="Slide Number Placeholder 2"/>
          <p:cNvSpPr>
            <a:spLocks noGrp="1"/>
          </p:cNvSpPr>
          <p:nvPr>
            <p:ph type="sldNum" sz="quarter" idx="15"/>
          </p:nvPr>
        </p:nvSpPr>
        <p:spPr/>
        <p:txBody>
          <a:bodyPr/>
          <a:lstStyle/>
          <a:p>
            <a:fld id="{1F2884EB-C6E3-684C-A39B-0E652C4E0E60}" type="slidenum">
              <a:rPr lang="en-US" smtClean="0"/>
              <a:pPr/>
              <a:t>21</a:t>
            </a:fld>
            <a:endParaRPr lang="en-US" dirty="0"/>
          </a:p>
        </p:txBody>
      </p:sp>
      <p:sp>
        <p:nvSpPr>
          <p:cNvPr id="4" name="Date Placeholder 3"/>
          <p:cNvSpPr>
            <a:spLocks noGrp="1"/>
          </p:cNvSpPr>
          <p:nvPr>
            <p:ph type="dt" sz="half" idx="16"/>
          </p:nvPr>
        </p:nvSpPr>
        <p:spPr/>
        <p:txBody>
          <a:bodyPr/>
          <a:lstStyle/>
          <a:p>
            <a:fld id="{3137D54C-61CE-1041-9449-8583DE2630BB}" type="datetime1">
              <a:rPr lang="en-US" smtClean="0"/>
              <a:pPr/>
              <a:t>18-Sep-20</a:t>
            </a:fld>
            <a:endParaRPr lang="en-US" dirty="0"/>
          </a:p>
        </p:txBody>
      </p:sp>
      <p:sp>
        <p:nvSpPr>
          <p:cNvPr id="5" name="Title 4"/>
          <p:cNvSpPr>
            <a:spLocks noGrp="1"/>
          </p:cNvSpPr>
          <p:nvPr>
            <p:ph type="title"/>
          </p:nvPr>
        </p:nvSpPr>
        <p:spPr/>
        <p:txBody>
          <a:bodyPr/>
          <a:lstStyle/>
          <a:p>
            <a:r>
              <a:rPr lang="en-US" dirty="0"/>
              <a:t>Dawn of </a:t>
            </a:r>
            <a:r>
              <a:rPr lang="en-US" dirty="0" err="1"/>
              <a:t>ConvNet</a:t>
            </a:r>
            <a:endParaRPr lang="en-US" dirty="0"/>
          </a:p>
        </p:txBody>
      </p:sp>
      <p:sp>
        <p:nvSpPr>
          <p:cNvPr id="6" name="Text Placeholder 5"/>
          <p:cNvSpPr>
            <a:spLocks noGrp="1"/>
          </p:cNvSpPr>
          <p:nvPr>
            <p:ph type="body" sz="quarter" idx="17"/>
          </p:nvPr>
        </p:nvSpPr>
        <p:spPr/>
        <p:txBody>
          <a:bodyPr/>
          <a:lstStyle/>
          <a:p>
            <a:r>
              <a:rPr lang="id-ID" dirty="0"/>
              <a:t>Computer Vision</a:t>
            </a:r>
          </a:p>
        </p:txBody>
      </p:sp>
      <p:pic>
        <p:nvPicPr>
          <p:cNvPr id="16" name="Picture 15" descr="A person that is standing in the grass&#10;&#10;Description automatically generated">
            <a:extLst>
              <a:ext uri="{FF2B5EF4-FFF2-40B4-BE49-F238E27FC236}">
                <a16:creationId xmlns:a16="http://schemas.microsoft.com/office/drawing/2014/main" id="{0E4A9B30-733D-43B3-B680-9CCE69B7B15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892729" y="5171727"/>
            <a:ext cx="1190470" cy="1097099"/>
          </a:xfrm>
          <a:prstGeom prst="rect">
            <a:avLst/>
          </a:prstGeom>
        </p:spPr>
      </p:pic>
      <p:pic>
        <p:nvPicPr>
          <p:cNvPr id="17" name="Picture 2" descr="data:image/jpeg;base64,/9j/4AAQSkZJRgABAQAAAQABAAD/2wCEAAkGBxAQERUQEBAQFRUVGBgWFhUWFRUVFxgXFRUXFhcWFRUYHSggGB0lHRUVITEhJSkrLi4uFx8zODMtNygtLisBCgoKDg0OGBAQFy0dHR0rKy0tKysrLS0tLSstKy0tLS0tLS0rLS0tLS0rLS0tLTctLS0tKy0tNy0tNy0tKy03K//AABEIAOEA4QMBIgACEQEDEQH/xAAcAAEAAQUBAQAAAAAAAAAAAAAAAQMEBQYHAgj/xAA/EAABAwIDBgMGBAQEBwEAAAABAAIRAwQFITEGEkFRYXEigaETMpGxwfAHI0LRFFJi8VOCkuEXJDNDcoOTFf/EABkBAQADAQEAAAAAAAAAAAAAAAABAgMEBf/EACMRAQEAAgIBAwUBAAAAAAAAAAABAhEDITESQVEEEyJhcTL/2gAMAwEAAhEDEQA/AOjIiIslERAREQERSgIiICIiApUKUBERBKIiAiIgIilBClEQECIgIgUoIUoiCipUKUBERAUqEQSiIgIvNR4AkrWsa2xo0DuMHtHjUN0HcqLdJk22ZzgNSrS5xShT96o0evyXNrrHbq5JLSQJjSG+U9Sru2wWvUaN6YPOf7rO8mmk4rW119q6DTAl3b7yVrU22pN1Y4ZTDiGzyAnKVjxskQMwcvucla3GzXhLXOJaT8DPCdOPwUfcW+0z9jtnbVPeJp8PF9COCzNridGqN5lVjh0cPkucV9jXNypPdxgEyB5HyWGq2deiDvjQ9W6cRB+8uymciLxadqa8HML0uS4NtjXtfC4B9KZBMggO/SOogro+DY3Rum71JwPGOK0lZWaZRFClSgUqFKAiIgIERBKIiAiIgoqURAREQERSgKnVqBoLnGABJPZe1z3b/G994tqTiIzeQQJnRvUaSot0mTdWm1u1Dq7vZUXEUxrH6gefTIrEW1oXv0PSBy6+fBW1vQzG8JJ1jUDgJ89VvGA4UQBvHPhGkclhlk6MMV3hGz/hEDTr6dltVlahjROoUWLQ1obGnLTyVzUe2Y0PH/dVkaKdTp991gsRa7QTrJHLPIxxCy1Wu3PxDpCx9RpLg7QameSk7WTnOHu+YOiV7EVWy5ufaJ81mDatLQTyUVGtDRB7qbirK5jjuzbhLmHrukR3hyxFnWfQLTTqOY7Lw+p04xHcLpeJtBy9eS0rGMKa+SNRmCDnIk+R5eaTJGWO28bKbRtum7rsqg4E6xxHNbGuF2GJ1reqXCC5kOBzzPUdRK7Ng2ItuaLKzf1DMZZHiMuq2xu3PljpfKVClWVEREBSoUoCIiAiIgpIiIClQpQEREFG7qhjHPcYDQSSuQ3lYXFWpUjiCBy4Nk88j6rou2FX8k0pA35BPJoGZAXPn2jQIaXAwDl0cAD5ZrLOteOLzA7Quew997KM+P30XRbWmGshupP0WvbLWhc9vEfTtwW7ts945ZD6rLzXROosacgZR0VK5LogyByHHuVmhYR+6tLjDXGfF5xmpssJlK1qvcO0IceRjIfBLa4cTBJjhw+MSsnWwl2m8Y6R8yqVDCQ1Z9r6eK19ugzOugkq1fevcD4THLL5LLi1HHNUqlu0aBLlSYxgLim9xyy4wc1h761qAyBPPP1HZbiaQVlWoSSQo2ac7xi3Lm7xycJDhHD9tFefhZjbm3Drcu8FQZA/peOXKc/RbVimHtqUnNIByPdcitrt1tcNqtJmm8EjT3T0+S146x5cX0cF6VvZXIq02VG6PaHDzEquulypREQFKhSghSiICKIUoKSIiCUQIgIiINT2uePbMaZ9wkdSM49FhGtaCHubqGgeesjksn+Ifg9nUDSSZblrnHDjxWIwJhLwXuLspEx0grHNvxt92YtgJdHRbMyFr2B1BGvLLks8x0qMVs1YlU6hUyvDgrVSRa1irRxVxdhWxBWGXl04+Hhzla1nq73Oipewkqqywc4q3LlkK9MBY2uEKpV6sArj2OMi7dI8LnEHz+5XWq7ZBXJcYfu3FTI+E5/HX4T5LTj8suTw7nsmR/B0AIgU2jWdBGvksstZ/Dou/gKQcQYLwCOQe6D9Vsy6Y46lERSClEQEREBERBSREQSiIgIiINc23t2uote4+47LIz4vDlGmq1zBrPM1XHdnITlO6J04Zx8FtW2VIutXEfpId9M1gsLO81oe8bxBjXnl30+ayza8bM4VXG8ROhz5c1t1qclruDYSCd53TTpotlaN1Z4tslUlQSsVimN0qAlxWGZtrQOZlo0kzCttWYtlrhWjnAFYZ+1ts47oqtnuvP8A+u12hHdZZVtjOmWdVzXirWAWP9vx4FYXF8bFMkaxyVNr6Za5vOqwl9jVGl77xPLitRxbHbyv4bek4T+owPUrDO2dvaxmtVpt55ye2QWkk+WeVvtHRbPFqVX3DnyyWhbf2vsrhtRoyeDPXhnz1VSywCvbEOY4OjPKR8Fk9v6PtLSnV4tcJPRwI+cKcdSq5dxtH4YXsWjKT3CS5251Gun3qt4XHtkLhwubKnvHT0Of32XYltx5W7U+p4Zx+n9zYiItHMlERAREQEREFJERBKIiAiIgpXLqDvyapM1AYEGPNaRSovo3BZUDsid0xlu8PEtuxBsVaT/8p+MhXO0dhSe3eL2tdwnjl6Lmyt3d+zu9GMxx17xOz9QFmRnqr++cQ3IZrBbIuhhaTJB7dlsTxISeFL1Wp3mEe0BNUkDuOPcLS8ftMLomKly9hkHca8+rYK6TiGHOrHN7mt0yiescu+vZaVtPsLRrPDvbFjGmRTa1sb0AF0njkNZVf6vJ8MBY4dh07zDUM/zF3l2W0YXh9J+VMkRyM+qsm4QxxbTpyTTAaegji6FuOA4dut92I8ye54rLW62y1ji83Fju08uS0LFvCXEgk8ufkusXVPwLnm1FqA8EZEqcppXHLbn9a/r1XmnTLmZESAY3oyBI1z5eqtcHwq4fcb1dlbck5e0nKDlIPOFtVHDgXSSZ5rKMtX/zCOyvM9eIjPCZeaw2G0a9F0OJcwzAJkt5CeKy2N2xqWVVsZhu8PLNXVCzz59VfV6f5bmnTdPyUS9l8MNsPYtfXta0e7QLfNv9yumLQPw5pbu6CQY34HIdfNb+uji8Of6nK3KfqCIgWrmSiIgIgRAREQUkREEoiICIiA6mHCCOo7jNW2MtNR/s4knIK6aYMq6FAOcHjUfArDlw27Pp+XU79mBtLc211uE5OaCPhn6ytmaVhsYY7eZUiCJH1H1WStqu80FUx66Tn32rFoVpXtKepaCrxq81YVrFJdVjP4cToAOiyFEABY68uYV3hry5u8VTG9tssbra4qDIrT9pLEvBI4LcK7wAtcxS5AGanM42lW5HHnCydKnOixeMNDIfTPHMd1c4debwWTbXW2TAA0Vre1oY88N13yVStW6rB4xcH2Tm/wA0j45KzKti/Du3iiHn3iNeME8fgVuCxezViKFtTaNS0E9yJ+qyi6sJqOHly9WQiIrqClQpQEREBERBSRSiAiIgIiICuLevAgqgiizaZdXaMXuGFhE56iM1bYRXyEkH+6uSAsTSYWkgEjdMeWfzWGePp7dPHnMumyMqBU69eFZ21eWzxCpXdQwVS5dLydrDcdVqakic1lbhtRtMikWh3CcwD2WKdd+yGQ19EF1VeDuyY4fsqRvbta1MXq0W/wDMuaeZA3Y8pWkbS7Vug+ybM6OJEZa5DMrZMfws1KZD3NBOgJ+8lqLNmqdKnu1qrXO4ASSJ+iT9rzC32YvCsS3h+Y5xzJzJMdlsFC5pjNroPzWvNwUM92o08Y0PqoBIcGte0xyM5qbou/dttO9D2ydYWDvapdUDB4gM+v2FYULsiSBocjxiM8uSvLQ+0rNIkOkQOZORHw4KJO2NdmtWxTaOTR8gqy80xAHYL0u6POoiIgKVCIJREQEREFJSiICIiAiIgBSoUoCsKrIqkD9QnzGR+iv1bX0hu+P0588uP7+SpyTeK/HdZKNUloykZ8eWmX3xVK6fvMIbqI/dUa94N2ZnkSczI56AKwp3gHE56DX7yzXJY7ZYoVWV65/LgTxIyHPLiszaYXcxD6zR/wCLCPTeV5h1MBo59lXqucR4VEny0mfw1vEsFcJmu3P+iTHx7LWbzA2TJuHk5ZNDWj6n1Wdxyhe1ARTAnnmtUdg+IF4NVxaAIMFufwUt5y9Kb8EYcnFxHIuJPxV3TsqbG7rWtAGmSubfDywDMk8yqVxXa1rjy9FHlllm1nEXBstkATwjlqQex+KyWxDHV7qnTa0ENO87LINZ3zGcc1rWIXwLiANZGmv+66x+GOCewtvbPH5tX3tPCAcmz6rfDD5cfJyddN0REXQ5RERAUqEQSiIgIiIKaIiAiIgIiICIiCUREGvY5aOoTVY3epnM8SydcjwWC/jmxvb0gGSfDEdIldEYJbBWnbRbKtcfaUPCeLBkw9v5SuSzVdUu4q4bizahA3oyOUz5mFsVG4bpI/suPVqde2md5pzyIMZ8ARqMvVLba+tTMvzyA45nmE9PwtMvl1i7xJgENImPNatiOLjPPPr2WlX22JmImcznpyPyWDxHaQuJIkntloQo9NrS54yeW132PFrTnn8lqN9i/gNNsl7zJAn7lYttxXuHbjATOWXXmVsuF4CGQ53icc59clfUx8srnc/Cps1gcEVa0Fx91p0bx+OS7BsuZoRycfoVoNsASMtFsFDHnWdFzhbVKzQZcKZG+0Rrun3hzjRMMvy7RyYfh03VFhNmdqbXEGb1B/iHvU3QHt7jl1Cza6XKIoUoCIiCUUKUBERBTRQpQEREBERARWt/iFGg3erVGMHU5+Q1K0vHtvgXextAZORqOGk/yt59Sp0i1vj6jRq4DuQFgMd2toWzhTZFWqZ8LXCGgal7s44ZdVxeveVK1V9R7nPIMAuMlX1gd2pU6brR2zJ+J+SnSNu27LYo66omo4AEPLSBMZAHKe6ytSmDqtY/Des11oWjVtR8/wCYhw9D6La3BcmXmuueIwuIYTTqgte0EHgVqOL7BW7x4N5vb/ddDqNVlWKrelnGb/YhzXeGqeXu8vPkqNHY5gMvc93T+y6XirdZ0WAOuXRR6qemMVb4a2mA1jWgZcPmrinbxGcq8DPM/eS9ikq1pIp21KDOay9g4gqwYr20UJax+IGHstizELb8qqHBryzw728JDo5z8QVVwn8V6ogXFFjxlLmEtd3gyD6LH/ixigIpWzTx9o/1a0H4k/Bc/pnmuzi/z24ea/l0+h9ndsrO+IZTqbtQ/wDafk7/AC8HeS2JfLrKhkGSCMwQSCDzB4FbhhP4hYhRABqtqtH+K2T/AKhB+K00y9TuSLmuG/iu05XFq4f1UnB3mWuj5lblhm09lcgGlc05P6XEMcO7XQU0ttmFK8scHCQQRzBBClQlKKFKCmiIgIsdi+NUbZpdUcJ4NBzP7LnuPbcXDzuUnbk6BvAcydSpkRa6FimN29t/1ag3uDBm4+XDuVz7H9ua9R+5RJpM47ubj3dw8lq1au4mXOJccy4mST3VvcOgtdz1VpFLkqXV051Ql7i4n9RMn1VKk7xieY81FQSJESFTpGSJ4fupQtqIipUH9X1WRDt2rPB49RmPSVj7yW1ieau62bQZ8+2ihLfPw5xttGuaNQw2rAB4B4ndnvJHwXVCvm5twdRkRqPVdM2N29aQ2heOgjJtU6HkKh59fiseXD3jo48/auhE81a3YkfforhzgRIIM6FW9Zy5q3jV8TtpyzjusZ/DQYWzXL81ja+ZVF1hTodl5qUllhQAElYy5qDiYA5olbzyg5wc9IVPEsYpWlI1ah0GQ4k8AFicc2lo27TBBdnAELm2MYtVun71Q5DRvALTj47kz5OSY/15xG+fc1n1qnvPM9AOAHYQF4aYXhjYVVoXZJpw2vbVUBVOV7ClVUa9VG1VQClSMrhuLVrc71CtUpn+lxAPduh8wuh4B+Jw9y8Z/wCymI/1MP0+C5PvL1vIb07t/wAQMN/xX/8Azf8AspXCPadUUaW9Vdyx3a1rD7O2hzuL9WjtzPotNvMfr1SZqvME5bxAMdAsW+93QYAmICtLRxjPmp1pFqtd3Je4A6DNY6oTvby91a0uPVUXPlShFRxyPxVS48QgcM1Q3ufNed4gnr9UFai7RSwQ7gqND6q5DQgpYiySHKaLt5sL3WzCt6XhPRBMT3+ipknseS91RBkI8gjP76IM5gW2d1aeFr99n8jpI8uLVudp+JVrUH5zX0nf6m/EZ+i5S+meEFWtbLVZZcWNa48uUdlO0tlU0uaXm6PQq5oYzZtzddW4HWo391whxVN2eZWX2J8tPv34dnx3bqwptinXFR3AMBd8Toub41thVrEimNwfErXCEFPmrTixit5sql73PMuJJ5le6bFACqNWsZV6YqgIVOV5LlKHuV6BVNgVVoQSCvQKglIQe1K8KQ5Sh6y6KV530TY2KolPQIishZs1+CpP1++qlFCXlmo++a8OREHqkrtqIgpn6/uqVREQTW0C8Dh98UREqbv2VKrp99ERERj6v1+qooiqtFenoqVTVEQSxegiKAdqvPNQilCrTVZEQBqvPBEQelCIglERB//Z">
            <a:extLst>
              <a:ext uri="{FF2B5EF4-FFF2-40B4-BE49-F238E27FC236}">
                <a16:creationId xmlns:a16="http://schemas.microsoft.com/office/drawing/2014/main" id="{651A155C-F319-4FC0-A50C-03DAB2B772C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662632" y="5171726"/>
            <a:ext cx="1097099" cy="10970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data:image/jpeg;base64,/9j/4AAQSkZJRgABAQAAAQABAAD/2wCEAAkGBxAQEBIQEBAPDw8PDw8PEA8QEA8PDw8PFRUWFhURFRUYHSggGBolHRUVIjEhJSkrLi4uFx8zODMsNygtLisBCgoKDg0OFxAQFysdHR0tLSstLS0tKy0tLS0tLSstLS0tLS0tLSsrLSstLSstLSstKystKystLSstKy0rLS0rK//AABEIAKgBLAMBIgACEQEDEQH/xAAbAAACAgMBAAAAAAAAAAAAAAADBAIFAAEGB//EADsQAAEDAgUBBgQFAgQHAAAAAAEAAhEDIQQFEjFRQQYiYXGBkRMyofAVQlKxwdHhBxQW8SMkM1NygsL/xAAaAQACAwEBAAAAAAAAAAAAAAABAgADBAUG/8QAJxEAAgIBAwQBBQEBAAAAAAAAAAECEQMEMUESFCFREwUiIzIzYST/2gAMAwEAAhEDEQA/APJxRd+k+ymKLv0n2XVMw7eEZuEZwh83+B7e+TkRRdwfZb+E7g+y7IYJnCI3AM4R+f8AwHav2cSKbuD7LYYeCu4GWMUvwpincL0TtX7OG0ngrek8Fdx+FM8Fr8JZ4Kdwgdo/ZxMLIXa/hDfBZ+DN4CPcIHaS9nFrF2hyRvAUTkTeFO4iL2kjjQtrrjkTeFH8Abwj3EQdpM5NaXVHIBwoHs+OEfngTtZnMKVOmXGBvx1K6f8A0/TZDqrwwRMdT4KVZlOi7VTY0bEN0y5zNp3t7IPOlsGOlk92UdHKKrgXaSAPclCbl9SPlIHUkFdW1+IqGKbW6Sba9o48VPEYHE0xL3M076REAcaSB7qruGuC/tYvk4aoyDCgV0dfBUnuNtOr803nfadkhUyk9JjzlWxzxZRPTTiVRC1CsXZU9Ddlr0/yR9lfxT9CMLRCcOAfwhuwT+FOpeyfHL0LQoEJo4V/Cg7Du4Q6kFRfoXhTphSNF3CkxhG4Szaotxp9SNsC2WrbFMhY2zpIRrC6EQmK+6AVrjsc6f7MjC0pLRRFNLIW1pCgnfsYmqVNDYE1TCym1Nm200xTpLKbUzSYiGzTaSn8JMMYpGmgQTLFEtTTmKBalYUBDVMNWwFKEoTWlaIU4WQhQSGlb0orGoopKUSxXSh1KjWXd6BPGklMVl7qrmAflc0/W/0TKPkDYvhsudULPiUy7XLrgatPPAWY7L230NOkSBPHsu2wOUk3mI6EST5oOJwVUyNF9tVohR2PGKs8/pUDs0zEWMwI/ZZXdVqCHgtAkDRYAe67/C5K1rDqA1Hr4qux2VN42Qcml5GWNM89xDXMgEnTO8kj+y3gcaNWjfePHmDyrXNsqeGuAaTN4jpyFy+LAaRaHNsBsZCrjJMLg0jrmU2kAiCFE0G8JXIq+thEEEEG/iJViQmsShU4ZvCE7CN4TpCGQjbJQg/CN4QX4RvCsnNQKgUtk6UVpwbUjmOGDRKuCEhmosipMDiihYFMhRYESEWMthqngg4StPy4J/BjuqbwmU2VShF8FO7LwhnLlbELUIqbF+OJTuy1DOWlX+lCcE3WxXjidExiPSpqNNqZptQGiFosTFNihTCZphQhNrVKFMNUgEBkLuahlqZcENwQCA0LWlG0rNKVkAwtgImlba1AhKkxMtao0mI4CdEYJzVa5ThrtJEgkeeyrnhXORnVDRbTcpluKy/ptW6rBGwW6SlW2VvAl+Ssr8JGqAnq5v8ARAdTklUTVmqLooszvaFxnaXDNDNQaNQcDPqu9zCkLlcfnVLW1zfA+658vtmjYvuiVXZ5nceeXx7BWhCrezwOh44f/AVpC1mJgyFEhFhRIUAAcECqE24JeuFCCXVI5qLJ/qk8zHdUQSgY1ShSYFjhdFsdbFxgm91TqNUsA3uolVqKKmJlq01iM4LdJqICJp2QCxWAbZLPbdMhWX9NM0ksxMUimFiN0wmqbUvRCaplFEYYBbDVJikAgxkBe1DITbmpd7UKolgw1bhYFJKEjpWNaiQhvJUoAxTCKAgUSjJkQawVBrnQ4OIMN7pggnqncLTbg3vNR7Qx4BFRx0gQY0nhKZY+KgB6ke/RWdSicWytTrMb8N4NINIvtufofRFbha+20Qq9o8OB/wAOqyp4s1P+rQVUYrtmxpggxtJDgP2TWW4D/laDWd1optDmiBLxZwPqCqPMezE1DUHxnOP5XODmj6ppMVLwi6wmcsrCaZDuYvBS+Z9pKVD5iJ4kD91UZnkFapVp0cLVOHqMoPqV6zSWkMJDWNdpPeJIdHkVy9DLKodVpV3urVqNbS55JJeyAWkT0I+oKRqldlik34o6V3axrz+QN/8AISq7E4+m/UQ6nsbBwKDhMjLSSDWdIsHRpb7oWeZU19ENc0F/xGAPAh29xPlKyzhCUqs0QlOMbo1kY002z81Ul8dYVppSGVO+IGO06fhhzSFaaVZDyivKknQHSoliYhRLU1FYs5qXrtsnyxLV2oMKKzTdJ5o2ysiLpHNRZKhjn2BbLVNjVKFLLFsXGXt7qNUasy9vdRarU6KXuV9cKWFbZTqsRaLYCa/AhEIDxdMliC5t1EQuKSapNS1JicpMVgi8DdMIrAo0mpim1EFhWBGYtMaiNCFBs08IFRqachPCjJEV0qQaiaVtrUlD2Q0rRamA1Dc1MKRaiNKGAphQJvXFxuIjzXWUarXMa8R3onz4XGvKLgKxbUZcxrEiTF7bIpko6c4R7S51F4a15LnU3s109Z3c2CC2evSUhVdiiYHwG+Oh5+mpXQNkhTpl7y5xho2HJUbfgMUEyvLxSY8lxfUqkvqVCLkxAEdABYBcJnmBfTxXx2ODXOsZaSx7ZJAcJkRJg+K7PMsxqUZIDXtjpIcOnquKzfHValSC3S3THJKozz2ovwY7u+SwZicQWR8GjtuKrx/8fyqrGtcXN1lsg2aydIPUkn5jG225T+Bxh06T06pOtD6l77n+n7rPKVtRXJeoqKbfBrB4cNaYAAJtHCNpRmNstFq1qNRoxSl1SbAaVotR9K0WqUAAWpWu1WBalq7UrQUyqLbqtzXZXBbdV2bsskLDn6YUtKlTapwkbLqLrL291GqNUcvHcRXhXLYzPcUc1Y0ojwgvRAbLkFyxzkIlFAL7DlPU0nQCepBWlQam9M03pUBMUkLHpDjCitKBTKK0IiMnKiQpgLCFGFAoUgFIMU2tSjmoUHNR4UXBGhRctWoRCshAIBzUOEyQq3O80Zhaetw1OJhjZguPmpuS6O5wmID6Yd4CfNDc15MN06YMySP2VN2IxzsVghXLQ0mrVhoMjSDA9Vf0XBwtvsfBFoMWUGbNr/8AYY5vhXO/lpXOYp1d7oNCmwbajUL/AKAXXcZnhdTfnj6rnX4PRdz22vtCzZ1RrwzVFY2n8JpLnandLAAT0CFgmSXP6fKP5S2ZY3UdLbkT5DxK5nCdvi2GVKADW92abr73JBVeDH1Sv0TPPpjXs79jbLRakslzmhimTSeCR8zDZzfMKxIWwx2C0rWlFhZChLAlqWxATzglMQEskMmVxbdV+cNsrOLpDOBZVcFkdznGtUoUgFtrVUaUXuAb3UR7VLAt7iI9q0JeDHLcSe1L1Gp17UvUaoAUcEEhNOahFqhC9op6kkaKepK4qDNRmhDa1MsCFDWbYmaaG1qKwIpAbCgKUKIU0aFMDVINWAqUqUGzWlYWrepaLwoSwZpqJgbwPZRxmMbTY55I7oJiYk8Lx7tfj8Q+uC+q/Q8AjSS1vi0Qio2CU6PTM7z/AA+FAL3anHZjILiOfJcJ2mz4YwMLWmm1gdYkEknrbwXOVKk8mOblbpPtH3xCdQSEc7Pb/wDC2uw5dTa3dj6gcB0JcT/IXRYvCmS6mYd1B2K8Z/w77Sf5Sv8ADeYo1SA6T8r+jj+3qvbWVQRIgg+qrki2D8eDlM3zPEMsaLiB+m481y2YZtXqmA0ieei9Ix1EOBXIY/Lw10rLli15NeKSZQUMNoBJu47lea53hzSxFRp21ucDyCZ/leq1mwYXFduWN7n6iT56VXpptZK9jauCeO/RW9ksd8HF0XTpaXhj/Fptf1K9kBHgvBBZWOEz/F026WV6gbwYMeUiy6Dic2MqPa5CiXBeV4TtviWCKmmrf5vldHFrK7wnawVRIBDurSdkFBsLyJK2du545SmJqDlcs/tAUjic8cUzwS9CLV473OnNZs7pHNagIsuYOavTNDFueLqmeGUYtsuxaiMppIlCkxbIstgWWJnT4LjC4xrWwVqpmLVyuLruBgEpR1Z3JXUx6duKZxMurjGbR1dTMmpapmbVzLqjuUJzjym7cTvDoX5oEE5oPsqhKip8CD3LPRaWMbyE2zMGchedtxT+UUYh/wCpMtOxHq4o9GbmjB1RBnDB1HuvOW1X/qU2vd+op1pX7KX9QiuD0T8cZyPdZ+PM5HuvPwXfqKmJ5PurFpP9K39SS4O9/wBQs5Cie0beVwwB5PupBvmm7Neyt/U36O1PaRvKge0w+4XHhimGjhOtJH2VP6pPhHUv7TfcoLu0h+yucqDSWyLO69B5po4UdenJsqZwxx8LyzXhyajJ5fhDGZ506o0N3gzbafFVdf4eIYKVXuPBljzcA8AoxoNm/wBOEV+XyIjjcyqjUc7Uymsx2mJ8ZDfedkA0nA3BHoV0mmowRPxALBjpJEjlTYyi+QCaZ3DXHSS7z67IUHqOVcev+/gvSP8AD7tg62FrumP+m4/pH5SuYr5SDJcALm8EF3nH7qtrYIBhIdUa4OJbGkiB0JkFp90so2iyE6Z78a2obqtx9IQT++y8syPPHQWuqVGlsg98mT4K5qYgvgPfUIIEienrCzyx2qLln6eBjNcfTpSXEEzAa3vOJ4gLhc6c+oTVqDTJhjT0C6bEupMkspiQfmcCHT6hcxm9Y1dRn5dmn5jJ2AH1Qx4VF2DJnlk8PYo6pUU3Sy2o65EDk/0TbMraPmdNpt/dXlVFUymXWAklPUsHou4wYm2w80apiWUxpYNR+soYpvfd9m8IWSkWWDOpgJvvHkoVmpdjCz5TA/dEZW1C9iDBC34ssZR6eUcjUaaUJufDIQrHLxZV6ssu2VOp/kzTon+ZDcLGFEAQmt3XC5PT8FVj/mSpTWO+ZKleixfojyWd/lkDKgURyGVGSJEqCkVFVlqDsKK1BYjNV8TLMO1FagtRmq5GWQRqm1QaVMJiphAthRCkE5WwjQjUGyb2HUoITVOzdpJ+hVeafREv0mH5cnnZEscJYRAJFxbcjx+91lCpqptAg6rbxtY38x9VGu6TItYt63nrsksMdIINy13y+Hr5H3XNPQD1QFsgGYiLfdltmJIMkDURc26ceKA103bZ158uPvlSeAD3t+omPJQgbW07b72kO80Csy17xsLkLTdEyJBBJFy0ekohqwIAgyZk7CB16qWQp8a+rRc0te4NMSwnWAOu6nUL9Dg4NcHfmB0u22hNZi0up6dzvG8evXr7pbKnEtiTqaQI2B4M9LFAghSr6KpMaTNgRZw6hddl2LDm3gW2b+xsqPH4YOaO73m3kSZ9TugnFuwxJaZa9jXhh6EkDTf/ANkkojWdHj8dTpQXEtG4ndx3sDv/AHXIfirA+o4SA8GwG9yfTot/5V2ILqlR8nVABIA5gBEbl4FonxUChOtmxIs0mOpQtdWrEmG7W4Vk7DAAwBex6pTD90lp26XQoNkcPhADxeOU6W23+kXWN3ja25PgtsEmx2ugFEXbSZm49Es0xUPBgIuKqmQI8UtUcA3V+p37WRi6dizipRoZVll4sqxrpCtcu+VaNT/JsxaJfnSHRshh0Ih2S5XDW56d7FZjD3kqUfFHvJcr0MP0R5HN/SRFyGVJxQyUGPBGioErZKgVWy5IOwo7SlmFGYVdBmbJEaYUVpSzXIzSrkzJJB2lEagtciNKsRU0GBUghgqbSmKmgrUZkkyIIi4mJQaZW34gg6XC8WJuDt4crHqZfckdX6fCoN+wwqxae6DBndoulBGt4BF2lxMwRABPHSfdSpPBlpAvNgCBY2/coNKrD7xtHMEWv77rMdEOyqQ6CRpgfqMg7ekG/qmHd8dCNh3SLkbKtqA6tjaDvE/YT7KjiBxB8/EIBNuN4LSBtcBhUj1bMADrvt/shkjY2kbXJlafTcbtsCd3GJPTlQBus91ge8beP3/dVbRorC0Cpax+/FWgn5TExzY+s/cqvzWnqFiJHEgAjhAhYPECBFvEkR09VSZzdrLiZItNu9sncDX1Mub8G8cpXMX91pBAOp4MAzBjdRsKGGktA021O29AZ+qZa6NyAZmOfZQ0fNeLtIB2gtH9FqetjHTxulCRdSG1pM729Aq/HMIMgRCfcJPUadrwPuwQK7JlvrsSVAgGVhG3v1R6MmdNwOn7WSVF/wCXjb+iZwpG2/AmEAimKJ1m+w9UDEPs0eSliH95/oEB7rtCBCxpG3urbLjb1VPSMz5/wrfLDZXZ3+AzaVf9I6/ZBmynWKW12XHS8nonsytxZ7yXJU8Q+XFEoYCq/Zp9V3FkjGKtnmJYZSyOkKOKGSr+j2cefmP8JtnZxg3/AKrPPV41yaseiyvg5IqMHg+y7QZPTb0W/wDI0/0ql62PCNC0MvZxjCjNcsWLoROXMM0orHLFiuRlmgrXIrSsWK1FEkEaUQFYsTFTCsd/CAapDzFoMlp48+qxYsWf92dfRfyRIkyf1CL/AMJLH1yKjXzckSRYT6rFioZrQzUmzxY8tEdbItCpLZcTd3iSfFYsUCMSCNhfqXRuNhdbeb2iLaRYddwtLFGAEagIAvHN9xdDqNtBvaQDC2sUCVmGcWVNMfNJHTzU8cDo4HxDbxLQVixKEew8EWO9OibWvEHzWaxeGkgDdYsRAQLj4GOqXqEnrf5jKxYlGKysYdO1/wDZHov4HusWIEEqr5Lhy7ptAUaZl4ttCxYoQZdX0kjxVplVeQFixJlk+ii7BCKnfI/WfZGwOU1KvgCsWLnTdLwdNeWXOD7O0qdyJKsG0Gt2ACxYqHOT3YVFLZEXhAe1aWKILF6iXKxYrEKz/9k=">
            <a:extLst>
              <a:ext uri="{FF2B5EF4-FFF2-40B4-BE49-F238E27FC236}">
                <a16:creationId xmlns:a16="http://schemas.microsoft.com/office/drawing/2014/main" id="{ADB2AE3E-61D7-4580-978C-6DDF04A41E7B}"/>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6339162" y="5171727"/>
            <a:ext cx="1190470" cy="1097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852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p:nvPr/>
        </p:nvGrpSpPr>
        <p:grpSpPr>
          <a:xfrm>
            <a:off x="2597360" y="1295400"/>
            <a:ext cx="6607600" cy="5156200"/>
            <a:chOff x="1073360" y="1295400"/>
            <a:chExt cx="6607600" cy="5156200"/>
          </a:xfrm>
        </p:grpSpPr>
        <p:sp>
          <p:nvSpPr>
            <p:cNvPr id="19" name="Oval 18"/>
            <p:cNvSpPr/>
            <p:nvPr/>
          </p:nvSpPr>
          <p:spPr>
            <a:xfrm>
              <a:off x="1073360" y="1295400"/>
              <a:ext cx="6607600" cy="5156200"/>
            </a:xfrm>
            <a:prstGeom prst="ellipse">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5" name="Rectangle 54"/>
            <p:cNvSpPr/>
            <p:nvPr/>
          </p:nvSpPr>
          <p:spPr>
            <a:xfrm>
              <a:off x="3097006" y="5963340"/>
              <a:ext cx="2560316" cy="369332"/>
            </a:xfrm>
            <a:prstGeom prst="rect">
              <a:avLst/>
            </a:prstGeom>
          </p:spPr>
          <p:txBody>
            <a:bodyPr wrap="none">
              <a:spAutoFit/>
            </a:bodyPr>
            <a:lstStyle/>
            <a:p>
              <a:pPr algn="ctr"/>
              <a:r>
                <a:rPr lang="en-US" dirty="0">
                  <a:ea typeface="Cambria Math" panose="02040503050406030204" pitchFamily="18" charset="0"/>
                </a:rPr>
                <a:t>A</a:t>
              </a:r>
              <a:r>
                <a:rPr lang="id-ID" dirty="0">
                  <a:ea typeface="Cambria Math" panose="02040503050406030204" pitchFamily="18" charset="0"/>
                </a:rPr>
                <a:t>rtificial </a:t>
              </a:r>
              <a:r>
                <a:rPr lang="en-US" dirty="0">
                  <a:ea typeface="Cambria Math" panose="02040503050406030204" pitchFamily="18" charset="0"/>
                </a:rPr>
                <a:t>I</a:t>
              </a:r>
              <a:r>
                <a:rPr lang="id-ID" dirty="0">
                  <a:ea typeface="Cambria Math" panose="02040503050406030204" pitchFamily="18" charset="0"/>
                </a:rPr>
                <a:t>ntelligence</a:t>
              </a:r>
              <a:endParaRPr lang="en-US" dirty="0"/>
            </a:p>
          </p:txBody>
        </p:sp>
        <p:sp>
          <p:nvSpPr>
            <p:cNvPr id="56" name="Rectangle 55"/>
            <p:cNvSpPr/>
            <p:nvPr/>
          </p:nvSpPr>
          <p:spPr>
            <a:xfrm>
              <a:off x="6470767" y="3546492"/>
              <a:ext cx="1168910" cy="738664"/>
            </a:xfrm>
            <a:prstGeom prst="rect">
              <a:avLst/>
            </a:prstGeom>
          </p:spPr>
          <p:txBody>
            <a:bodyPr wrap="none">
              <a:spAutoFit/>
            </a:bodyPr>
            <a:lstStyle/>
            <a:p>
              <a:pPr algn="ctr"/>
              <a:r>
                <a:rPr lang="en-US" sz="1400" dirty="0">
                  <a:ea typeface="Cambria Math" panose="02040503050406030204" pitchFamily="18" charset="0"/>
                </a:rPr>
                <a:t>Example:</a:t>
              </a:r>
              <a:br>
                <a:rPr lang="en-US" sz="1400" dirty="0">
                  <a:ea typeface="Cambria Math" panose="02040503050406030204" pitchFamily="18" charset="0"/>
                </a:rPr>
              </a:br>
              <a:r>
                <a:rPr lang="en-US" sz="1400" dirty="0">
                  <a:ea typeface="Cambria Math" panose="02040503050406030204" pitchFamily="18" charset="0"/>
                </a:rPr>
                <a:t>Knowledge</a:t>
              </a:r>
            </a:p>
            <a:p>
              <a:pPr algn="ctr"/>
              <a:r>
                <a:rPr lang="en-US" sz="1400" dirty="0">
                  <a:ea typeface="Cambria Math" panose="02040503050406030204" pitchFamily="18" charset="0"/>
                </a:rPr>
                <a:t>bases</a:t>
              </a:r>
              <a:endParaRPr lang="en-US" sz="1400" dirty="0"/>
            </a:p>
          </p:txBody>
        </p:sp>
      </p:grpSp>
      <p:grpSp>
        <p:nvGrpSpPr>
          <p:cNvPr id="65" name="Group 64"/>
          <p:cNvGrpSpPr/>
          <p:nvPr/>
        </p:nvGrpSpPr>
        <p:grpSpPr>
          <a:xfrm>
            <a:off x="2709366" y="1941195"/>
            <a:ext cx="5280842" cy="3864610"/>
            <a:chOff x="1185366" y="1941195"/>
            <a:chExt cx="5280842" cy="3864610"/>
          </a:xfrm>
        </p:grpSpPr>
        <p:sp>
          <p:nvSpPr>
            <p:cNvPr id="51" name="Oval 50"/>
            <p:cNvSpPr/>
            <p:nvPr/>
          </p:nvSpPr>
          <p:spPr>
            <a:xfrm>
              <a:off x="1185366" y="1941195"/>
              <a:ext cx="5280842" cy="3864610"/>
            </a:xfrm>
            <a:prstGeom prst="ellipse">
              <a:avLst/>
            </a:prstGeom>
            <a:solidFill>
              <a:schemeClr val="accent5">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7" name="Rectangle 56"/>
            <p:cNvSpPr/>
            <p:nvPr/>
          </p:nvSpPr>
          <p:spPr>
            <a:xfrm>
              <a:off x="2986929" y="5237411"/>
              <a:ext cx="1989647" cy="338554"/>
            </a:xfrm>
            <a:prstGeom prst="rect">
              <a:avLst/>
            </a:prstGeom>
          </p:spPr>
          <p:txBody>
            <a:bodyPr wrap="none">
              <a:spAutoFit/>
            </a:bodyPr>
            <a:lstStyle/>
            <a:p>
              <a:pPr algn="ctr"/>
              <a:r>
                <a:rPr lang="en-US" sz="1600" dirty="0">
                  <a:ea typeface="Cambria Math" panose="02040503050406030204" pitchFamily="18" charset="0"/>
                </a:rPr>
                <a:t>Machine Learning</a:t>
              </a:r>
              <a:endParaRPr lang="en-US" sz="1600" dirty="0"/>
            </a:p>
          </p:txBody>
        </p:sp>
        <p:sp>
          <p:nvSpPr>
            <p:cNvPr id="61" name="Rectangle 60"/>
            <p:cNvSpPr/>
            <p:nvPr/>
          </p:nvSpPr>
          <p:spPr>
            <a:xfrm>
              <a:off x="5143688" y="3556897"/>
              <a:ext cx="1124026" cy="738664"/>
            </a:xfrm>
            <a:prstGeom prst="rect">
              <a:avLst/>
            </a:prstGeom>
          </p:spPr>
          <p:txBody>
            <a:bodyPr wrap="none">
              <a:spAutoFit/>
            </a:bodyPr>
            <a:lstStyle/>
            <a:p>
              <a:pPr algn="ctr"/>
              <a:r>
                <a:rPr lang="en-US" sz="1400" dirty="0">
                  <a:ea typeface="Cambria Math" panose="02040503050406030204" pitchFamily="18" charset="0"/>
                </a:rPr>
                <a:t>Example:</a:t>
              </a:r>
              <a:br>
                <a:rPr lang="en-US" sz="1400" dirty="0">
                  <a:ea typeface="Cambria Math" panose="02040503050406030204" pitchFamily="18" charset="0"/>
                </a:rPr>
              </a:br>
              <a:r>
                <a:rPr lang="en-US" sz="1400" dirty="0">
                  <a:ea typeface="Cambria Math" panose="02040503050406030204" pitchFamily="18" charset="0"/>
                </a:rPr>
                <a:t>Logistic</a:t>
              </a:r>
            </a:p>
            <a:p>
              <a:pPr algn="ctr"/>
              <a:r>
                <a:rPr lang="en-US" sz="1400" dirty="0">
                  <a:ea typeface="Cambria Math" panose="02040503050406030204" pitchFamily="18" charset="0"/>
                </a:rPr>
                <a:t>regression</a:t>
              </a:r>
              <a:endParaRPr lang="en-US" sz="1400" dirty="0"/>
            </a:p>
          </p:txBody>
        </p:sp>
      </p:grpSp>
      <p:grpSp>
        <p:nvGrpSpPr>
          <p:cNvPr id="64" name="Group 63"/>
          <p:cNvGrpSpPr/>
          <p:nvPr/>
        </p:nvGrpSpPr>
        <p:grpSpPr>
          <a:xfrm>
            <a:off x="2857957" y="2179322"/>
            <a:ext cx="3701248" cy="2976755"/>
            <a:chOff x="1333957" y="2286001"/>
            <a:chExt cx="3701248" cy="2976755"/>
          </a:xfrm>
        </p:grpSpPr>
        <p:sp>
          <p:nvSpPr>
            <p:cNvPr id="52" name="Oval 51"/>
            <p:cNvSpPr/>
            <p:nvPr/>
          </p:nvSpPr>
          <p:spPr>
            <a:xfrm>
              <a:off x="1333957" y="2286001"/>
              <a:ext cx="3701248" cy="2976755"/>
            </a:xfrm>
            <a:prstGeom prst="ellipse">
              <a:avLst/>
            </a:prstGeom>
            <a:solidFill>
              <a:schemeClr val="accent5">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2" name="Rectangle 61"/>
            <p:cNvSpPr/>
            <p:nvPr/>
          </p:nvSpPr>
          <p:spPr>
            <a:xfrm>
              <a:off x="3496672" y="3277742"/>
              <a:ext cx="1398140" cy="738664"/>
            </a:xfrm>
            <a:prstGeom prst="rect">
              <a:avLst/>
            </a:prstGeom>
          </p:spPr>
          <p:txBody>
            <a:bodyPr wrap="none">
              <a:spAutoFit/>
            </a:bodyPr>
            <a:lstStyle/>
            <a:p>
              <a:pPr algn="ctr"/>
              <a:r>
                <a:rPr lang="en-US" sz="1400" dirty="0">
                  <a:ea typeface="Cambria Math" panose="02040503050406030204" pitchFamily="18" charset="0"/>
                </a:rPr>
                <a:t>Example:</a:t>
              </a:r>
              <a:br>
                <a:rPr lang="en-US" sz="1400" dirty="0">
                  <a:ea typeface="Cambria Math" panose="02040503050406030204" pitchFamily="18" charset="0"/>
                </a:rPr>
              </a:br>
              <a:r>
                <a:rPr lang="en-US" sz="1400" dirty="0">
                  <a:ea typeface="Cambria Math" panose="02040503050406030204" pitchFamily="18" charset="0"/>
                </a:rPr>
                <a:t>Shallow</a:t>
              </a:r>
            </a:p>
            <a:p>
              <a:pPr algn="ctr"/>
              <a:r>
                <a:rPr lang="en-US" sz="1400" dirty="0" err="1">
                  <a:ea typeface="Cambria Math" panose="02040503050406030204" pitchFamily="18" charset="0"/>
                </a:rPr>
                <a:t>autoencoders</a:t>
              </a:r>
              <a:endParaRPr lang="en-US" sz="1400" dirty="0"/>
            </a:p>
          </p:txBody>
        </p:sp>
        <p:sp>
          <p:nvSpPr>
            <p:cNvPr id="63" name="Rectangle 62"/>
            <p:cNvSpPr/>
            <p:nvPr/>
          </p:nvSpPr>
          <p:spPr>
            <a:xfrm>
              <a:off x="2747473" y="4457970"/>
              <a:ext cx="1736181" cy="584775"/>
            </a:xfrm>
            <a:prstGeom prst="rect">
              <a:avLst/>
            </a:prstGeom>
          </p:spPr>
          <p:txBody>
            <a:bodyPr wrap="none">
              <a:spAutoFit/>
            </a:bodyPr>
            <a:lstStyle/>
            <a:p>
              <a:pPr algn="ctr"/>
              <a:r>
                <a:rPr lang="en-US" sz="1600" dirty="0">
                  <a:ea typeface="Cambria Math" panose="02040503050406030204" pitchFamily="18" charset="0"/>
                </a:rPr>
                <a:t>Representation</a:t>
              </a:r>
              <a:br>
                <a:rPr lang="en-US" sz="1600" dirty="0">
                  <a:ea typeface="Cambria Math" panose="02040503050406030204" pitchFamily="18" charset="0"/>
                </a:rPr>
              </a:br>
              <a:r>
                <a:rPr lang="en-US" sz="1600" dirty="0">
                  <a:ea typeface="Cambria Math" panose="02040503050406030204" pitchFamily="18" charset="0"/>
                </a:rPr>
                <a:t>Learning</a:t>
              </a:r>
              <a:endParaRPr lang="en-US" sz="1600" dirty="0"/>
            </a:p>
          </p:txBody>
        </p:sp>
      </p:grpSp>
      <p:grpSp>
        <p:nvGrpSpPr>
          <p:cNvPr id="60" name="Group 59"/>
          <p:cNvGrpSpPr/>
          <p:nvPr/>
        </p:nvGrpSpPr>
        <p:grpSpPr>
          <a:xfrm>
            <a:off x="3038108" y="2487150"/>
            <a:ext cx="1982565" cy="1974666"/>
            <a:chOff x="1751235" y="3080507"/>
            <a:chExt cx="1982565" cy="1974666"/>
          </a:xfrm>
        </p:grpSpPr>
        <p:sp>
          <p:nvSpPr>
            <p:cNvPr id="53" name="Oval 52"/>
            <p:cNvSpPr/>
            <p:nvPr/>
          </p:nvSpPr>
          <p:spPr>
            <a:xfrm>
              <a:off x="1751235" y="3080507"/>
              <a:ext cx="1982565" cy="1974666"/>
            </a:xfrm>
            <a:prstGeom prst="ellipse">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8" name="Rectangle 57"/>
            <p:cNvSpPr/>
            <p:nvPr/>
          </p:nvSpPr>
          <p:spPr>
            <a:xfrm>
              <a:off x="1903184" y="3770905"/>
              <a:ext cx="1678666" cy="338554"/>
            </a:xfrm>
            <a:prstGeom prst="rect">
              <a:avLst/>
            </a:prstGeom>
          </p:spPr>
          <p:txBody>
            <a:bodyPr wrap="none">
              <a:spAutoFit/>
            </a:bodyPr>
            <a:lstStyle/>
            <a:p>
              <a:pPr algn="ctr"/>
              <a:r>
                <a:rPr lang="en-US" sz="1600" dirty="0">
                  <a:solidFill>
                    <a:schemeClr val="bg1"/>
                  </a:solidFill>
                  <a:ea typeface="Cambria Math" panose="02040503050406030204" pitchFamily="18" charset="0"/>
                </a:rPr>
                <a:t>Deep Learning</a:t>
              </a:r>
              <a:endParaRPr lang="en-US" sz="1600" dirty="0">
                <a:solidFill>
                  <a:schemeClr val="bg1"/>
                </a:solidFill>
              </a:endParaRPr>
            </a:p>
          </p:txBody>
        </p:sp>
        <p:sp>
          <p:nvSpPr>
            <p:cNvPr id="59" name="Rectangle 58"/>
            <p:cNvSpPr/>
            <p:nvPr/>
          </p:nvSpPr>
          <p:spPr>
            <a:xfrm>
              <a:off x="2223786" y="4205290"/>
              <a:ext cx="1037463" cy="523220"/>
            </a:xfrm>
            <a:prstGeom prst="rect">
              <a:avLst/>
            </a:prstGeom>
          </p:spPr>
          <p:txBody>
            <a:bodyPr wrap="none">
              <a:spAutoFit/>
            </a:bodyPr>
            <a:lstStyle/>
            <a:p>
              <a:pPr algn="ctr"/>
              <a:r>
                <a:rPr lang="en-US" sz="1400" dirty="0">
                  <a:solidFill>
                    <a:schemeClr val="bg1"/>
                  </a:solidFill>
                  <a:ea typeface="Cambria Math" panose="02040503050406030204" pitchFamily="18" charset="0"/>
                </a:rPr>
                <a:t>Example:</a:t>
              </a:r>
              <a:br>
                <a:rPr lang="en-US" sz="1400" dirty="0">
                  <a:solidFill>
                    <a:schemeClr val="bg1"/>
                  </a:solidFill>
                  <a:ea typeface="Cambria Math" panose="02040503050406030204" pitchFamily="18" charset="0"/>
                </a:rPr>
              </a:br>
              <a:r>
                <a:rPr lang="en-US" sz="1400" dirty="0">
                  <a:solidFill>
                    <a:schemeClr val="bg1"/>
                  </a:solidFill>
                  <a:ea typeface="Cambria Math" panose="02040503050406030204" pitchFamily="18" charset="0"/>
                </a:rPr>
                <a:t>MLPs</a:t>
              </a:r>
              <a:endParaRPr lang="en-US" sz="1400" dirty="0">
                <a:solidFill>
                  <a:schemeClr val="bg1"/>
                </a:solidFill>
              </a:endParaRPr>
            </a:p>
          </p:txBody>
        </p:sp>
      </p:grpSp>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22</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6" name="Text Placeholder 5"/>
          <p:cNvSpPr>
            <a:spLocks noGrp="1"/>
          </p:cNvSpPr>
          <p:nvPr>
            <p:ph type="body" sz="quarter" idx="17"/>
          </p:nvPr>
        </p:nvSpPr>
        <p:spPr/>
        <p:txBody>
          <a:bodyPr/>
          <a:lstStyle/>
          <a:p>
            <a:r>
              <a:rPr lang="id-ID" dirty="0"/>
              <a:t>Computer Vision</a:t>
            </a:r>
          </a:p>
        </p:txBody>
      </p:sp>
    </p:spTree>
    <p:extLst>
      <p:ext uri="{BB962C8B-B14F-4D97-AF65-F5344CB8AC3E}">
        <p14:creationId xmlns:p14="http://schemas.microsoft.com/office/powerpoint/2010/main" val="12311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750" fill="hold"/>
                                        <p:tgtEl>
                                          <p:spTgt spid="66"/>
                                        </p:tgtEl>
                                        <p:attrNameLst>
                                          <p:attrName>ppt_w</p:attrName>
                                        </p:attrNameLst>
                                      </p:cBhvr>
                                      <p:tavLst>
                                        <p:tav tm="0">
                                          <p:val>
                                            <p:strVal val="#ppt_w*0.70"/>
                                          </p:val>
                                        </p:tav>
                                        <p:tav tm="100000">
                                          <p:val>
                                            <p:strVal val="#ppt_w"/>
                                          </p:val>
                                        </p:tav>
                                      </p:tavLst>
                                    </p:anim>
                                    <p:anim calcmode="lin" valueType="num">
                                      <p:cBhvr>
                                        <p:cTn id="8" dur="750" fill="hold"/>
                                        <p:tgtEl>
                                          <p:spTgt spid="66"/>
                                        </p:tgtEl>
                                        <p:attrNameLst>
                                          <p:attrName>ppt_h</p:attrName>
                                        </p:attrNameLst>
                                      </p:cBhvr>
                                      <p:tavLst>
                                        <p:tav tm="0">
                                          <p:val>
                                            <p:strVal val="#ppt_h"/>
                                          </p:val>
                                        </p:tav>
                                        <p:tav tm="100000">
                                          <p:val>
                                            <p:strVal val="#ppt_h"/>
                                          </p:val>
                                        </p:tav>
                                      </p:tavLst>
                                    </p:anim>
                                    <p:animEffect transition="in" filter="fade">
                                      <p:cBhvr>
                                        <p:cTn id="9" dur="750"/>
                                        <p:tgtEl>
                                          <p:spTgt spid="66"/>
                                        </p:tgtEl>
                                      </p:cBhvr>
                                    </p:animEffect>
                                  </p:childTnLst>
                                </p:cTn>
                              </p:par>
                              <p:par>
                                <p:cTn id="10" presetID="55" presetClass="entr" presetSubtype="0" fill="hold" nodeType="withEffect">
                                  <p:stCondLst>
                                    <p:cond delay="250"/>
                                  </p:stCondLst>
                                  <p:childTnLst>
                                    <p:set>
                                      <p:cBhvr>
                                        <p:cTn id="11" dur="1" fill="hold">
                                          <p:stCondLst>
                                            <p:cond delay="0"/>
                                          </p:stCondLst>
                                        </p:cTn>
                                        <p:tgtEl>
                                          <p:spTgt spid="65"/>
                                        </p:tgtEl>
                                        <p:attrNameLst>
                                          <p:attrName>style.visibility</p:attrName>
                                        </p:attrNameLst>
                                      </p:cBhvr>
                                      <p:to>
                                        <p:strVal val="visible"/>
                                      </p:to>
                                    </p:set>
                                    <p:anim calcmode="lin" valueType="num">
                                      <p:cBhvr>
                                        <p:cTn id="12" dur="750" fill="hold"/>
                                        <p:tgtEl>
                                          <p:spTgt spid="65"/>
                                        </p:tgtEl>
                                        <p:attrNameLst>
                                          <p:attrName>ppt_w</p:attrName>
                                        </p:attrNameLst>
                                      </p:cBhvr>
                                      <p:tavLst>
                                        <p:tav tm="0">
                                          <p:val>
                                            <p:strVal val="#ppt_w*0.70"/>
                                          </p:val>
                                        </p:tav>
                                        <p:tav tm="100000">
                                          <p:val>
                                            <p:strVal val="#ppt_w"/>
                                          </p:val>
                                        </p:tav>
                                      </p:tavLst>
                                    </p:anim>
                                    <p:anim calcmode="lin" valueType="num">
                                      <p:cBhvr>
                                        <p:cTn id="13" dur="750" fill="hold"/>
                                        <p:tgtEl>
                                          <p:spTgt spid="65"/>
                                        </p:tgtEl>
                                        <p:attrNameLst>
                                          <p:attrName>ppt_h</p:attrName>
                                        </p:attrNameLst>
                                      </p:cBhvr>
                                      <p:tavLst>
                                        <p:tav tm="0">
                                          <p:val>
                                            <p:strVal val="#ppt_h"/>
                                          </p:val>
                                        </p:tav>
                                        <p:tav tm="100000">
                                          <p:val>
                                            <p:strVal val="#ppt_h"/>
                                          </p:val>
                                        </p:tav>
                                      </p:tavLst>
                                    </p:anim>
                                    <p:animEffect transition="in" filter="fade">
                                      <p:cBhvr>
                                        <p:cTn id="14" dur="750"/>
                                        <p:tgtEl>
                                          <p:spTgt spid="65"/>
                                        </p:tgtEl>
                                      </p:cBhvr>
                                    </p:animEffect>
                                  </p:childTnLst>
                                </p:cTn>
                              </p:par>
                              <p:par>
                                <p:cTn id="15" presetID="55" presetClass="entr" presetSubtype="0" fill="hold" nodeType="withEffect">
                                  <p:stCondLst>
                                    <p:cond delay="500"/>
                                  </p:stCondLst>
                                  <p:childTnLst>
                                    <p:set>
                                      <p:cBhvr>
                                        <p:cTn id="16" dur="1" fill="hold">
                                          <p:stCondLst>
                                            <p:cond delay="0"/>
                                          </p:stCondLst>
                                        </p:cTn>
                                        <p:tgtEl>
                                          <p:spTgt spid="64"/>
                                        </p:tgtEl>
                                        <p:attrNameLst>
                                          <p:attrName>style.visibility</p:attrName>
                                        </p:attrNameLst>
                                      </p:cBhvr>
                                      <p:to>
                                        <p:strVal val="visible"/>
                                      </p:to>
                                    </p:set>
                                    <p:anim calcmode="lin" valueType="num">
                                      <p:cBhvr>
                                        <p:cTn id="17" dur="750" fill="hold"/>
                                        <p:tgtEl>
                                          <p:spTgt spid="64"/>
                                        </p:tgtEl>
                                        <p:attrNameLst>
                                          <p:attrName>ppt_w</p:attrName>
                                        </p:attrNameLst>
                                      </p:cBhvr>
                                      <p:tavLst>
                                        <p:tav tm="0">
                                          <p:val>
                                            <p:strVal val="#ppt_w*0.70"/>
                                          </p:val>
                                        </p:tav>
                                        <p:tav tm="100000">
                                          <p:val>
                                            <p:strVal val="#ppt_w"/>
                                          </p:val>
                                        </p:tav>
                                      </p:tavLst>
                                    </p:anim>
                                    <p:anim calcmode="lin" valueType="num">
                                      <p:cBhvr>
                                        <p:cTn id="18" dur="750" fill="hold"/>
                                        <p:tgtEl>
                                          <p:spTgt spid="64"/>
                                        </p:tgtEl>
                                        <p:attrNameLst>
                                          <p:attrName>ppt_h</p:attrName>
                                        </p:attrNameLst>
                                      </p:cBhvr>
                                      <p:tavLst>
                                        <p:tav tm="0">
                                          <p:val>
                                            <p:strVal val="#ppt_h"/>
                                          </p:val>
                                        </p:tav>
                                        <p:tav tm="100000">
                                          <p:val>
                                            <p:strVal val="#ppt_h"/>
                                          </p:val>
                                        </p:tav>
                                      </p:tavLst>
                                    </p:anim>
                                    <p:animEffect transition="in" filter="fade">
                                      <p:cBhvr>
                                        <p:cTn id="19" dur="750"/>
                                        <p:tgtEl>
                                          <p:spTgt spid="64"/>
                                        </p:tgtEl>
                                      </p:cBhvr>
                                    </p:animEffect>
                                  </p:childTnLst>
                                </p:cTn>
                              </p:par>
                              <p:par>
                                <p:cTn id="20" presetID="55" presetClass="entr" presetSubtype="0" fill="hold" nodeType="withEffect">
                                  <p:stCondLst>
                                    <p:cond delay="750"/>
                                  </p:stCondLst>
                                  <p:childTnLst>
                                    <p:set>
                                      <p:cBhvr>
                                        <p:cTn id="21" dur="1" fill="hold">
                                          <p:stCondLst>
                                            <p:cond delay="0"/>
                                          </p:stCondLst>
                                        </p:cTn>
                                        <p:tgtEl>
                                          <p:spTgt spid="60"/>
                                        </p:tgtEl>
                                        <p:attrNameLst>
                                          <p:attrName>style.visibility</p:attrName>
                                        </p:attrNameLst>
                                      </p:cBhvr>
                                      <p:to>
                                        <p:strVal val="visible"/>
                                      </p:to>
                                    </p:set>
                                    <p:anim calcmode="lin" valueType="num">
                                      <p:cBhvr>
                                        <p:cTn id="22" dur="750" fill="hold"/>
                                        <p:tgtEl>
                                          <p:spTgt spid="60"/>
                                        </p:tgtEl>
                                        <p:attrNameLst>
                                          <p:attrName>ppt_w</p:attrName>
                                        </p:attrNameLst>
                                      </p:cBhvr>
                                      <p:tavLst>
                                        <p:tav tm="0">
                                          <p:val>
                                            <p:strVal val="#ppt_w*0.70"/>
                                          </p:val>
                                        </p:tav>
                                        <p:tav tm="100000">
                                          <p:val>
                                            <p:strVal val="#ppt_w"/>
                                          </p:val>
                                        </p:tav>
                                      </p:tavLst>
                                    </p:anim>
                                    <p:anim calcmode="lin" valueType="num">
                                      <p:cBhvr>
                                        <p:cTn id="23" dur="750" fill="hold"/>
                                        <p:tgtEl>
                                          <p:spTgt spid="60"/>
                                        </p:tgtEl>
                                        <p:attrNameLst>
                                          <p:attrName>ppt_h</p:attrName>
                                        </p:attrNameLst>
                                      </p:cBhvr>
                                      <p:tavLst>
                                        <p:tav tm="0">
                                          <p:val>
                                            <p:strVal val="#ppt_h"/>
                                          </p:val>
                                        </p:tav>
                                        <p:tav tm="100000">
                                          <p:val>
                                            <p:strVal val="#ppt_h"/>
                                          </p:val>
                                        </p:tav>
                                      </p:tavLst>
                                    </p:anim>
                                    <p:animEffect transition="in" filter="fade">
                                      <p:cBhvr>
                                        <p:cTn id="24" dur="7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quarter" idx="14"/>
          </p:nvPr>
        </p:nvGraphicFramePr>
        <p:xfrm>
          <a:off x="1913907" y="2009775"/>
          <a:ext cx="8301656" cy="4193738"/>
        </p:xfrm>
        <a:graphic>
          <a:graphicData uri="http://schemas.openxmlformats.org/drawingml/2006/table">
            <a:tbl>
              <a:tblPr firstRow="1" bandRow="1">
                <a:tableStyleId>{5940675A-B579-460E-94D1-54222C63F5DA}</a:tableStyleId>
              </a:tblPr>
              <a:tblGrid>
                <a:gridCol w="4150828">
                  <a:extLst>
                    <a:ext uri="{9D8B030D-6E8A-4147-A177-3AD203B41FA5}">
                      <a16:colId xmlns:a16="http://schemas.microsoft.com/office/drawing/2014/main" val="2263013011"/>
                    </a:ext>
                  </a:extLst>
                </a:gridCol>
                <a:gridCol w="4150828">
                  <a:extLst>
                    <a:ext uri="{9D8B030D-6E8A-4147-A177-3AD203B41FA5}">
                      <a16:colId xmlns:a16="http://schemas.microsoft.com/office/drawing/2014/main" val="3235491013"/>
                    </a:ext>
                  </a:extLst>
                </a:gridCol>
              </a:tblGrid>
              <a:tr h="341822">
                <a:tc>
                  <a:txBody>
                    <a:bodyPr/>
                    <a:lstStyle/>
                    <a:p>
                      <a:pPr algn="ctr"/>
                      <a:r>
                        <a:rPr lang="en-US" dirty="0"/>
                        <a:t>Shallow</a:t>
                      </a:r>
                    </a:p>
                  </a:txBody>
                  <a:tcPr/>
                </a:tc>
                <a:tc>
                  <a:txBody>
                    <a:bodyPr/>
                    <a:lstStyle/>
                    <a:p>
                      <a:pPr algn="ctr"/>
                      <a:r>
                        <a:rPr lang="en-US" dirty="0"/>
                        <a:t>Deep</a:t>
                      </a:r>
                    </a:p>
                  </a:txBody>
                  <a:tcPr>
                    <a:solidFill>
                      <a:srgbClr val="FFF3F8"/>
                    </a:solidFill>
                  </a:tcPr>
                </a:tc>
                <a:extLst>
                  <a:ext uri="{0D108BD9-81ED-4DB2-BD59-A6C34878D82A}">
                    <a16:rowId xmlns:a16="http://schemas.microsoft.com/office/drawing/2014/main" val="2611057828"/>
                  </a:ext>
                </a:extLst>
              </a:tr>
              <a:tr h="3827978">
                <a:tc>
                  <a:txBody>
                    <a:bodyPr/>
                    <a:lstStyle/>
                    <a:p>
                      <a:pPr algn="ctr"/>
                      <a:endParaRPr lang="en-US" dirty="0"/>
                    </a:p>
                  </a:txBody>
                  <a:tcPr/>
                </a:tc>
                <a:tc>
                  <a:txBody>
                    <a:bodyPr/>
                    <a:lstStyle/>
                    <a:p>
                      <a:pPr algn="ctr"/>
                      <a:endParaRPr lang="en-US" dirty="0"/>
                    </a:p>
                  </a:txBody>
                  <a:tcPr>
                    <a:solidFill>
                      <a:srgbClr val="FFF3F8"/>
                    </a:solidFill>
                  </a:tcPr>
                </a:tc>
                <a:extLst>
                  <a:ext uri="{0D108BD9-81ED-4DB2-BD59-A6C34878D82A}">
                    <a16:rowId xmlns:a16="http://schemas.microsoft.com/office/drawing/2014/main" val="287207575"/>
                  </a:ext>
                </a:extLst>
              </a:tr>
            </a:tbl>
          </a:graphicData>
        </a:graphic>
      </p:graphicFrame>
      <p:sp>
        <p:nvSpPr>
          <p:cNvPr id="44" name="Oval 43"/>
          <p:cNvSpPr/>
          <p:nvPr/>
        </p:nvSpPr>
        <p:spPr>
          <a:xfrm>
            <a:off x="3283102" y="3876133"/>
            <a:ext cx="6167646" cy="2135288"/>
          </a:xfrm>
          <a:prstGeom prst="ellipse">
            <a:avLst/>
          </a:prstGeom>
          <a:solidFill>
            <a:schemeClr val="accent2">
              <a:alpha val="24000"/>
            </a:schemeClr>
          </a:solidFill>
          <a:ln>
            <a:noFill/>
          </a:ln>
        </p:spPr>
        <p:style>
          <a:lnRef idx="0">
            <a:scrgbClr r="0" g="0" b="0"/>
          </a:lnRef>
          <a:fillRef idx="0">
            <a:scrgbClr r="0" g="0" b="0"/>
          </a:fillRef>
          <a:effectRef idx="0">
            <a:scrgbClr r="0" g="0" b="0"/>
          </a:effectRef>
          <a:fontRef idx="minor">
            <a:schemeClr val="lt1"/>
          </a:fontRef>
        </p:style>
        <p:txBody>
          <a:bodyPr rtlCol="0" anchor="b" anchorCtr="1"/>
          <a:lstStyle/>
          <a:p>
            <a:pPr algn="ctr"/>
            <a:r>
              <a:rPr lang="en-US" dirty="0">
                <a:solidFill>
                  <a:srgbClr val="FF0000"/>
                </a:solidFill>
                <a:effectLst>
                  <a:glow rad="101600">
                    <a:schemeClr val="bg1">
                      <a:alpha val="40000"/>
                    </a:schemeClr>
                  </a:glow>
                </a:effectLst>
              </a:rPr>
              <a:t>Probabilistic Models</a:t>
            </a:r>
          </a:p>
        </p:txBody>
      </p:sp>
      <p:sp>
        <p:nvSpPr>
          <p:cNvPr id="43" name="Oval 42"/>
          <p:cNvSpPr/>
          <p:nvPr/>
        </p:nvSpPr>
        <p:spPr>
          <a:xfrm>
            <a:off x="3344654" y="2225744"/>
            <a:ext cx="6167646" cy="2602857"/>
          </a:xfrm>
          <a:prstGeom prst="ellipse">
            <a:avLst/>
          </a:prstGeom>
          <a:solidFill>
            <a:schemeClr val="accent1">
              <a:alpha val="24000"/>
            </a:schemeClr>
          </a:solidFill>
          <a:ln>
            <a:noFill/>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dirty="0">
                <a:solidFill>
                  <a:srgbClr val="FF0000"/>
                </a:solidFill>
                <a:effectLst>
                  <a:glow rad="101600">
                    <a:schemeClr val="bg1">
                      <a:alpha val="40000"/>
                    </a:schemeClr>
                  </a:glow>
                </a:effectLst>
              </a:rPr>
              <a:t>Neural Networks</a:t>
            </a:r>
          </a:p>
        </p:txBody>
      </p:sp>
      <p:sp>
        <p:nvSpPr>
          <p:cNvPr id="45" name="Oval 44"/>
          <p:cNvSpPr/>
          <p:nvPr/>
        </p:nvSpPr>
        <p:spPr>
          <a:xfrm>
            <a:off x="2006886" y="2225743"/>
            <a:ext cx="2107347" cy="3977770"/>
          </a:xfrm>
          <a:prstGeom prst="ellipse">
            <a:avLst/>
          </a:prstGeom>
          <a:solidFill>
            <a:schemeClr val="accent3">
              <a:alpha val="25000"/>
            </a:schemeClr>
          </a:solidFill>
          <a:ln>
            <a:noFill/>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US" sz="1600" dirty="0">
              <a:solidFill>
                <a:srgbClr val="FF0000"/>
              </a:solidFill>
            </a:endParaRPr>
          </a:p>
        </p:txBody>
      </p:sp>
      <p:sp>
        <p:nvSpPr>
          <p:cNvPr id="46" name="Oval 45"/>
          <p:cNvSpPr/>
          <p:nvPr/>
        </p:nvSpPr>
        <p:spPr>
          <a:xfrm>
            <a:off x="7502364" y="2212897"/>
            <a:ext cx="2107347" cy="3977770"/>
          </a:xfrm>
          <a:prstGeom prst="ellipse">
            <a:avLst/>
          </a:prstGeom>
          <a:solidFill>
            <a:schemeClr val="accent3">
              <a:alpha val="25000"/>
            </a:schemeClr>
          </a:solidFill>
          <a:ln>
            <a:noFill/>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US" sz="1600" dirty="0">
              <a:solidFill>
                <a:srgbClr val="FF0000"/>
              </a:solidFill>
            </a:endParaRPr>
          </a:p>
        </p:txBody>
      </p:sp>
      <p:sp>
        <p:nvSpPr>
          <p:cNvPr id="47" name="Oval 46"/>
          <p:cNvSpPr/>
          <p:nvPr/>
        </p:nvSpPr>
        <p:spPr>
          <a:xfrm>
            <a:off x="4034499" y="2183614"/>
            <a:ext cx="3618151" cy="3977770"/>
          </a:xfrm>
          <a:prstGeom prst="ellipse">
            <a:avLst/>
          </a:prstGeom>
          <a:solidFill>
            <a:srgbClr val="FFFF00">
              <a:alpha val="28000"/>
            </a:srgbClr>
          </a:solidFill>
          <a:ln>
            <a:noFill/>
          </a:ln>
        </p:spPr>
        <p:style>
          <a:lnRef idx="0">
            <a:scrgbClr r="0" g="0" b="0"/>
          </a:lnRef>
          <a:fillRef idx="0">
            <a:scrgbClr r="0" g="0" b="0"/>
          </a:fillRef>
          <a:effectRef idx="0">
            <a:scrgbClr r="0" g="0" b="0"/>
          </a:effectRef>
          <a:fontRef idx="minor">
            <a:schemeClr val="lt1"/>
          </a:fontRef>
        </p:style>
        <p:txBody>
          <a:bodyPr wrap="square" lIns="36000" bIns="36000" rtlCol="0" anchor="b" anchorCtr="0"/>
          <a:lstStyle/>
          <a:p>
            <a:pPr algn="ctr"/>
            <a:endParaRPr lang="en-US" sz="1600" dirty="0">
              <a:solidFill>
                <a:srgbClr val="FF0000"/>
              </a:solidFill>
            </a:endParaRPr>
          </a:p>
        </p:txBody>
      </p:sp>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23</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dirty="0"/>
              <a:t>Machine Learning</a:t>
            </a:r>
          </a:p>
        </p:txBody>
      </p:sp>
      <p:sp>
        <p:nvSpPr>
          <p:cNvPr id="6" name="Text Placeholder 5"/>
          <p:cNvSpPr>
            <a:spLocks noGrp="1"/>
          </p:cNvSpPr>
          <p:nvPr>
            <p:ph type="body" sz="quarter" idx="17"/>
          </p:nvPr>
        </p:nvSpPr>
        <p:spPr/>
        <p:txBody>
          <a:bodyPr/>
          <a:lstStyle/>
          <a:p>
            <a:r>
              <a:rPr lang="id-ID" dirty="0"/>
              <a:t>Computer Vision</a:t>
            </a:r>
          </a:p>
        </p:txBody>
      </p:sp>
      <p:sp>
        <p:nvSpPr>
          <p:cNvPr id="10" name="Rectangle 9"/>
          <p:cNvSpPr/>
          <p:nvPr/>
        </p:nvSpPr>
        <p:spPr>
          <a:xfrm>
            <a:off x="2410084" y="2545059"/>
            <a:ext cx="788999" cy="261610"/>
          </a:xfrm>
          <a:prstGeom prst="rect">
            <a:avLst/>
          </a:prstGeom>
        </p:spPr>
        <p:txBody>
          <a:bodyPr wrap="none">
            <a:spAutoFit/>
          </a:bodyPr>
          <a:lstStyle/>
          <a:p>
            <a:r>
              <a:rPr lang="en-US" sz="1100" dirty="0"/>
              <a:t>boosting</a:t>
            </a:r>
          </a:p>
        </p:txBody>
      </p:sp>
      <p:sp>
        <p:nvSpPr>
          <p:cNvPr id="11" name="Rectangle 10"/>
          <p:cNvSpPr/>
          <p:nvPr/>
        </p:nvSpPr>
        <p:spPr>
          <a:xfrm>
            <a:off x="3344655" y="3195380"/>
            <a:ext cx="954107" cy="261610"/>
          </a:xfrm>
          <a:prstGeom prst="rect">
            <a:avLst/>
          </a:prstGeom>
        </p:spPr>
        <p:txBody>
          <a:bodyPr wrap="none">
            <a:spAutoFit/>
          </a:bodyPr>
          <a:lstStyle/>
          <a:p>
            <a:r>
              <a:rPr lang="en-US" sz="1100"/>
              <a:t>perceptron</a:t>
            </a:r>
            <a:endParaRPr lang="en-US" sz="1100" dirty="0"/>
          </a:p>
        </p:txBody>
      </p:sp>
      <p:sp>
        <p:nvSpPr>
          <p:cNvPr id="12" name="Rectangle 11"/>
          <p:cNvSpPr/>
          <p:nvPr/>
        </p:nvSpPr>
        <p:spPr>
          <a:xfrm>
            <a:off x="4668432" y="3479192"/>
            <a:ext cx="370614" cy="261610"/>
          </a:xfrm>
          <a:prstGeom prst="rect">
            <a:avLst/>
          </a:prstGeom>
        </p:spPr>
        <p:txBody>
          <a:bodyPr wrap="none">
            <a:spAutoFit/>
          </a:bodyPr>
          <a:lstStyle/>
          <a:p>
            <a:r>
              <a:rPr lang="en-US" sz="1100" dirty="0"/>
              <a:t>AE</a:t>
            </a:r>
          </a:p>
        </p:txBody>
      </p:sp>
      <p:sp>
        <p:nvSpPr>
          <p:cNvPr id="13" name="Rectangle 12"/>
          <p:cNvSpPr/>
          <p:nvPr/>
        </p:nvSpPr>
        <p:spPr>
          <a:xfrm>
            <a:off x="4610724" y="4317854"/>
            <a:ext cx="497252" cy="261610"/>
          </a:xfrm>
          <a:prstGeom prst="rect">
            <a:avLst/>
          </a:prstGeom>
        </p:spPr>
        <p:txBody>
          <a:bodyPr wrap="none">
            <a:spAutoFit/>
          </a:bodyPr>
          <a:lstStyle/>
          <a:p>
            <a:r>
              <a:rPr lang="en-US" sz="1100" dirty="0"/>
              <a:t>RBM</a:t>
            </a:r>
          </a:p>
        </p:txBody>
      </p:sp>
      <p:sp>
        <p:nvSpPr>
          <p:cNvPr id="14" name="Rectangle 13"/>
          <p:cNvSpPr/>
          <p:nvPr/>
        </p:nvSpPr>
        <p:spPr>
          <a:xfrm>
            <a:off x="2071854" y="3948229"/>
            <a:ext cx="495649" cy="261610"/>
          </a:xfrm>
          <a:prstGeom prst="rect">
            <a:avLst/>
          </a:prstGeom>
        </p:spPr>
        <p:txBody>
          <a:bodyPr wrap="none">
            <a:spAutoFit/>
          </a:bodyPr>
          <a:lstStyle/>
          <a:p>
            <a:r>
              <a:rPr lang="en-US" sz="1100" dirty="0"/>
              <a:t>SVM</a:t>
            </a:r>
          </a:p>
        </p:txBody>
      </p:sp>
      <p:sp>
        <p:nvSpPr>
          <p:cNvPr id="15" name="Rectangle 14"/>
          <p:cNvSpPr/>
          <p:nvPr/>
        </p:nvSpPr>
        <p:spPr>
          <a:xfrm>
            <a:off x="4847245" y="4615002"/>
            <a:ext cx="1208985" cy="261610"/>
          </a:xfrm>
          <a:prstGeom prst="rect">
            <a:avLst/>
          </a:prstGeom>
        </p:spPr>
        <p:txBody>
          <a:bodyPr wrap="none">
            <a:spAutoFit/>
          </a:bodyPr>
          <a:lstStyle/>
          <a:p>
            <a:r>
              <a:rPr lang="en-US" sz="1100" dirty="0"/>
              <a:t>Sparse Coding</a:t>
            </a:r>
          </a:p>
        </p:txBody>
      </p:sp>
      <p:sp>
        <p:nvSpPr>
          <p:cNvPr id="16" name="Rectangle 15"/>
          <p:cNvSpPr/>
          <p:nvPr/>
        </p:nvSpPr>
        <p:spPr>
          <a:xfrm>
            <a:off x="3843020" y="5300614"/>
            <a:ext cx="1252267" cy="430887"/>
          </a:xfrm>
          <a:prstGeom prst="rect">
            <a:avLst/>
          </a:prstGeom>
        </p:spPr>
        <p:txBody>
          <a:bodyPr wrap="none">
            <a:spAutoFit/>
          </a:bodyPr>
          <a:lstStyle/>
          <a:p>
            <a:pPr algn="ctr"/>
            <a:r>
              <a:rPr lang="en-US" sz="1100" dirty="0"/>
              <a:t>Gaussian </a:t>
            </a:r>
          </a:p>
          <a:p>
            <a:pPr algn="ctr"/>
            <a:r>
              <a:rPr lang="en-US" sz="1100" dirty="0"/>
              <a:t>Mixture Models</a:t>
            </a:r>
          </a:p>
        </p:txBody>
      </p:sp>
      <p:sp>
        <p:nvSpPr>
          <p:cNvPr id="17" name="Rectangle 16"/>
          <p:cNvSpPr/>
          <p:nvPr/>
        </p:nvSpPr>
        <p:spPr>
          <a:xfrm>
            <a:off x="1997474" y="5818095"/>
            <a:ext cx="1140056" cy="261610"/>
          </a:xfrm>
          <a:prstGeom prst="rect">
            <a:avLst/>
          </a:prstGeom>
        </p:spPr>
        <p:txBody>
          <a:bodyPr wrap="none">
            <a:spAutoFit/>
          </a:bodyPr>
          <a:lstStyle/>
          <a:p>
            <a:r>
              <a:rPr lang="en-US" sz="1100" dirty="0"/>
              <a:t>Decision Tree</a:t>
            </a:r>
          </a:p>
        </p:txBody>
      </p:sp>
      <p:sp>
        <p:nvSpPr>
          <p:cNvPr id="18" name="Oval 17"/>
          <p:cNvSpPr/>
          <p:nvPr/>
        </p:nvSpPr>
        <p:spPr>
          <a:xfrm>
            <a:off x="2680670" y="2383188"/>
            <a:ext cx="216000" cy="21482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713707" y="2996588"/>
            <a:ext cx="216000" cy="21482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45739" y="3291235"/>
            <a:ext cx="216000" cy="21482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753758" y="4087923"/>
            <a:ext cx="216000" cy="21482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343736" y="4412155"/>
            <a:ext cx="216000" cy="21482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4361153" y="5107943"/>
            <a:ext cx="216000" cy="21482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459502" y="5602569"/>
            <a:ext cx="216000" cy="21482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209341" y="3740162"/>
            <a:ext cx="216000" cy="21482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6670294" y="3479192"/>
            <a:ext cx="543739" cy="261610"/>
          </a:xfrm>
          <a:prstGeom prst="rect">
            <a:avLst/>
          </a:prstGeom>
        </p:spPr>
        <p:txBody>
          <a:bodyPr wrap="none">
            <a:spAutoFit/>
          </a:bodyPr>
          <a:lstStyle/>
          <a:p>
            <a:r>
              <a:rPr lang="en-US" sz="1100" dirty="0"/>
              <a:t>D-AE</a:t>
            </a:r>
          </a:p>
        </p:txBody>
      </p:sp>
      <p:sp>
        <p:nvSpPr>
          <p:cNvPr id="28" name="Oval 27"/>
          <p:cNvSpPr/>
          <p:nvPr/>
        </p:nvSpPr>
        <p:spPr>
          <a:xfrm>
            <a:off x="6828644" y="3291235"/>
            <a:ext cx="216000" cy="21482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6175628" y="4302751"/>
            <a:ext cx="495649" cy="261610"/>
          </a:xfrm>
          <a:prstGeom prst="rect">
            <a:avLst/>
          </a:prstGeom>
        </p:spPr>
        <p:txBody>
          <a:bodyPr wrap="none">
            <a:spAutoFit/>
          </a:bodyPr>
          <a:lstStyle/>
          <a:p>
            <a:r>
              <a:rPr lang="en-US" sz="1100" dirty="0"/>
              <a:t>DBN</a:t>
            </a:r>
          </a:p>
        </p:txBody>
      </p:sp>
      <p:sp>
        <p:nvSpPr>
          <p:cNvPr id="30" name="Rectangle 29"/>
          <p:cNvSpPr/>
          <p:nvPr/>
        </p:nvSpPr>
        <p:spPr>
          <a:xfrm>
            <a:off x="7144177" y="4312902"/>
            <a:ext cx="508473" cy="261610"/>
          </a:xfrm>
          <a:prstGeom prst="rect">
            <a:avLst/>
          </a:prstGeom>
        </p:spPr>
        <p:txBody>
          <a:bodyPr wrap="none">
            <a:spAutoFit/>
          </a:bodyPr>
          <a:lstStyle/>
          <a:p>
            <a:r>
              <a:rPr lang="en-US" sz="1100" dirty="0"/>
              <a:t>DBM</a:t>
            </a:r>
          </a:p>
        </p:txBody>
      </p:sp>
      <p:sp>
        <p:nvSpPr>
          <p:cNvPr id="31" name="Oval 30"/>
          <p:cNvSpPr/>
          <p:nvPr/>
        </p:nvSpPr>
        <p:spPr>
          <a:xfrm>
            <a:off x="6315451" y="4025495"/>
            <a:ext cx="216000" cy="21482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7290412" y="4025495"/>
            <a:ext cx="216000" cy="21482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6547965" y="5148861"/>
            <a:ext cx="797013" cy="261610"/>
          </a:xfrm>
          <a:prstGeom prst="rect">
            <a:avLst/>
          </a:prstGeom>
        </p:spPr>
        <p:txBody>
          <a:bodyPr wrap="none">
            <a:spAutoFit/>
          </a:bodyPr>
          <a:lstStyle/>
          <a:p>
            <a:r>
              <a:rPr lang="en-US" sz="1100" dirty="0" err="1"/>
              <a:t>BayesNP</a:t>
            </a:r>
            <a:endParaRPr lang="en-US" sz="1100" dirty="0"/>
          </a:p>
        </p:txBody>
      </p:sp>
      <p:sp>
        <p:nvSpPr>
          <p:cNvPr id="34" name="Oval 33"/>
          <p:cNvSpPr/>
          <p:nvPr/>
        </p:nvSpPr>
        <p:spPr>
          <a:xfrm>
            <a:off x="6838471" y="4947556"/>
            <a:ext cx="216000" cy="21482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8189242" y="5496389"/>
            <a:ext cx="385042" cy="261610"/>
          </a:xfrm>
          <a:prstGeom prst="rect">
            <a:avLst/>
          </a:prstGeom>
        </p:spPr>
        <p:txBody>
          <a:bodyPr wrap="none">
            <a:spAutoFit/>
          </a:bodyPr>
          <a:lstStyle/>
          <a:p>
            <a:r>
              <a:rPr lang="el-GR" sz="1100" dirty="0"/>
              <a:t>ΣΠ</a:t>
            </a:r>
            <a:endParaRPr lang="en-US" sz="1100" dirty="0"/>
          </a:p>
        </p:txBody>
      </p:sp>
      <p:sp>
        <p:nvSpPr>
          <p:cNvPr id="36" name="Oval 35"/>
          <p:cNvSpPr/>
          <p:nvPr/>
        </p:nvSpPr>
        <p:spPr>
          <a:xfrm>
            <a:off x="8273763" y="5281561"/>
            <a:ext cx="216000" cy="21482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081954" y="2868589"/>
            <a:ext cx="942887" cy="261610"/>
          </a:xfrm>
          <a:prstGeom prst="rect">
            <a:avLst/>
          </a:prstGeom>
        </p:spPr>
        <p:txBody>
          <a:bodyPr wrap="none">
            <a:spAutoFit/>
          </a:bodyPr>
          <a:lstStyle/>
          <a:p>
            <a:pPr algn="ctr"/>
            <a:r>
              <a:rPr lang="en-US" sz="1100" dirty="0"/>
              <a:t>Neural Net</a:t>
            </a:r>
          </a:p>
        </p:txBody>
      </p:sp>
      <p:sp>
        <p:nvSpPr>
          <p:cNvPr id="38" name="Oval 37"/>
          <p:cNvSpPr/>
          <p:nvPr/>
        </p:nvSpPr>
        <p:spPr>
          <a:xfrm>
            <a:off x="8442689" y="2655405"/>
            <a:ext cx="216000" cy="21482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880778" y="3408564"/>
            <a:ext cx="494046" cy="261610"/>
          </a:xfrm>
          <a:prstGeom prst="rect">
            <a:avLst/>
          </a:prstGeom>
        </p:spPr>
        <p:txBody>
          <a:bodyPr wrap="none">
            <a:spAutoFit/>
          </a:bodyPr>
          <a:lstStyle/>
          <a:p>
            <a:pPr algn="ctr"/>
            <a:r>
              <a:rPr lang="en-US" sz="1100" dirty="0"/>
              <a:t>RNN</a:t>
            </a:r>
          </a:p>
        </p:txBody>
      </p:sp>
      <p:sp>
        <p:nvSpPr>
          <p:cNvPr id="40" name="Oval 39"/>
          <p:cNvSpPr/>
          <p:nvPr/>
        </p:nvSpPr>
        <p:spPr>
          <a:xfrm>
            <a:off x="9017094" y="3195380"/>
            <a:ext cx="216000" cy="21482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8346312" y="3809307"/>
            <a:ext cx="886782" cy="261610"/>
          </a:xfrm>
          <a:prstGeom prst="rect">
            <a:avLst/>
          </a:prstGeom>
        </p:spPr>
        <p:txBody>
          <a:bodyPr wrap="none">
            <a:spAutoFit/>
          </a:bodyPr>
          <a:lstStyle/>
          <a:p>
            <a:pPr algn="ctr"/>
            <a:r>
              <a:rPr lang="en-US" sz="1100" dirty="0"/>
              <a:t>Conv. Net</a:t>
            </a:r>
          </a:p>
        </p:txBody>
      </p:sp>
      <p:sp>
        <p:nvSpPr>
          <p:cNvPr id="42" name="Oval 41"/>
          <p:cNvSpPr/>
          <p:nvPr/>
        </p:nvSpPr>
        <p:spPr>
          <a:xfrm>
            <a:off x="8678995" y="3596123"/>
            <a:ext cx="216000" cy="21482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1907244" y="5013475"/>
            <a:ext cx="1156086" cy="307777"/>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1400" dirty="0"/>
              <a:t>supervised</a:t>
            </a:r>
          </a:p>
        </p:txBody>
      </p:sp>
      <p:sp>
        <p:nvSpPr>
          <p:cNvPr id="49" name="Rectangle 48"/>
          <p:cNvSpPr/>
          <p:nvPr/>
        </p:nvSpPr>
        <p:spPr>
          <a:xfrm>
            <a:off x="8879368" y="4973785"/>
            <a:ext cx="1156086" cy="307777"/>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1400" dirty="0"/>
              <a:t>supervised</a:t>
            </a:r>
          </a:p>
        </p:txBody>
      </p:sp>
      <p:sp>
        <p:nvSpPr>
          <p:cNvPr id="50" name="Rectangle 49"/>
          <p:cNvSpPr/>
          <p:nvPr/>
        </p:nvSpPr>
        <p:spPr>
          <a:xfrm>
            <a:off x="5374400" y="5785609"/>
            <a:ext cx="1383712" cy="307777"/>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1400" dirty="0"/>
              <a:t>unsupervised</a:t>
            </a:r>
          </a:p>
        </p:txBody>
      </p:sp>
    </p:spTree>
    <p:extLst>
      <p:ext uri="{BB962C8B-B14F-4D97-AF65-F5344CB8AC3E}">
        <p14:creationId xmlns:p14="http://schemas.microsoft.com/office/powerpoint/2010/main" val="207143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circle(out)">
                                      <p:cBhvr>
                                        <p:cTn id="7" dur="1000"/>
                                        <p:tgtEl>
                                          <p:spTgt spid="45"/>
                                        </p:tgtEl>
                                      </p:cBhvr>
                                    </p:animEffect>
                                  </p:childTnLst>
                                </p:cTn>
                              </p:par>
                              <p:par>
                                <p:cTn id="8" presetID="6" presetClass="entr" presetSubtype="32"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circle(out)">
                                      <p:cBhvr>
                                        <p:cTn id="10" dur="1000"/>
                                        <p:tgtEl>
                                          <p:spTgt spid="4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wipe(up)">
                                      <p:cBhvr>
                                        <p:cTn id="13" dur="500"/>
                                        <p:tgtEl>
                                          <p:spTgt spid="4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up)">
                                      <p:cBhvr>
                                        <p:cTn id="16" dur="500"/>
                                        <p:tgtEl>
                                          <p:spTgt spid="49"/>
                                        </p:tgtEl>
                                      </p:cBhvr>
                                    </p:animEffect>
                                  </p:childTnLst>
                                </p:cTn>
                              </p:par>
                            </p:childTnLst>
                          </p:cTn>
                        </p:par>
                        <p:par>
                          <p:cTn id="17" fill="hold">
                            <p:stCondLst>
                              <p:cond delay="1000"/>
                            </p:stCondLst>
                            <p:childTnLst>
                              <p:par>
                                <p:cTn id="18" presetID="6" presetClass="entr" presetSubtype="32" fill="hold" grpId="0" nodeType="after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circle(out)">
                                      <p:cBhvr>
                                        <p:cTn id="20" dur="1000"/>
                                        <p:tgtEl>
                                          <p:spTgt spid="47"/>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up)">
                                      <p:cBhvr>
                                        <p:cTn id="23" dur="500"/>
                                        <p:tgtEl>
                                          <p:spTgt spid="50"/>
                                        </p:tgtEl>
                                      </p:cBhvr>
                                    </p:animEffect>
                                  </p:childTnLst>
                                </p:cTn>
                              </p:par>
                            </p:childTnLst>
                          </p:cTn>
                        </p:par>
                      </p:childTnLst>
                    </p:cTn>
                  </p:par>
                  <p:par>
                    <p:cTn id="24" fill="hold">
                      <p:stCondLst>
                        <p:cond delay="indefinite"/>
                      </p:stCondLst>
                      <p:childTnLst>
                        <p:par>
                          <p:cTn id="25" fill="hold">
                            <p:stCondLst>
                              <p:cond delay="0"/>
                            </p:stCondLst>
                            <p:childTnLst>
                              <p:par>
                                <p:cTn id="26" presetID="30" presetClass="emph" presetSubtype="0" fill="hold" grpId="1" nodeType="clickEffect">
                                  <p:stCondLst>
                                    <p:cond delay="0"/>
                                  </p:stCondLst>
                                  <p:childTnLst>
                                    <p:animClr clrSpc="hsl" dir="cw">
                                      <p:cBhvr override="childStyle">
                                        <p:cTn id="27" dur="500" fill="hold"/>
                                        <p:tgtEl>
                                          <p:spTgt spid="45"/>
                                        </p:tgtEl>
                                        <p:attrNameLst>
                                          <p:attrName>style.color</p:attrName>
                                        </p:attrNameLst>
                                      </p:cBhvr>
                                      <p:by>
                                        <p:hsl h="0" s="12549" l="25098"/>
                                      </p:by>
                                    </p:animClr>
                                    <p:animClr clrSpc="hsl" dir="cw">
                                      <p:cBhvr>
                                        <p:cTn id="28" dur="500" fill="hold"/>
                                        <p:tgtEl>
                                          <p:spTgt spid="45"/>
                                        </p:tgtEl>
                                        <p:attrNameLst>
                                          <p:attrName>fillcolor</p:attrName>
                                        </p:attrNameLst>
                                      </p:cBhvr>
                                      <p:by>
                                        <p:hsl h="0" s="12549" l="25098"/>
                                      </p:by>
                                    </p:animClr>
                                    <p:animClr clrSpc="hsl" dir="cw">
                                      <p:cBhvr>
                                        <p:cTn id="29" dur="500" fill="hold"/>
                                        <p:tgtEl>
                                          <p:spTgt spid="45"/>
                                        </p:tgtEl>
                                        <p:attrNameLst>
                                          <p:attrName>stroke.color</p:attrName>
                                        </p:attrNameLst>
                                      </p:cBhvr>
                                      <p:by>
                                        <p:hsl h="0" s="12549" l="25098"/>
                                      </p:by>
                                    </p:animClr>
                                    <p:set>
                                      <p:cBhvr>
                                        <p:cTn id="30" dur="500" fill="hold"/>
                                        <p:tgtEl>
                                          <p:spTgt spid="45"/>
                                        </p:tgtEl>
                                        <p:attrNameLst>
                                          <p:attrName>fill.type</p:attrName>
                                        </p:attrNameLst>
                                      </p:cBhvr>
                                      <p:to>
                                        <p:strVal val="solid"/>
                                      </p:to>
                                    </p:set>
                                  </p:childTnLst>
                                </p:cTn>
                              </p:par>
                              <p:par>
                                <p:cTn id="31" presetID="30" presetClass="emph" presetSubtype="0" fill="hold" grpId="1" nodeType="withEffect">
                                  <p:stCondLst>
                                    <p:cond delay="0"/>
                                  </p:stCondLst>
                                  <p:childTnLst>
                                    <p:animClr clrSpc="hsl" dir="cw">
                                      <p:cBhvr override="childStyle">
                                        <p:cTn id="32" dur="500" fill="hold"/>
                                        <p:tgtEl>
                                          <p:spTgt spid="46"/>
                                        </p:tgtEl>
                                        <p:attrNameLst>
                                          <p:attrName>style.color</p:attrName>
                                        </p:attrNameLst>
                                      </p:cBhvr>
                                      <p:by>
                                        <p:hsl h="0" s="12549" l="25098"/>
                                      </p:by>
                                    </p:animClr>
                                    <p:animClr clrSpc="hsl" dir="cw">
                                      <p:cBhvr>
                                        <p:cTn id="33" dur="500" fill="hold"/>
                                        <p:tgtEl>
                                          <p:spTgt spid="46"/>
                                        </p:tgtEl>
                                        <p:attrNameLst>
                                          <p:attrName>fillcolor</p:attrName>
                                        </p:attrNameLst>
                                      </p:cBhvr>
                                      <p:by>
                                        <p:hsl h="0" s="12549" l="25098"/>
                                      </p:by>
                                    </p:animClr>
                                    <p:animClr clrSpc="hsl" dir="cw">
                                      <p:cBhvr>
                                        <p:cTn id="34" dur="500" fill="hold"/>
                                        <p:tgtEl>
                                          <p:spTgt spid="46"/>
                                        </p:tgtEl>
                                        <p:attrNameLst>
                                          <p:attrName>stroke.color</p:attrName>
                                        </p:attrNameLst>
                                      </p:cBhvr>
                                      <p:by>
                                        <p:hsl h="0" s="12549" l="25098"/>
                                      </p:by>
                                    </p:animClr>
                                    <p:set>
                                      <p:cBhvr>
                                        <p:cTn id="35" dur="500" fill="hold"/>
                                        <p:tgtEl>
                                          <p:spTgt spid="46"/>
                                        </p:tgtEl>
                                        <p:attrNameLst>
                                          <p:attrName>fill.type</p:attrName>
                                        </p:attrNameLst>
                                      </p:cBhvr>
                                      <p:to>
                                        <p:strVal val="solid"/>
                                      </p:to>
                                    </p:set>
                                  </p:childTnLst>
                                </p:cTn>
                              </p:par>
                              <p:par>
                                <p:cTn id="36" presetID="30" presetClass="emph" presetSubtype="0" fill="hold" grpId="1" nodeType="withEffect">
                                  <p:stCondLst>
                                    <p:cond delay="0"/>
                                  </p:stCondLst>
                                  <p:childTnLst>
                                    <p:animClr clrSpc="hsl" dir="cw">
                                      <p:cBhvr override="childStyle">
                                        <p:cTn id="37" dur="500" fill="hold"/>
                                        <p:tgtEl>
                                          <p:spTgt spid="47"/>
                                        </p:tgtEl>
                                        <p:attrNameLst>
                                          <p:attrName>style.color</p:attrName>
                                        </p:attrNameLst>
                                      </p:cBhvr>
                                      <p:by>
                                        <p:hsl h="0" s="12549" l="25098"/>
                                      </p:by>
                                    </p:animClr>
                                    <p:animClr clrSpc="hsl" dir="cw">
                                      <p:cBhvr>
                                        <p:cTn id="38" dur="500" fill="hold"/>
                                        <p:tgtEl>
                                          <p:spTgt spid="47"/>
                                        </p:tgtEl>
                                        <p:attrNameLst>
                                          <p:attrName>fillcolor</p:attrName>
                                        </p:attrNameLst>
                                      </p:cBhvr>
                                      <p:by>
                                        <p:hsl h="0" s="12549" l="25098"/>
                                      </p:by>
                                    </p:animClr>
                                    <p:animClr clrSpc="hsl" dir="cw">
                                      <p:cBhvr>
                                        <p:cTn id="39" dur="500" fill="hold"/>
                                        <p:tgtEl>
                                          <p:spTgt spid="47"/>
                                        </p:tgtEl>
                                        <p:attrNameLst>
                                          <p:attrName>stroke.color</p:attrName>
                                        </p:attrNameLst>
                                      </p:cBhvr>
                                      <p:by>
                                        <p:hsl h="0" s="12549" l="25098"/>
                                      </p:by>
                                    </p:animClr>
                                    <p:set>
                                      <p:cBhvr>
                                        <p:cTn id="40" dur="500" fill="hold"/>
                                        <p:tgtEl>
                                          <p:spTgt spid="47"/>
                                        </p:tgtEl>
                                        <p:attrNameLst>
                                          <p:attrName>fill.type</p:attrName>
                                        </p:attrNameLst>
                                      </p:cBhvr>
                                      <p:to>
                                        <p:strVal val="solid"/>
                                      </p:to>
                                    </p:set>
                                  </p:childTnLst>
                                </p:cTn>
                              </p:par>
                            </p:childTnLst>
                          </p:cTn>
                        </p:par>
                        <p:par>
                          <p:cTn id="41" fill="hold">
                            <p:stCondLst>
                              <p:cond delay="500"/>
                            </p:stCondLst>
                            <p:childTnLst>
                              <p:par>
                                <p:cTn id="42" presetID="6" presetClass="entr" presetSubtype="32" fill="hold" grpId="0" nodeType="after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circle(out)">
                                      <p:cBhvr>
                                        <p:cTn id="44" dur="1000"/>
                                        <p:tgtEl>
                                          <p:spTgt spid="43"/>
                                        </p:tgtEl>
                                      </p:cBhvr>
                                    </p:animEffect>
                                  </p:childTnLst>
                                </p:cTn>
                              </p:par>
                              <p:par>
                                <p:cTn id="45" presetID="6" presetClass="entr" presetSubtype="32"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circle(out)">
                                      <p:cBhvr>
                                        <p:cTn id="47"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3" grpId="0" animBg="1"/>
      <p:bldP spid="45" grpId="0" animBg="1"/>
      <p:bldP spid="45" grpId="1" animBg="1"/>
      <p:bldP spid="46" grpId="0" animBg="1"/>
      <p:bldP spid="46" grpId="1" animBg="1"/>
      <p:bldP spid="47" grpId="0" animBg="1"/>
      <p:bldP spid="47" grpId="1" animBg="1"/>
      <p:bldP spid="48" grpId="0" animBg="1"/>
      <p:bldP spid="49" grpId="0" animBg="1"/>
      <p:bldP spid="5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F2884EB-C6E3-684C-A39B-0E652C4E0E60}" type="slidenum">
              <a:rPr lang="en-US" smtClean="0"/>
              <a:pPr>
                <a:defRPr/>
              </a:pPr>
              <a:t>24</a:t>
            </a:fld>
            <a:endParaRPr lang="en-US" dirty="0"/>
          </a:p>
        </p:txBody>
      </p:sp>
      <p:sp>
        <p:nvSpPr>
          <p:cNvPr id="4" name="Date Placeholder 3"/>
          <p:cNvSpPr>
            <a:spLocks noGrp="1"/>
          </p:cNvSpPr>
          <p:nvPr>
            <p:ph type="dt" sz="half" idx="11"/>
          </p:nvPr>
        </p:nvSpPr>
        <p:spPr/>
        <p:txBody>
          <a:bodyPr/>
          <a:lstStyle/>
          <a:p>
            <a:pPr>
              <a:defRPr/>
            </a:pPr>
            <a:fld id="{3137D54C-61CE-1041-9449-8583DE2630BB}" type="datetime1">
              <a:rPr lang="en-US" smtClean="0"/>
              <a:pPr>
                <a:defRPr/>
              </a:pPr>
              <a:t>18-Sep-20</a:t>
            </a:fld>
            <a:endParaRPr lang="en-US" dirty="0"/>
          </a:p>
        </p:txBody>
      </p:sp>
      <p:sp>
        <p:nvSpPr>
          <p:cNvPr id="7" name="Title 6"/>
          <p:cNvSpPr>
            <a:spLocks noGrp="1"/>
          </p:cNvSpPr>
          <p:nvPr>
            <p:ph type="title"/>
          </p:nvPr>
        </p:nvSpPr>
        <p:spPr>
          <a:xfrm>
            <a:off x="1932781" y="3108380"/>
            <a:ext cx="8326438" cy="641239"/>
          </a:xfrm>
        </p:spPr>
        <p:txBody>
          <a:bodyPr/>
          <a:lstStyle/>
          <a:p>
            <a:pPr algn="ctr"/>
            <a:r>
              <a:rPr lang="en-US" dirty="0"/>
              <a:t>Convolutional Neural Network</a:t>
            </a:r>
          </a:p>
        </p:txBody>
      </p:sp>
      <p:sp>
        <p:nvSpPr>
          <p:cNvPr id="8" name="Text Placeholder 7"/>
          <p:cNvSpPr>
            <a:spLocks noGrp="1"/>
          </p:cNvSpPr>
          <p:nvPr>
            <p:ph type="body" sz="quarter" idx="17"/>
          </p:nvPr>
        </p:nvSpPr>
        <p:spPr/>
        <p:txBody>
          <a:bodyPr/>
          <a:lstStyle/>
          <a:p>
            <a:r>
              <a:rPr lang="id-ID" dirty="0"/>
              <a:t>Computer Vision</a:t>
            </a:r>
          </a:p>
        </p:txBody>
      </p:sp>
    </p:spTree>
    <p:extLst>
      <p:ext uri="{BB962C8B-B14F-4D97-AF65-F5344CB8AC3E}">
        <p14:creationId xmlns:p14="http://schemas.microsoft.com/office/powerpoint/2010/main" val="193394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F1111B98-A1FB-479C-ADB0-35D82DFC1FBE}"/>
              </a:ext>
            </a:extLst>
          </p:cNvPr>
          <p:cNvSpPr>
            <a:spLocks noGrp="1"/>
          </p:cNvSpPr>
          <p:nvPr>
            <p:ph sz="quarter" idx="14"/>
          </p:nvPr>
        </p:nvSpPr>
        <p:spPr/>
        <p:txBody>
          <a:bodyPr/>
          <a:lstStyle/>
          <a:p>
            <a:r>
              <a:rPr lang="en-US" dirty="0"/>
              <a:t>3 Main Layers</a:t>
            </a:r>
          </a:p>
          <a:p>
            <a:pPr lvl="1"/>
            <a:r>
              <a:rPr lang="id-ID" sz="2400" dirty="0">
                <a:solidFill>
                  <a:srgbClr val="0000FF"/>
                </a:solidFill>
              </a:rPr>
              <a:t>Convolution</a:t>
            </a:r>
            <a:r>
              <a:rPr lang="id-ID" sz="2400" dirty="0"/>
              <a:t> Layer</a:t>
            </a:r>
          </a:p>
          <a:p>
            <a:pPr lvl="1"/>
            <a:r>
              <a:rPr lang="id-ID" sz="2400" dirty="0">
                <a:solidFill>
                  <a:srgbClr val="C00000"/>
                </a:solidFill>
              </a:rPr>
              <a:t>Pooling</a:t>
            </a:r>
            <a:r>
              <a:rPr lang="id-ID" sz="2400" dirty="0"/>
              <a:t> Layer</a:t>
            </a:r>
          </a:p>
          <a:p>
            <a:pPr lvl="1"/>
            <a:r>
              <a:rPr lang="id-ID" sz="2400" dirty="0">
                <a:solidFill>
                  <a:srgbClr val="008000"/>
                </a:solidFill>
              </a:rPr>
              <a:t>Fully Connected</a:t>
            </a:r>
            <a:endParaRPr lang="en-US" sz="2400" dirty="0">
              <a:solidFill>
                <a:srgbClr val="008000"/>
              </a:solidFill>
            </a:endParaRPr>
          </a:p>
          <a:p>
            <a:pPr lvl="1"/>
            <a:endParaRPr lang="en-US" dirty="0">
              <a:solidFill>
                <a:schemeClr val="accent6">
                  <a:lumMod val="50000"/>
                </a:schemeClr>
              </a:solidFill>
            </a:endParaRPr>
          </a:p>
          <a:p>
            <a:r>
              <a:rPr lang="en-US" dirty="0"/>
              <a:t>Common setting to </a:t>
            </a:r>
            <a:r>
              <a:rPr lang="en-US" dirty="0">
                <a:solidFill>
                  <a:schemeClr val="accent2">
                    <a:lumMod val="75000"/>
                  </a:schemeClr>
                </a:solidFill>
              </a:rPr>
              <a:t>use </a:t>
            </a:r>
            <a:r>
              <a:rPr lang="en-US" dirty="0" err="1">
                <a:solidFill>
                  <a:schemeClr val="accent2">
                    <a:lumMod val="75000"/>
                  </a:schemeClr>
                </a:solidFill>
              </a:rPr>
              <a:t>ReLU</a:t>
            </a:r>
            <a:r>
              <a:rPr lang="en-US" dirty="0">
                <a:solidFill>
                  <a:schemeClr val="accent2">
                    <a:lumMod val="75000"/>
                  </a:schemeClr>
                </a:solidFill>
              </a:rPr>
              <a:t> </a:t>
            </a:r>
            <a:r>
              <a:rPr lang="en-US" dirty="0"/>
              <a:t>activation</a:t>
            </a:r>
            <a:endParaRPr lang="id-ID" dirty="0"/>
          </a:p>
          <a:p>
            <a:pPr lvl="1"/>
            <a:r>
              <a:rPr lang="en-US" dirty="0"/>
              <a:t>after each </a:t>
            </a:r>
            <a:r>
              <a:rPr lang="en-US" dirty="0">
                <a:solidFill>
                  <a:srgbClr val="0000FF"/>
                </a:solidFill>
              </a:rPr>
              <a:t>Convolution</a:t>
            </a:r>
            <a:r>
              <a:rPr lang="en-US" dirty="0"/>
              <a:t> Layer</a:t>
            </a:r>
          </a:p>
          <a:p>
            <a:pPr lvl="1"/>
            <a:r>
              <a:rPr lang="en-US" dirty="0"/>
              <a:t>after each </a:t>
            </a:r>
            <a:r>
              <a:rPr lang="en-US" dirty="0">
                <a:solidFill>
                  <a:srgbClr val="008000"/>
                </a:solidFill>
              </a:rPr>
              <a:t>FC Layer </a:t>
            </a:r>
            <a:r>
              <a:rPr lang="en-US" dirty="0"/>
              <a:t>except the output Layer</a:t>
            </a:r>
          </a:p>
          <a:p>
            <a:pPr lvl="1"/>
            <a:endParaRPr lang="en-US" dirty="0"/>
          </a:p>
          <a:p>
            <a:pPr lvl="1"/>
            <a:endParaRPr lang="en-US" dirty="0"/>
          </a:p>
        </p:txBody>
      </p:sp>
      <p:sp>
        <p:nvSpPr>
          <p:cNvPr id="3" name="Slide Number Placeholder 2"/>
          <p:cNvSpPr>
            <a:spLocks noGrp="1"/>
          </p:cNvSpPr>
          <p:nvPr>
            <p:ph type="sldNum" sz="quarter" idx="15"/>
          </p:nvPr>
        </p:nvSpPr>
        <p:spPr/>
        <p:txBody>
          <a:bodyPr/>
          <a:lstStyle/>
          <a:p>
            <a:fld id="{1F2884EB-C6E3-684C-A39B-0E652C4E0E60}" type="slidenum">
              <a:rPr lang="en-US" smtClean="0"/>
              <a:pPr/>
              <a:t>25</a:t>
            </a:fld>
            <a:endParaRPr lang="en-US" dirty="0"/>
          </a:p>
        </p:txBody>
      </p:sp>
      <p:sp>
        <p:nvSpPr>
          <p:cNvPr id="4" name="Date Placeholder 3"/>
          <p:cNvSpPr>
            <a:spLocks noGrp="1"/>
          </p:cNvSpPr>
          <p:nvPr>
            <p:ph type="dt" sz="half" idx="16"/>
          </p:nvPr>
        </p:nvSpPr>
        <p:spPr/>
        <p:txBody>
          <a:bodyPr/>
          <a:lstStyle/>
          <a:p>
            <a:fld id="{3137D54C-61CE-1041-9449-8583DE2630BB}" type="datetime1">
              <a:rPr lang="en-US" smtClean="0"/>
              <a:pPr/>
              <a:t>18-Sep-20</a:t>
            </a:fld>
            <a:endParaRPr lang="en-US" dirty="0"/>
          </a:p>
        </p:txBody>
      </p:sp>
      <p:sp>
        <p:nvSpPr>
          <p:cNvPr id="9" name="Title 8">
            <a:extLst>
              <a:ext uri="{FF2B5EF4-FFF2-40B4-BE49-F238E27FC236}">
                <a16:creationId xmlns:a16="http://schemas.microsoft.com/office/drawing/2014/main" id="{DF8D10AC-0F12-48B7-8A0C-FC1007259731}"/>
              </a:ext>
            </a:extLst>
          </p:cNvPr>
          <p:cNvSpPr>
            <a:spLocks noGrp="1"/>
          </p:cNvSpPr>
          <p:nvPr>
            <p:ph type="title"/>
          </p:nvPr>
        </p:nvSpPr>
        <p:spPr/>
        <p:txBody>
          <a:bodyPr/>
          <a:lstStyle/>
          <a:p>
            <a:r>
              <a:rPr lang="en-US" dirty="0">
                <a:solidFill>
                  <a:schemeClr val="tx1"/>
                </a:solidFill>
              </a:rPr>
              <a:t>Layers in Convolutional Neural Network</a:t>
            </a:r>
          </a:p>
        </p:txBody>
      </p:sp>
      <p:sp>
        <p:nvSpPr>
          <p:cNvPr id="6" name="Text Placeholder 5"/>
          <p:cNvSpPr>
            <a:spLocks noGrp="1"/>
          </p:cNvSpPr>
          <p:nvPr>
            <p:ph type="body" sz="quarter" idx="17"/>
          </p:nvPr>
        </p:nvSpPr>
        <p:spPr/>
        <p:txBody>
          <a:bodyPr/>
          <a:lstStyle/>
          <a:p>
            <a:r>
              <a:rPr lang="id-ID" dirty="0"/>
              <a:t>Computer Vision</a:t>
            </a:r>
            <a:endParaRPr lang="en-US" dirty="0"/>
          </a:p>
        </p:txBody>
      </p:sp>
    </p:spTree>
    <p:extLst>
      <p:ext uri="{BB962C8B-B14F-4D97-AF65-F5344CB8AC3E}">
        <p14:creationId xmlns:p14="http://schemas.microsoft.com/office/powerpoint/2010/main" val="2258727879"/>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26</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6" name="Text Placeholder 5"/>
          <p:cNvSpPr>
            <a:spLocks noGrp="1"/>
          </p:cNvSpPr>
          <p:nvPr>
            <p:ph type="body" sz="quarter" idx="17"/>
          </p:nvPr>
        </p:nvSpPr>
        <p:spPr/>
        <p:txBody>
          <a:bodyPr/>
          <a:lstStyle/>
          <a:p>
            <a:r>
              <a:rPr lang="id-ID" dirty="0"/>
              <a:t>Computer Vision</a:t>
            </a:r>
            <a:endParaRPr lang="en-US" dirty="0"/>
          </a:p>
        </p:txBody>
      </p:sp>
      <p:pic>
        <p:nvPicPr>
          <p:cNvPr id="25" name="Picture 2" descr="http://cs231n.github.io/assets/cnn/convnet.jpeg"/>
          <p:cNvPicPr>
            <a:picLocks noGrp="1" noChangeAspect="1" noChangeArrowheads="1"/>
          </p:cNvPicPr>
          <p:nvPr>
            <p:ph sz="quarter" idx="14"/>
          </p:nvPr>
        </p:nvPicPr>
        <p:blipFill>
          <a:blip r:embed="rId2" cstate="email">
            <a:extLst>
              <a:ext uri="{28A0092B-C50C-407E-A947-70E740481C1C}">
                <a14:useLocalDpi xmlns:a14="http://schemas.microsoft.com/office/drawing/2010/main"/>
              </a:ext>
            </a:extLst>
          </a:blip>
          <a:srcRect/>
          <a:stretch>
            <a:fillRect/>
          </a:stretch>
        </p:blipFill>
        <p:spPr bwMode="auto">
          <a:xfrm>
            <a:off x="1563838" y="1828800"/>
            <a:ext cx="906983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06823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F2884EB-C6E3-684C-A39B-0E652C4E0E60}" type="slidenum">
              <a:rPr lang="en-US" smtClean="0"/>
              <a:pPr>
                <a:defRPr/>
              </a:pPr>
              <a:t>27</a:t>
            </a:fld>
            <a:endParaRPr lang="en-US" dirty="0"/>
          </a:p>
        </p:txBody>
      </p:sp>
      <p:sp>
        <p:nvSpPr>
          <p:cNvPr id="4" name="Date Placeholder 3"/>
          <p:cNvSpPr>
            <a:spLocks noGrp="1"/>
          </p:cNvSpPr>
          <p:nvPr>
            <p:ph type="dt" sz="half" idx="11"/>
          </p:nvPr>
        </p:nvSpPr>
        <p:spPr/>
        <p:txBody>
          <a:bodyPr/>
          <a:lstStyle/>
          <a:p>
            <a:pPr>
              <a:defRPr/>
            </a:pPr>
            <a:fld id="{3137D54C-61CE-1041-9449-8583DE2630BB}" type="datetime1">
              <a:rPr lang="en-US" smtClean="0"/>
              <a:pPr>
                <a:defRPr/>
              </a:pPr>
              <a:t>18-Sep-20</a:t>
            </a:fld>
            <a:endParaRPr lang="en-US" dirty="0"/>
          </a:p>
        </p:txBody>
      </p:sp>
      <p:sp>
        <p:nvSpPr>
          <p:cNvPr id="8" name="Text Placeholder 7"/>
          <p:cNvSpPr>
            <a:spLocks noGrp="1"/>
          </p:cNvSpPr>
          <p:nvPr>
            <p:ph type="body" sz="quarter" idx="17"/>
          </p:nvPr>
        </p:nvSpPr>
        <p:spPr/>
        <p:txBody>
          <a:bodyPr/>
          <a:lstStyle/>
          <a:p>
            <a:r>
              <a:rPr lang="id-ID" dirty="0"/>
              <a:t>Computer Vision</a:t>
            </a:r>
          </a:p>
        </p:txBody>
      </p:sp>
      <p:sp>
        <p:nvSpPr>
          <p:cNvPr id="9" name="Title 6"/>
          <p:cNvSpPr txBox="1">
            <a:spLocks/>
          </p:cNvSpPr>
          <p:nvPr/>
        </p:nvSpPr>
        <p:spPr bwMode="auto">
          <a:xfrm>
            <a:off x="1932781" y="3001930"/>
            <a:ext cx="8326438" cy="64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tx1">
                    <a:lumMod val="75000"/>
                    <a:lumOff val="25000"/>
                  </a:schemeClr>
                </a:solidFill>
                <a:latin typeface="+mj-lt"/>
                <a:ea typeface="ＭＳ Ｐゴシック" charset="0"/>
                <a:cs typeface="ＭＳ Ｐゴシック" charset="0"/>
              </a:defRPr>
            </a:lvl1pPr>
            <a:lvl2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2pPr>
            <a:lvl3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3pPr>
            <a:lvl4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4pPr>
            <a:lvl5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5pPr>
            <a:lvl6pPr marL="4572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6pPr>
            <a:lvl7pPr marL="9144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7pPr>
            <a:lvl8pPr marL="13716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8pPr>
            <a:lvl9pPr marL="18288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9pPr>
          </a:lstStyle>
          <a:p>
            <a:pPr algn="ctr"/>
            <a:r>
              <a:rPr lang="en-US" dirty="0">
                <a:solidFill>
                  <a:schemeClr val="tx1"/>
                </a:solidFill>
              </a:rPr>
              <a:t>Convolutional Layer</a:t>
            </a:r>
          </a:p>
        </p:txBody>
      </p:sp>
    </p:spTree>
    <p:extLst>
      <p:ext uri="{BB962C8B-B14F-4D97-AF65-F5344CB8AC3E}">
        <p14:creationId xmlns:p14="http://schemas.microsoft.com/office/powerpoint/2010/main" val="3034325979"/>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F0540D16-EBF5-0D44-A21F-B32E9F609578}" type="slidenum">
              <a:rPr lang="en-US" smtClean="0"/>
              <a:pPr>
                <a:defRPr/>
              </a:pPr>
              <a:t>28</a:t>
            </a:fld>
            <a:endParaRPr lang="en-US" dirty="0"/>
          </a:p>
        </p:txBody>
      </p:sp>
      <p:sp>
        <p:nvSpPr>
          <p:cNvPr id="3" name="Date Placeholder 2"/>
          <p:cNvSpPr>
            <a:spLocks noGrp="1"/>
          </p:cNvSpPr>
          <p:nvPr>
            <p:ph type="dt" sz="half" idx="11"/>
          </p:nvPr>
        </p:nvSpPr>
        <p:spPr/>
        <p:txBody>
          <a:bodyPr/>
          <a:lstStyle/>
          <a:p>
            <a:pPr>
              <a:defRPr/>
            </a:pPr>
            <a:fld id="{18616975-30F2-B74D-B90F-E83C4C9562E7}" type="datetime1">
              <a:rPr lang="en-US" smtClean="0"/>
              <a:pPr>
                <a:defRPr/>
              </a:pPr>
              <a:t>18-Sep-20</a:t>
            </a:fld>
            <a:endParaRPr lang="en-US" dirty="0"/>
          </a:p>
        </p:txBody>
      </p:sp>
      <p:sp>
        <p:nvSpPr>
          <p:cNvPr id="4" name="Title 3"/>
          <p:cNvSpPr>
            <a:spLocks noGrp="1"/>
          </p:cNvSpPr>
          <p:nvPr>
            <p:ph type="title"/>
          </p:nvPr>
        </p:nvSpPr>
        <p:spPr/>
        <p:txBody>
          <a:bodyPr/>
          <a:lstStyle/>
          <a:p>
            <a:r>
              <a:rPr lang="en-US" dirty="0">
                <a:solidFill>
                  <a:schemeClr val="tx1"/>
                </a:solidFill>
              </a:rPr>
              <a:t>Regular NN and Convolutional NN</a:t>
            </a:r>
          </a:p>
        </p:txBody>
      </p:sp>
      <p:sp>
        <p:nvSpPr>
          <p:cNvPr id="5" name="Text Placeholder 4"/>
          <p:cNvSpPr>
            <a:spLocks noGrp="1"/>
          </p:cNvSpPr>
          <p:nvPr>
            <p:ph type="body" sz="quarter" idx="17"/>
          </p:nvPr>
        </p:nvSpPr>
        <p:spPr/>
        <p:txBody>
          <a:bodyPr/>
          <a:lstStyle/>
          <a:p>
            <a:r>
              <a:rPr lang="id-ID" dirty="0"/>
              <a:t>Computer Vision</a:t>
            </a:r>
          </a:p>
        </p:txBody>
      </p:sp>
      <p:pic>
        <p:nvPicPr>
          <p:cNvPr id="2050" name="Picture 2" descr="http://cs231n.github.io/assets/cnn/cnn.jpe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95939" y="4441175"/>
            <a:ext cx="4919625" cy="17465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cs231n.github.io/assets/nn1/neural_net2.jpe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141406" y="2352613"/>
            <a:ext cx="3955854" cy="194041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209573" y="2584157"/>
            <a:ext cx="4159849" cy="1077218"/>
          </a:xfrm>
          <a:prstGeom prst="rect">
            <a:avLst/>
          </a:prstGeom>
        </p:spPr>
        <p:txBody>
          <a:bodyPr wrap="square">
            <a:spAutoFit/>
          </a:bodyPr>
          <a:lstStyle/>
          <a:p>
            <a:r>
              <a:rPr lang="en-US" sz="1600" dirty="0"/>
              <a:t>Regular Neural Net (affine layer) transforms (maps) an input vector </a:t>
            </a:r>
            <a:br>
              <a:rPr lang="en-US" sz="1600" dirty="0"/>
            </a:br>
            <a:r>
              <a:rPr lang="en-US" sz="1600" dirty="0"/>
              <a:t>(1-dimensional input) into an output vector (1-dimensional output) </a:t>
            </a:r>
          </a:p>
        </p:txBody>
      </p:sp>
      <p:sp>
        <p:nvSpPr>
          <p:cNvPr id="9" name="Rectangle 8">
            <a:extLst>
              <a:ext uri="{FF2B5EF4-FFF2-40B4-BE49-F238E27FC236}">
                <a16:creationId xmlns:a16="http://schemas.microsoft.com/office/drawing/2014/main" id="{D843F41F-DDB2-4980-B22D-3E1403D3585B}"/>
              </a:ext>
            </a:extLst>
          </p:cNvPr>
          <p:cNvSpPr/>
          <p:nvPr/>
        </p:nvSpPr>
        <p:spPr>
          <a:xfrm>
            <a:off x="1889126" y="5073148"/>
            <a:ext cx="4159849" cy="830997"/>
          </a:xfrm>
          <a:prstGeom prst="rect">
            <a:avLst/>
          </a:prstGeom>
        </p:spPr>
        <p:txBody>
          <a:bodyPr wrap="square">
            <a:spAutoFit/>
          </a:bodyPr>
          <a:lstStyle/>
          <a:p>
            <a:pPr algn="just"/>
            <a:r>
              <a:rPr lang="en-US" sz="1600" dirty="0" err="1"/>
              <a:t>ConvNet</a:t>
            </a:r>
            <a:r>
              <a:rPr lang="en-US" sz="1600" dirty="0"/>
              <a:t> Layers transform </a:t>
            </a:r>
          </a:p>
          <a:p>
            <a:pPr algn="just"/>
            <a:r>
              <a:rPr lang="en-US" sz="1600" dirty="0"/>
              <a:t>a 3-dimensional input into</a:t>
            </a:r>
          </a:p>
          <a:p>
            <a:pPr algn="just"/>
            <a:r>
              <a:rPr lang="en-US" sz="1600" dirty="0"/>
              <a:t>another 3-dimensional output</a:t>
            </a:r>
          </a:p>
        </p:txBody>
      </p:sp>
    </p:spTree>
    <p:extLst>
      <p:ext uri="{BB962C8B-B14F-4D97-AF65-F5344CB8AC3E}">
        <p14:creationId xmlns:p14="http://schemas.microsoft.com/office/powerpoint/2010/main" val="169195488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http://www.warrenphotographic.co.uk/photography/bigs/15065-Silver-tabby-cat-sitting-white-background.jpg">
            <a:extLst>
              <a:ext uri="{FF2B5EF4-FFF2-40B4-BE49-F238E27FC236}">
                <a16:creationId xmlns:a16="http://schemas.microsoft.com/office/drawing/2014/main" id="{C2C5C84C-F53D-47D6-BFB8-66220AA66DC7}"/>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587931" y="2713915"/>
            <a:ext cx="1568196" cy="1611492"/>
          </a:xfrm>
          <a:prstGeom prst="rect">
            <a:avLst/>
          </a:prstGeom>
          <a:noFill/>
          <a:ln>
            <a:solidFill>
              <a:srgbClr val="0066A1"/>
            </a:solidFill>
          </a:ln>
          <a:scene3d>
            <a:camera prst="isometricOffAxis2Right"/>
            <a:lightRig rig="threePt" dir="t"/>
          </a:scene3d>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29</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dirty="0">
                <a:solidFill>
                  <a:schemeClr val="tx1"/>
                </a:solidFill>
              </a:rPr>
              <a:t>Fully Connected Layer</a:t>
            </a:r>
          </a:p>
        </p:txBody>
      </p:sp>
      <p:sp>
        <p:nvSpPr>
          <p:cNvPr id="6" name="Text Placeholder 5"/>
          <p:cNvSpPr>
            <a:spLocks noGrp="1"/>
          </p:cNvSpPr>
          <p:nvPr>
            <p:ph type="body" sz="quarter" idx="17"/>
          </p:nvPr>
        </p:nvSpPr>
        <p:spPr/>
        <p:txBody>
          <a:bodyPr/>
          <a:lstStyle/>
          <a:p>
            <a:r>
              <a:rPr lang="id-ID" dirty="0"/>
              <a:t>Computer Vision</a:t>
            </a:r>
            <a:endParaRPr lang="en-US" dirty="0"/>
          </a:p>
        </p:txBody>
      </p:sp>
      <p:sp>
        <p:nvSpPr>
          <p:cNvPr id="34" name="Rectangle 33">
            <a:extLst>
              <a:ext uri="{FF2B5EF4-FFF2-40B4-BE49-F238E27FC236}">
                <a16:creationId xmlns:a16="http://schemas.microsoft.com/office/drawing/2014/main" id="{06F7ACAB-2717-4162-9ABA-FFEB69C58DA9}"/>
              </a:ext>
            </a:extLst>
          </p:cNvPr>
          <p:cNvSpPr/>
          <p:nvPr/>
        </p:nvSpPr>
        <p:spPr>
          <a:xfrm>
            <a:off x="1882811" y="5220375"/>
            <a:ext cx="7383304" cy="830997"/>
          </a:xfrm>
          <a:prstGeom prst="rect">
            <a:avLst/>
          </a:prstGeom>
        </p:spPr>
        <p:txBody>
          <a:bodyPr wrap="square">
            <a:spAutoFit/>
          </a:bodyPr>
          <a:lstStyle/>
          <a:p>
            <a:r>
              <a:rPr lang="en-US" sz="1600" dirty="0"/>
              <a:t>1 number:</a:t>
            </a:r>
          </a:p>
          <a:p>
            <a:r>
              <a:rPr lang="en-US" sz="1600" dirty="0"/>
              <a:t>the result of taking a dot product between a row of W and the input (a 3072-dimensional dot product)</a:t>
            </a:r>
          </a:p>
        </p:txBody>
      </p:sp>
      <p:cxnSp>
        <p:nvCxnSpPr>
          <p:cNvPr id="44" name="Straight Connector 9">
            <a:extLst>
              <a:ext uri="{FF2B5EF4-FFF2-40B4-BE49-F238E27FC236}">
                <a16:creationId xmlns:a16="http://schemas.microsoft.com/office/drawing/2014/main" id="{41C44ABE-423B-4A5A-8AB0-BD4A7F14838E}"/>
              </a:ext>
            </a:extLst>
          </p:cNvPr>
          <p:cNvCxnSpPr>
            <a:cxnSpLocks/>
          </p:cNvCxnSpPr>
          <p:nvPr/>
        </p:nvCxnSpPr>
        <p:spPr>
          <a:xfrm>
            <a:off x="2873582" y="2872765"/>
            <a:ext cx="658462" cy="434464"/>
          </a:xfrm>
          <a:prstGeom prst="curvedConnector2">
            <a:avLst/>
          </a:prstGeom>
          <a:noFill/>
          <a:ln w="25400" cap="flat" cmpd="sng" algn="ctr">
            <a:solidFill>
              <a:srgbClr val="0066A1"/>
            </a:solidFill>
            <a:prstDash val="solid"/>
            <a:headEnd type="none" w="med" len="med"/>
            <a:tailEnd type="triangle" w="med" len="med"/>
          </a:ln>
          <a:effectLst>
            <a:outerShdw blurRad="40000" dist="20000" dir="5400000" rotWithShape="0">
              <a:srgbClr val="000000">
                <a:alpha val="38000"/>
              </a:srgbClr>
            </a:outerShdw>
          </a:effectLst>
        </p:spPr>
      </p:cxnSp>
      <p:sp>
        <p:nvSpPr>
          <p:cNvPr id="45" name="Cube 44">
            <a:extLst>
              <a:ext uri="{FF2B5EF4-FFF2-40B4-BE49-F238E27FC236}">
                <a16:creationId xmlns:a16="http://schemas.microsoft.com/office/drawing/2014/main" id="{74BE133C-22BC-4338-935A-C81708F23C05}"/>
              </a:ext>
            </a:extLst>
          </p:cNvPr>
          <p:cNvSpPr/>
          <p:nvPr/>
        </p:nvSpPr>
        <p:spPr>
          <a:xfrm>
            <a:off x="5299101" y="4605323"/>
            <a:ext cx="1643062" cy="236944"/>
          </a:xfrm>
          <a:prstGeom prst="cube">
            <a:avLst/>
          </a:prstGeom>
          <a:gradFill rotWithShape="1">
            <a:gsLst>
              <a:gs pos="0">
                <a:srgbClr val="0066A1">
                  <a:tint val="50000"/>
                  <a:satMod val="300000"/>
                </a:srgbClr>
              </a:gs>
              <a:gs pos="35000">
                <a:srgbClr val="0066A1">
                  <a:tint val="37000"/>
                  <a:satMod val="300000"/>
                </a:srgbClr>
              </a:gs>
              <a:gs pos="100000">
                <a:srgbClr val="0066A1">
                  <a:tint val="15000"/>
                  <a:satMod val="350000"/>
                </a:srgbClr>
              </a:gs>
            </a:gsLst>
            <a:lin ang="16200000" scaled="1"/>
          </a:gradFill>
          <a:ln w="952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defRPr/>
            </a:pPr>
            <a:endParaRPr lang="en-US" kern="0">
              <a:latin typeface="Verdana"/>
              <a:ea typeface="+mn-ea"/>
              <a:cs typeface="+mn-cs"/>
            </a:endParaRPr>
          </a:p>
        </p:txBody>
      </p:sp>
      <p:sp>
        <p:nvSpPr>
          <p:cNvPr id="46" name="Cube 45">
            <a:extLst>
              <a:ext uri="{FF2B5EF4-FFF2-40B4-BE49-F238E27FC236}">
                <a16:creationId xmlns:a16="http://schemas.microsoft.com/office/drawing/2014/main" id="{E9E953DA-C408-4933-8A8B-45EBEDBB505D}"/>
              </a:ext>
            </a:extLst>
          </p:cNvPr>
          <p:cNvSpPr/>
          <p:nvPr/>
        </p:nvSpPr>
        <p:spPr>
          <a:xfrm>
            <a:off x="5299101" y="4368379"/>
            <a:ext cx="1643062" cy="236944"/>
          </a:xfrm>
          <a:prstGeom prst="cube">
            <a:avLst/>
          </a:prstGeom>
          <a:gradFill rotWithShape="1">
            <a:gsLst>
              <a:gs pos="0">
                <a:srgbClr val="0066A1">
                  <a:tint val="50000"/>
                  <a:satMod val="300000"/>
                </a:srgbClr>
              </a:gs>
              <a:gs pos="35000">
                <a:srgbClr val="0066A1">
                  <a:tint val="37000"/>
                  <a:satMod val="300000"/>
                </a:srgbClr>
              </a:gs>
              <a:gs pos="100000">
                <a:srgbClr val="0066A1">
                  <a:tint val="15000"/>
                  <a:satMod val="350000"/>
                </a:srgbClr>
              </a:gs>
            </a:gsLst>
            <a:lin ang="16200000" scaled="1"/>
          </a:gradFill>
          <a:ln w="952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defRPr/>
            </a:pPr>
            <a:endParaRPr lang="en-US" kern="0">
              <a:latin typeface="Verdana"/>
              <a:ea typeface="+mn-ea"/>
              <a:cs typeface="+mn-cs"/>
            </a:endParaRPr>
          </a:p>
        </p:txBody>
      </p:sp>
      <p:sp>
        <p:nvSpPr>
          <p:cNvPr id="47" name="Cube 46">
            <a:extLst>
              <a:ext uri="{FF2B5EF4-FFF2-40B4-BE49-F238E27FC236}">
                <a16:creationId xmlns:a16="http://schemas.microsoft.com/office/drawing/2014/main" id="{A850AEE9-B8D3-4FAF-8598-2370A927B8EE}"/>
              </a:ext>
            </a:extLst>
          </p:cNvPr>
          <p:cNvSpPr/>
          <p:nvPr/>
        </p:nvSpPr>
        <p:spPr>
          <a:xfrm>
            <a:off x="5299101" y="4131435"/>
            <a:ext cx="1643062" cy="236944"/>
          </a:xfrm>
          <a:prstGeom prst="cube">
            <a:avLst/>
          </a:prstGeom>
          <a:gradFill rotWithShape="1">
            <a:gsLst>
              <a:gs pos="0">
                <a:srgbClr val="0066A1">
                  <a:tint val="50000"/>
                  <a:satMod val="300000"/>
                </a:srgbClr>
              </a:gs>
              <a:gs pos="35000">
                <a:srgbClr val="0066A1">
                  <a:tint val="37000"/>
                  <a:satMod val="300000"/>
                </a:srgbClr>
              </a:gs>
              <a:gs pos="100000">
                <a:srgbClr val="0066A1">
                  <a:tint val="15000"/>
                  <a:satMod val="350000"/>
                </a:srgbClr>
              </a:gs>
            </a:gsLst>
            <a:lin ang="16200000" scaled="1"/>
          </a:gradFill>
          <a:ln w="952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defRPr/>
            </a:pPr>
            <a:endParaRPr lang="en-US" kern="0">
              <a:latin typeface="Verdana"/>
              <a:ea typeface="+mn-ea"/>
              <a:cs typeface="+mn-cs"/>
            </a:endParaRPr>
          </a:p>
        </p:txBody>
      </p:sp>
      <p:sp>
        <p:nvSpPr>
          <p:cNvPr id="48" name="Cube 47">
            <a:extLst>
              <a:ext uri="{FF2B5EF4-FFF2-40B4-BE49-F238E27FC236}">
                <a16:creationId xmlns:a16="http://schemas.microsoft.com/office/drawing/2014/main" id="{2EE492FD-BB08-4498-9813-2D66328244B6}"/>
              </a:ext>
            </a:extLst>
          </p:cNvPr>
          <p:cNvSpPr/>
          <p:nvPr/>
        </p:nvSpPr>
        <p:spPr>
          <a:xfrm>
            <a:off x="5299101" y="3894491"/>
            <a:ext cx="1643062" cy="236944"/>
          </a:xfrm>
          <a:prstGeom prst="cube">
            <a:avLst/>
          </a:prstGeom>
          <a:gradFill rotWithShape="1">
            <a:gsLst>
              <a:gs pos="0">
                <a:srgbClr val="0066A1">
                  <a:tint val="50000"/>
                  <a:satMod val="300000"/>
                </a:srgbClr>
              </a:gs>
              <a:gs pos="35000">
                <a:srgbClr val="0066A1">
                  <a:tint val="37000"/>
                  <a:satMod val="300000"/>
                </a:srgbClr>
              </a:gs>
              <a:gs pos="100000">
                <a:srgbClr val="0066A1">
                  <a:tint val="15000"/>
                  <a:satMod val="350000"/>
                </a:srgbClr>
              </a:gs>
            </a:gsLst>
            <a:lin ang="16200000" scaled="1"/>
          </a:gradFill>
          <a:ln w="952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defRPr/>
            </a:pPr>
            <a:endParaRPr lang="en-US" kern="0">
              <a:latin typeface="Verdana"/>
              <a:ea typeface="+mn-ea"/>
              <a:cs typeface="+mn-cs"/>
            </a:endParaRPr>
          </a:p>
        </p:txBody>
      </p:sp>
      <p:sp>
        <p:nvSpPr>
          <p:cNvPr id="49" name="Cube 48">
            <a:extLst>
              <a:ext uri="{FF2B5EF4-FFF2-40B4-BE49-F238E27FC236}">
                <a16:creationId xmlns:a16="http://schemas.microsoft.com/office/drawing/2014/main" id="{7B375524-E924-42C2-92BB-9382F639FB11}"/>
              </a:ext>
            </a:extLst>
          </p:cNvPr>
          <p:cNvSpPr/>
          <p:nvPr/>
        </p:nvSpPr>
        <p:spPr>
          <a:xfrm>
            <a:off x="5299101" y="3657547"/>
            <a:ext cx="1643062" cy="236944"/>
          </a:xfrm>
          <a:prstGeom prst="cube">
            <a:avLst/>
          </a:prstGeom>
          <a:gradFill rotWithShape="1">
            <a:gsLst>
              <a:gs pos="0">
                <a:srgbClr val="0066A1">
                  <a:tint val="50000"/>
                  <a:satMod val="300000"/>
                </a:srgbClr>
              </a:gs>
              <a:gs pos="35000">
                <a:srgbClr val="0066A1">
                  <a:tint val="37000"/>
                  <a:satMod val="300000"/>
                </a:srgbClr>
              </a:gs>
              <a:gs pos="100000">
                <a:srgbClr val="0066A1">
                  <a:tint val="15000"/>
                  <a:satMod val="350000"/>
                </a:srgbClr>
              </a:gs>
            </a:gsLst>
            <a:lin ang="16200000" scaled="1"/>
          </a:gradFill>
          <a:ln w="952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defRPr/>
            </a:pPr>
            <a:endParaRPr lang="en-US" kern="0">
              <a:latin typeface="Verdana"/>
              <a:ea typeface="+mn-ea"/>
              <a:cs typeface="+mn-cs"/>
            </a:endParaRPr>
          </a:p>
        </p:txBody>
      </p:sp>
      <p:sp>
        <p:nvSpPr>
          <p:cNvPr id="50" name="Cube 49">
            <a:extLst>
              <a:ext uri="{FF2B5EF4-FFF2-40B4-BE49-F238E27FC236}">
                <a16:creationId xmlns:a16="http://schemas.microsoft.com/office/drawing/2014/main" id="{7BB8AC82-C775-444C-A452-300B3057A805}"/>
              </a:ext>
            </a:extLst>
          </p:cNvPr>
          <p:cNvSpPr/>
          <p:nvPr/>
        </p:nvSpPr>
        <p:spPr>
          <a:xfrm>
            <a:off x="5299101" y="3420603"/>
            <a:ext cx="1643062" cy="236944"/>
          </a:xfrm>
          <a:prstGeom prst="cube">
            <a:avLst/>
          </a:prstGeom>
          <a:gradFill rotWithShape="1">
            <a:gsLst>
              <a:gs pos="0">
                <a:srgbClr val="0066A1">
                  <a:tint val="50000"/>
                  <a:satMod val="300000"/>
                </a:srgbClr>
              </a:gs>
              <a:gs pos="35000">
                <a:srgbClr val="0066A1">
                  <a:tint val="37000"/>
                  <a:satMod val="300000"/>
                </a:srgbClr>
              </a:gs>
              <a:gs pos="100000">
                <a:srgbClr val="0066A1">
                  <a:tint val="15000"/>
                  <a:satMod val="350000"/>
                </a:srgbClr>
              </a:gs>
            </a:gsLst>
            <a:lin ang="16200000" scaled="1"/>
          </a:gradFill>
          <a:ln w="952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defRPr/>
            </a:pPr>
            <a:endParaRPr lang="en-US" kern="0">
              <a:latin typeface="Verdana"/>
              <a:ea typeface="+mn-ea"/>
              <a:cs typeface="+mn-cs"/>
            </a:endParaRPr>
          </a:p>
        </p:txBody>
      </p:sp>
      <p:sp>
        <p:nvSpPr>
          <p:cNvPr id="52" name="Cube 51">
            <a:extLst>
              <a:ext uri="{FF2B5EF4-FFF2-40B4-BE49-F238E27FC236}">
                <a16:creationId xmlns:a16="http://schemas.microsoft.com/office/drawing/2014/main" id="{4B7C1ACF-3066-4067-A4A8-77952475E631}"/>
              </a:ext>
            </a:extLst>
          </p:cNvPr>
          <p:cNvSpPr/>
          <p:nvPr/>
        </p:nvSpPr>
        <p:spPr>
          <a:xfrm>
            <a:off x="3156127" y="3428079"/>
            <a:ext cx="1643062" cy="236944"/>
          </a:xfrm>
          <a:prstGeom prst="cube">
            <a:avLst/>
          </a:prstGeom>
          <a:gradFill rotWithShape="1">
            <a:gsLst>
              <a:gs pos="0">
                <a:srgbClr val="810031">
                  <a:tint val="50000"/>
                  <a:satMod val="300000"/>
                </a:srgbClr>
              </a:gs>
              <a:gs pos="35000">
                <a:srgbClr val="810031">
                  <a:tint val="37000"/>
                  <a:satMod val="300000"/>
                </a:srgbClr>
              </a:gs>
              <a:gs pos="100000">
                <a:srgbClr val="810031">
                  <a:tint val="15000"/>
                  <a:satMod val="350000"/>
                </a:srgbClr>
              </a:gs>
            </a:gsLst>
            <a:lin ang="16200000" scaled="1"/>
          </a:gradFill>
          <a:ln w="9525" cap="flat" cmpd="sng" algn="ctr">
            <a:solidFill>
              <a:schemeClr val="tx1"/>
            </a:solidFill>
            <a:prstDash val="solid"/>
          </a:ln>
          <a:effectLst>
            <a:outerShdw blurRad="40000" dist="20000" dir="5400000" rotWithShape="0">
              <a:srgbClr val="000000">
                <a:alpha val="38000"/>
              </a:srgbClr>
            </a:outerShdw>
          </a:effectLst>
        </p:spPr>
        <p:txBody>
          <a:bodyPr rtlCol="0" anchor="ctr"/>
          <a:lstStyle/>
          <a:p>
            <a:pPr algn="ctr">
              <a:defRPr/>
            </a:pPr>
            <a:endParaRPr lang="en-US" kern="0">
              <a:latin typeface="Verdana"/>
              <a:ea typeface="+mn-ea"/>
              <a:cs typeface="+mn-cs"/>
            </a:endParaRPr>
          </a:p>
        </p:txBody>
      </p:sp>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91554DC4-1AEE-4815-89E9-39598414187B}"/>
                  </a:ext>
                </a:extLst>
              </p:cNvPr>
              <p:cNvSpPr/>
              <p:nvPr/>
            </p:nvSpPr>
            <p:spPr>
              <a:xfrm>
                <a:off x="3132554" y="3751214"/>
                <a:ext cx="974434" cy="261610"/>
              </a:xfrm>
              <a:prstGeom prst="rect">
                <a:avLst/>
              </a:prstGeom>
            </p:spPr>
            <p:txBody>
              <a:bodyPr wrap="none">
                <a:spAutoFit/>
              </a:bodyPr>
              <a:lstStyle/>
              <a:p>
                <a14:m>
                  <m:oMath xmlns:m="http://schemas.openxmlformats.org/officeDocument/2006/math">
                    <m:r>
                      <a:rPr lang="en-US" sz="1100" i="1">
                        <a:latin typeface="Cambria Math" panose="02040503050406030204" pitchFamily="18" charset="0"/>
                      </a:rPr>
                      <m:t>𝑥</m:t>
                    </m:r>
                  </m:oMath>
                </a14:m>
                <a:r>
                  <a:rPr lang="en-US" sz="1100" dirty="0"/>
                  <a:t> [1x3072]</a:t>
                </a:r>
              </a:p>
            </p:txBody>
          </p:sp>
        </mc:Choice>
        <mc:Fallback xmlns="">
          <p:sp>
            <p:nvSpPr>
              <p:cNvPr id="53" name="Rectangle 52">
                <a:extLst>
                  <a:ext uri="{FF2B5EF4-FFF2-40B4-BE49-F238E27FC236}">
                    <a16:creationId xmlns:a16="http://schemas.microsoft.com/office/drawing/2014/main" id="{91554DC4-1AEE-4815-89E9-39598414187B}"/>
                  </a:ext>
                </a:extLst>
              </p:cNvPr>
              <p:cNvSpPr>
                <a:spLocks noRot="1" noChangeAspect="1" noMove="1" noResize="1" noEditPoints="1" noAdjustHandles="1" noChangeArrowheads="1" noChangeShapeType="1" noTextEdit="1"/>
              </p:cNvSpPr>
              <p:nvPr/>
            </p:nvSpPr>
            <p:spPr>
              <a:xfrm>
                <a:off x="3132554" y="3751214"/>
                <a:ext cx="974434" cy="261610"/>
              </a:xfrm>
              <a:prstGeom prst="rect">
                <a:avLst/>
              </a:prstGeom>
              <a:blipFill>
                <a:blip r:embed="rId3"/>
                <a:stretch>
                  <a:fillRect t="-2326" b="-13953"/>
                </a:stretch>
              </a:blipFill>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5BDB51D8-4E06-4C0D-9686-179AC6838DC9}"/>
                  </a:ext>
                </a:extLst>
              </p:cNvPr>
              <p:cNvSpPr/>
              <p:nvPr/>
            </p:nvSpPr>
            <p:spPr>
              <a:xfrm>
                <a:off x="5224411" y="4959784"/>
                <a:ext cx="1397242" cy="261610"/>
              </a:xfrm>
              <a:prstGeom prst="rect">
                <a:avLst/>
              </a:prstGeom>
            </p:spPr>
            <p:txBody>
              <a:bodyPr wrap="none">
                <a:spAutoFit/>
              </a:bodyPr>
              <a:lstStyle/>
              <a:p>
                <a14:m>
                  <m:oMath xmlns:m="http://schemas.openxmlformats.org/officeDocument/2006/math">
                    <m:r>
                      <a:rPr lang="en-US" sz="1100" i="1">
                        <a:latin typeface="Cambria Math" panose="02040503050406030204" pitchFamily="18" charset="0"/>
                      </a:rPr>
                      <m:t>𝑊</m:t>
                    </m:r>
                  </m:oMath>
                </a14:m>
                <a:r>
                  <a:rPr lang="en-US" sz="1100" dirty="0"/>
                  <a:t> 10 x [1x3072]</a:t>
                </a:r>
              </a:p>
            </p:txBody>
          </p:sp>
        </mc:Choice>
        <mc:Fallback xmlns="">
          <p:sp>
            <p:nvSpPr>
              <p:cNvPr id="54" name="Rectangle 53">
                <a:extLst>
                  <a:ext uri="{FF2B5EF4-FFF2-40B4-BE49-F238E27FC236}">
                    <a16:creationId xmlns:a16="http://schemas.microsoft.com/office/drawing/2014/main" id="{5BDB51D8-4E06-4C0D-9686-179AC6838DC9}"/>
                  </a:ext>
                </a:extLst>
              </p:cNvPr>
              <p:cNvSpPr>
                <a:spLocks noRot="1" noChangeAspect="1" noMove="1" noResize="1" noEditPoints="1" noAdjustHandles="1" noChangeArrowheads="1" noChangeShapeType="1" noTextEdit="1"/>
              </p:cNvSpPr>
              <p:nvPr/>
            </p:nvSpPr>
            <p:spPr>
              <a:xfrm>
                <a:off x="5224411" y="4959784"/>
                <a:ext cx="1397242" cy="261610"/>
              </a:xfrm>
              <a:prstGeom prst="rect">
                <a:avLst/>
              </a:prstGeom>
              <a:blipFill>
                <a:blip r:embed="rId4"/>
                <a:stretch>
                  <a:fillRect t="-2326" b="-13953"/>
                </a:stretch>
              </a:blipFill>
            </p:spPr>
            <p:txBody>
              <a:bodyPr/>
              <a:lstStyle/>
              <a:p>
                <a:r>
                  <a:rPr lang="id-ID">
                    <a:noFill/>
                  </a:rPr>
                  <a:t> </a:t>
                </a:r>
              </a:p>
            </p:txBody>
          </p:sp>
        </mc:Fallback>
      </mc:AlternateContent>
      <p:cxnSp>
        <p:nvCxnSpPr>
          <p:cNvPr id="55" name="Straight Arrow Connector 54">
            <a:extLst>
              <a:ext uri="{FF2B5EF4-FFF2-40B4-BE49-F238E27FC236}">
                <a16:creationId xmlns:a16="http://schemas.microsoft.com/office/drawing/2014/main" id="{75245756-E8AD-4C34-A8B1-9E052B24072C}"/>
              </a:ext>
            </a:extLst>
          </p:cNvPr>
          <p:cNvCxnSpPr>
            <a:cxnSpLocks/>
          </p:cNvCxnSpPr>
          <p:nvPr/>
        </p:nvCxnSpPr>
        <p:spPr>
          <a:xfrm>
            <a:off x="5011919" y="3558245"/>
            <a:ext cx="212493" cy="0"/>
          </a:xfrm>
          <a:prstGeom prst="straightConnector1">
            <a:avLst/>
          </a:prstGeom>
          <a:noFill/>
          <a:ln w="25400" cap="flat" cmpd="sng" algn="ctr">
            <a:solidFill>
              <a:srgbClr val="0066A1"/>
            </a:solidFill>
            <a:prstDash val="solid"/>
            <a:tailEnd type="triangle"/>
          </a:ln>
          <a:effectLst>
            <a:outerShdw blurRad="40000" dist="20000" dir="5400000" rotWithShape="0">
              <a:srgbClr val="000000">
                <a:alpha val="38000"/>
              </a:srgbClr>
            </a:outerShdw>
          </a:effectLst>
        </p:spPr>
      </p:cxnSp>
      <p:sp>
        <p:nvSpPr>
          <p:cNvPr id="56" name="Rectangle 55">
            <a:extLst>
              <a:ext uri="{FF2B5EF4-FFF2-40B4-BE49-F238E27FC236}">
                <a16:creationId xmlns:a16="http://schemas.microsoft.com/office/drawing/2014/main" id="{AD8FFBA1-6884-43A2-B80D-8AEC6420263F}"/>
              </a:ext>
            </a:extLst>
          </p:cNvPr>
          <p:cNvSpPr/>
          <p:nvPr/>
        </p:nvSpPr>
        <p:spPr>
          <a:xfrm>
            <a:off x="1945124" y="4248005"/>
            <a:ext cx="928459" cy="261610"/>
          </a:xfrm>
          <a:prstGeom prst="rect">
            <a:avLst/>
          </a:prstGeom>
          <a:scene3d>
            <a:camera prst="isometricRightUp">
              <a:rot lat="2280000" lon="18720000" rev="0"/>
            </a:camera>
            <a:lightRig rig="threePt" dir="t"/>
          </a:scene3d>
        </p:spPr>
        <p:txBody>
          <a:bodyPr wrap="square">
            <a:spAutoFit/>
          </a:bodyPr>
          <a:lstStyle/>
          <a:p>
            <a:r>
              <a:rPr lang="en-US" sz="1100" dirty="0"/>
              <a:t>[32x32x3]</a:t>
            </a:r>
          </a:p>
        </p:txBody>
      </p:sp>
      <p:sp>
        <p:nvSpPr>
          <p:cNvPr id="58" name="Cube 57">
            <a:extLst>
              <a:ext uri="{FF2B5EF4-FFF2-40B4-BE49-F238E27FC236}">
                <a16:creationId xmlns:a16="http://schemas.microsoft.com/office/drawing/2014/main" id="{9AC5548B-0312-4E69-B5BA-A70AFAC3065A}"/>
              </a:ext>
            </a:extLst>
          </p:cNvPr>
          <p:cNvSpPr/>
          <p:nvPr/>
        </p:nvSpPr>
        <p:spPr>
          <a:xfrm>
            <a:off x="7737208" y="3346901"/>
            <a:ext cx="412317" cy="1468688"/>
          </a:xfrm>
          <a:prstGeom prst="cube">
            <a:avLst/>
          </a:prstGeom>
          <a:gradFill rotWithShape="1">
            <a:gsLst>
              <a:gs pos="0">
                <a:srgbClr val="71953D">
                  <a:tint val="50000"/>
                  <a:satMod val="300000"/>
                </a:srgbClr>
              </a:gs>
              <a:gs pos="35000">
                <a:srgbClr val="71953D">
                  <a:tint val="37000"/>
                  <a:satMod val="300000"/>
                </a:srgbClr>
              </a:gs>
              <a:gs pos="100000">
                <a:srgbClr val="71953D">
                  <a:tint val="15000"/>
                  <a:satMod val="350000"/>
                </a:srgbClr>
              </a:gs>
            </a:gsLst>
            <a:lin ang="16200000" scaled="1"/>
          </a:gradFill>
          <a:ln w="952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defRPr/>
            </a:pPr>
            <a:endParaRPr lang="en-US" kern="0">
              <a:latin typeface="Verdana"/>
              <a:ea typeface="+mn-ea"/>
              <a:cs typeface="+mn-cs"/>
            </a:endParaRPr>
          </a:p>
        </p:txBody>
      </p:sp>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AD7CEF0E-B57D-40F1-8FB8-B8D4464A166B}"/>
                  </a:ext>
                </a:extLst>
              </p:cNvPr>
              <p:cNvSpPr/>
              <p:nvPr/>
            </p:nvSpPr>
            <p:spPr>
              <a:xfrm>
                <a:off x="7649930" y="2893993"/>
                <a:ext cx="10222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𝑊𝑥</m:t>
                      </m:r>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𝑏</m:t>
                      </m:r>
                    </m:oMath>
                  </m:oMathPara>
                </a14:m>
                <a:endParaRPr lang="en-US" dirty="0">
                  <a:solidFill>
                    <a:schemeClr val="tx1"/>
                  </a:solidFill>
                  <a:latin typeface="Verdana" charset="0"/>
                  <a:ea typeface="ＭＳ Ｐゴシック" charset="0"/>
                </a:endParaRPr>
              </a:p>
            </p:txBody>
          </p:sp>
        </mc:Choice>
        <mc:Fallback xmlns="">
          <p:sp>
            <p:nvSpPr>
              <p:cNvPr id="59" name="Rectangle 58">
                <a:extLst>
                  <a:ext uri="{FF2B5EF4-FFF2-40B4-BE49-F238E27FC236}">
                    <a16:creationId xmlns:a16="http://schemas.microsoft.com/office/drawing/2014/main" id="{AD7CEF0E-B57D-40F1-8FB8-B8D4464A166B}"/>
                  </a:ext>
                </a:extLst>
              </p:cNvPr>
              <p:cNvSpPr>
                <a:spLocks noRot="1" noChangeAspect="1" noMove="1" noResize="1" noEditPoints="1" noAdjustHandles="1" noChangeArrowheads="1" noChangeShapeType="1" noTextEdit="1"/>
              </p:cNvSpPr>
              <p:nvPr/>
            </p:nvSpPr>
            <p:spPr>
              <a:xfrm>
                <a:off x="7649930" y="2893993"/>
                <a:ext cx="1022268" cy="369332"/>
              </a:xfrm>
              <a:prstGeom prst="rect">
                <a:avLst/>
              </a:prstGeom>
              <a:blipFill>
                <a:blip r:embed="rId5"/>
                <a:stretch>
                  <a:fillRect/>
                </a:stretch>
              </a:blipFill>
            </p:spPr>
            <p:txBody>
              <a:bodyPr/>
              <a:lstStyle/>
              <a:p>
                <a:r>
                  <a:rPr lang="id-ID">
                    <a:noFill/>
                  </a:rPr>
                  <a:t> </a:t>
                </a:r>
              </a:p>
            </p:txBody>
          </p:sp>
        </mc:Fallback>
      </mc:AlternateContent>
      <p:sp>
        <p:nvSpPr>
          <p:cNvPr id="60" name="Oval 59">
            <a:extLst>
              <a:ext uri="{FF2B5EF4-FFF2-40B4-BE49-F238E27FC236}">
                <a16:creationId xmlns:a16="http://schemas.microsoft.com/office/drawing/2014/main" id="{6C9E8F2E-A43C-4FFA-9A20-60B28E880CE9}"/>
              </a:ext>
            </a:extLst>
          </p:cNvPr>
          <p:cNvSpPr/>
          <p:nvPr/>
        </p:nvSpPr>
        <p:spPr>
          <a:xfrm>
            <a:off x="7811345" y="3487467"/>
            <a:ext cx="182880" cy="182880"/>
          </a:xfrm>
          <a:prstGeom prst="ellipse">
            <a:avLst/>
          </a:prstGeom>
          <a:gradFill rotWithShape="1">
            <a:gsLst>
              <a:gs pos="0">
                <a:srgbClr val="0066A1">
                  <a:tint val="50000"/>
                  <a:satMod val="300000"/>
                </a:srgbClr>
              </a:gs>
              <a:gs pos="35000">
                <a:srgbClr val="0066A1">
                  <a:tint val="37000"/>
                  <a:satMod val="300000"/>
                </a:srgbClr>
              </a:gs>
              <a:gs pos="100000">
                <a:srgbClr val="0066A1">
                  <a:tint val="15000"/>
                  <a:satMod val="350000"/>
                </a:srgbClr>
              </a:gs>
            </a:gsLst>
            <a:lin ang="16200000" scaled="1"/>
          </a:gradFill>
          <a:ln w="9525" cap="flat" cmpd="sng" algn="ctr">
            <a:solidFill>
              <a:srgbClr val="0066A1">
                <a:shade val="95000"/>
                <a:satMod val="105000"/>
              </a:srgbClr>
            </a:solidFill>
            <a:prstDash val="solid"/>
          </a:ln>
          <a:effectLst/>
        </p:spPr>
        <p:txBody>
          <a:bodyPr rtlCol="0" anchor="ctr"/>
          <a:lstStyle/>
          <a:p>
            <a:pPr algn="ctr">
              <a:defRPr/>
            </a:pPr>
            <a:endParaRPr lang="en-US" kern="0">
              <a:latin typeface="Verdana"/>
              <a:ea typeface="+mn-ea"/>
              <a:cs typeface="+mn-cs"/>
            </a:endParaRPr>
          </a:p>
        </p:txBody>
      </p:sp>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FF8B43E3-69C2-496A-9321-A17EBFE62DB8}"/>
                  </a:ext>
                </a:extLst>
              </p:cNvPr>
              <p:cNvSpPr/>
              <p:nvPr/>
            </p:nvSpPr>
            <p:spPr>
              <a:xfrm>
                <a:off x="7649930" y="4876944"/>
                <a:ext cx="786626" cy="261610"/>
              </a:xfrm>
              <a:prstGeom prst="rect">
                <a:avLst/>
              </a:prstGeom>
            </p:spPr>
            <p:txBody>
              <a:bodyPr wrap="none">
                <a:spAutoFit/>
              </a:bodyPr>
              <a:lstStyle/>
              <a:p>
                <a14:m>
                  <m:oMath xmlns:m="http://schemas.openxmlformats.org/officeDocument/2006/math">
                    <m:r>
                      <a:rPr lang="en-US" sz="1100" i="1">
                        <a:latin typeface="Cambria Math" panose="02040503050406030204" pitchFamily="18" charset="0"/>
                      </a:rPr>
                      <m:t>𝑧</m:t>
                    </m:r>
                  </m:oMath>
                </a14:m>
                <a:r>
                  <a:rPr lang="en-US" sz="1100" dirty="0"/>
                  <a:t> [1x10]</a:t>
                </a:r>
              </a:p>
            </p:txBody>
          </p:sp>
        </mc:Choice>
        <mc:Fallback xmlns="">
          <p:sp>
            <p:nvSpPr>
              <p:cNvPr id="61" name="Rectangle 60">
                <a:extLst>
                  <a:ext uri="{FF2B5EF4-FFF2-40B4-BE49-F238E27FC236}">
                    <a16:creationId xmlns:a16="http://schemas.microsoft.com/office/drawing/2014/main" id="{FF8B43E3-69C2-496A-9321-A17EBFE62DB8}"/>
                  </a:ext>
                </a:extLst>
              </p:cNvPr>
              <p:cNvSpPr>
                <a:spLocks noRot="1" noChangeAspect="1" noMove="1" noResize="1" noEditPoints="1" noAdjustHandles="1" noChangeArrowheads="1" noChangeShapeType="1" noTextEdit="1"/>
              </p:cNvSpPr>
              <p:nvPr/>
            </p:nvSpPr>
            <p:spPr>
              <a:xfrm>
                <a:off x="7649930" y="4876944"/>
                <a:ext cx="786626" cy="261610"/>
              </a:xfrm>
              <a:prstGeom prst="rect">
                <a:avLst/>
              </a:prstGeom>
              <a:blipFill>
                <a:blip r:embed="rId6"/>
                <a:stretch>
                  <a:fillRect t="-2326" b="-13953"/>
                </a:stretch>
              </a:blipFill>
            </p:spPr>
            <p:txBody>
              <a:bodyPr/>
              <a:lstStyle/>
              <a:p>
                <a:r>
                  <a:rPr lang="id-ID">
                    <a:noFill/>
                  </a:rPr>
                  <a:t> </a:t>
                </a:r>
              </a:p>
            </p:txBody>
          </p:sp>
        </mc:Fallback>
      </mc:AlternateContent>
      <p:cxnSp>
        <p:nvCxnSpPr>
          <p:cNvPr id="62" name="Straight Arrow Connector 61">
            <a:extLst>
              <a:ext uri="{FF2B5EF4-FFF2-40B4-BE49-F238E27FC236}">
                <a16:creationId xmlns:a16="http://schemas.microsoft.com/office/drawing/2014/main" id="{7520A17C-2D0E-4DA2-BAC7-854E926CB608}"/>
              </a:ext>
            </a:extLst>
          </p:cNvPr>
          <p:cNvCxnSpPr>
            <a:cxnSpLocks/>
          </p:cNvCxnSpPr>
          <p:nvPr/>
        </p:nvCxnSpPr>
        <p:spPr>
          <a:xfrm>
            <a:off x="7110028" y="3552291"/>
            <a:ext cx="471881" cy="7955"/>
          </a:xfrm>
          <a:prstGeom prst="straightConnector1">
            <a:avLst/>
          </a:prstGeom>
          <a:noFill/>
          <a:ln w="25400" cap="flat" cmpd="sng" algn="ctr">
            <a:solidFill>
              <a:srgbClr val="0066A1"/>
            </a:solidFill>
            <a:prstDash val="solid"/>
            <a:tailEnd type="triangle"/>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11077007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left)">
                                      <p:cBhvr>
                                        <p:cTn id="11" dur="500"/>
                                        <p:tgtEl>
                                          <p:spTgt spid="5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left)">
                                      <p:cBhvr>
                                        <p:cTn id="15" dur="5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left)">
                                      <p:cBhvr>
                                        <p:cTn id="20" dur="500"/>
                                        <p:tgtEl>
                                          <p:spTgt spid="55"/>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wipe(left)">
                                      <p:cBhvr>
                                        <p:cTn id="24" dur="500"/>
                                        <p:tgtEl>
                                          <p:spTgt spid="54"/>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par>
                                <p:cTn id="28" presetID="22" presetClass="entr" presetSubtype="8" fill="hold" grpId="0" nodeType="withEffect">
                                  <p:stCondLst>
                                    <p:cond delay="250"/>
                                  </p:stCondLst>
                                  <p:childTnLst>
                                    <p:set>
                                      <p:cBhvr>
                                        <p:cTn id="29" dur="1" fill="hold">
                                          <p:stCondLst>
                                            <p:cond delay="0"/>
                                          </p:stCondLst>
                                        </p:cTn>
                                        <p:tgtEl>
                                          <p:spTgt spid="49"/>
                                        </p:tgtEl>
                                        <p:attrNameLst>
                                          <p:attrName>style.visibility</p:attrName>
                                        </p:attrNameLst>
                                      </p:cBhvr>
                                      <p:to>
                                        <p:strVal val="visible"/>
                                      </p:to>
                                    </p:set>
                                    <p:animEffect transition="in" filter="wipe(left)">
                                      <p:cBhvr>
                                        <p:cTn id="30" dur="500"/>
                                        <p:tgtEl>
                                          <p:spTgt spid="49"/>
                                        </p:tgtEl>
                                      </p:cBhvr>
                                    </p:animEffect>
                                  </p:childTnLst>
                                </p:cTn>
                              </p:par>
                              <p:par>
                                <p:cTn id="31" presetID="22" presetClass="entr" presetSubtype="8" fill="hold" grpId="0" nodeType="withEffect">
                                  <p:stCondLst>
                                    <p:cond delay="500"/>
                                  </p:stCondLst>
                                  <p:childTnLst>
                                    <p:set>
                                      <p:cBhvr>
                                        <p:cTn id="32" dur="1" fill="hold">
                                          <p:stCondLst>
                                            <p:cond delay="0"/>
                                          </p:stCondLst>
                                        </p:cTn>
                                        <p:tgtEl>
                                          <p:spTgt spid="48"/>
                                        </p:tgtEl>
                                        <p:attrNameLst>
                                          <p:attrName>style.visibility</p:attrName>
                                        </p:attrNameLst>
                                      </p:cBhvr>
                                      <p:to>
                                        <p:strVal val="visible"/>
                                      </p:to>
                                    </p:set>
                                    <p:animEffect transition="in" filter="wipe(left)">
                                      <p:cBhvr>
                                        <p:cTn id="33" dur="500"/>
                                        <p:tgtEl>
                                          <p:spTgt spid="48"/>
                                        </p:tgtEl>
                                      </p:cBhvr>
                                    </p:animEffect>
                                  </p:childTnLst>
                                </p:cTn>
                              </p:par>
                              <p:par>
                                <p:cTn id="34" presetID="22" presetClass="entr" presetSubtype="8" fill="hold" grpId="0" nodeType="withEffect">
                                  <p:stCondLst>
                                    <p:cond delay="750"/>
                                  </p:stCondLst>
                                  <p:childTnLst>
                                    <p:set>
                                      <p:cBhvr>
                                        <p:cTn id="35" dur="1" fill="hold">
                                          <p:stCondLst>
                                            <p:cond delay="0"/>
                                          </p:stCondLst>
                                        </p:cTn>
                                        <p:tgtEl>
                                          <p:spTgt spid="47"/>
                                        </p:tgtEl>
                                        <p:attrNameLst>
                                          <p:attrName>style.visibility</p:attrName>
                                        </p:attrNameLst>
                                      </p:cBhvr>
                                      <p:to>
                                        <p:strVal val="visible"/>
                                      </p:to>
                                    </p:set>
                                    <p:animEffect transition="in" filter="wipe(left)">
                                      <p:cBhvr>
                                        <p:cTn id="36" dur="500"/>
                                        <p:tgtEl>
                                          <p:spTgt spid="47"/>
                                        </p:tgtEl>
                                      </p:cBhvr>
                                    </p:animEffect>
                                  </p:childTnLst>
                                </p:cTn>
                              </p:par>
                              <p:par>
                                <p:cTn id="37" presetID="22" presetClass="entr" presetSubtype="8" fill="hold" grpId="0" nodeType="withEffect">
                                  <p:stCondLst>
                                    <p:cond delay="100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500"/>
                                        <p:tgtEl>
                                          <p:spTgt spid="46"/>
                                        </p:tgtEl>
                                      </p:cBhvr>
                                    </p:animEffect>
                                  </p:childTnLst>
                                </p:cTn>
                              </p:par>
                              <p:par>
                                <p:cTn id="40" presetID="22" presetClass="entr" presetSubtype="8" fill="hold" grpId="0" nodeType="withEffect">
                                  <p:stCondLst>
                                    <p:cond delay="1250"/>
                                  </p:stCondLst>
                                  <p:childTnLst>
                                    <p:set>
                                      <p:cBhvr>
                                        <p:cTn id="41" dur="1" fill="hold">
                                          <p:stCondLst>
                                            <p:cond delay="0"/>
                                          </p:stCondLst>
                                        </p:cTn>
                                        <p:tgtEl>
                                          <p:spTgt spid="45"/>
                                        </p:tgtEl>
                                        <p:attrNameLst>
                                          <p:attrName>style.visibility</p:attrName>
                                        </p:attrNameLst>
                                      </p:cBhvr>
                                      <p:to>
                                        <p:strVal val="visible"/>
                                      </p:to>
                                    </p:set>
                                    <p:animEffect transition="in" filter="wipe(left)">
                                      <p:cBhvr>
                                        <p:cTn id="42" dur="500"/>
                                        <p:tgtEl>
                                          <p:spTgt spid="45"/>
                                        </p:tgtEl>
                                      </p:cBhvr>
                                    </p:animEffect>
                                  </p:childTnLst>
                                </p:cTn>
                              </p:par>
                            </p:childTnLst>
                          </p:cTn>
                        </p:par>
                        <p:par>
                          <p:cTn id="43" fill="hold">
                            <p:stCondLst>
                              <p:cond delay="2250"/>
                            </p:stCondLst>
                            <p:childTnLst>
                              <p:par>
                                <p:cTn id="44" presetID="22" presetClass="entr" presetSubtype="8" fill="hold" nodeType="after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500"/>
                                        <p:tgtEl>
                                          <p:spTgt spid="62"/>
                                        </p:tgtEl>
                                      </p:cBhvr>
                                    </p:animEffect>
                                  </p:childTnLst>
                                </p:cTn>
                              </p:par>
                            </p:childTnLst>
                          </p:cTn>
                        </p:par>
                        <p:par>
                          <p:cTn id="47" fill="hold">
                            <p:stCondLst>
                              <p:cond delay="2750"/>
                            </p:stCondLst>
                            <p:childTnLst>
                              <p:par>
                                <p:cTn id="48" presetID="22" presetClass="entr" presetSubtype="8"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wipe(left)">
                                      <p:cBhvr>
                                        <p:cTn id="50" dur="500"/>
                                        <p:tgtEl>
                                          <p:spTgt spid="60"/>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animEffect transition="in" filter="wipe(left)">
                                      <p:cBhvr>
                                        <p:cTn id="53" dur="500"/>
                                        <p:tgtEl>
                                          <p:spTgt spid="59"/>
                                        </p:tgtEl>
                                      </p:cBhvr>
                                    </p:animEffect>
                                  </p:childTnLst>
                                </p:cTn>
                              </p:par>
                            </p:childTnLst>
                          </p:cTn>
                        </p:par>
                        <p:par>
                          <p:cTn id="54" fill="hold">
                            <p:stCondLst>
                              <p:cond delay="3250"/>
                            </p:stCondLst>
                            <p:childTnLst>
                              <p:par>
                                <p:cTn id="55" presetID="22" presetClass="entr" presetSubtype="1" fill="hold" grpId="0" nodeType="after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wipe(up)">
                                      <p:cBhvr>
                                        <p:cTn id="57" dur="500"/>
                                        <p:tgtEl>
                                          <p:spTgt spid="58"/>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wipe(left)">
                                      <p:cBhvr>
                                        <p:cTn id="6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8" grpId="0" animBg="1"/>
      <p:bldP spid="49" grpId="0" animBg="1"/>
      <p:bldP spid="50" grpId="0" animBg="1"/>
      <p:bldP spid="52" grpId="0" animBg="1"/>
      <p:bldP spid="53" grpId="0"/>
      <p:bldP spid="54" grpId="0"/>
      <p:bldP spid="58" grpId="0" animBg="1"/>
      <p:bldP spid="59" grpId="0"/>
      <p:bldP spid="60" grpId="0" animBg="1"/>
      <p:bldP spid="6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F2884EB-C6E3-684C-A39B-0E652C4E0E60}" type="slidenum">
              <a:rPr lang="en-US" smtClean="0"/>
              <a:pPr>
                <a:defRPr/>
              </a:pPr>
              <a:t>3</a:t>
            </a:fld>
            <a:endParaRPr lang="en-US" dirty="0"/>
          </a:p>
        </p:txBody>
      </p:sp>
      <p:sp>
        <p:nvSpPr>
          <p:cNvPr id="4" name="Date Placeholder 3"/>
          <p:cNvSpPr>
            <a:spLocks noGrp="1"/>
          </p:cNvSpPr>
          <p:nvPr>
            <p:ph type="dt" sz="half" idx="11"/>
          </p:nvPr>
        </p:nvSpPr>
        <p:spPr/>
        <p:txBody>
          <a:bodyPr/>
          <a:lstStyle/>
          <a:p>
            <a:pPr>
              <a:defRPr/>
            </a:pPr>
            <a:fld id="{3137D54C-61CE-1041-9449-8583DE2630BB}" type="datetime1">
              <a:rPr lang="en-US" smtClean="0"/>
              <a:pPr>
                <a:defRPr/>
              </a:pPr>
              <a:t>18-Sep-20</a:t>
            </a:fld>
            <a:endParaRPr lang="en-US" dirty="0"/>
          </a:p>
        </p:txBody>
      </p:sp>
      <p:sp>
        <p:nvSpPr>
          <p:cNvPr id="7" name="Title 6"/>
          <p:cNvSpPr>
            <a:spLocks noGrp="1"/>
          </p:cNvSpPr>
          <p:nvPr>
            <p:ph type="title"/>
          </p:nvPr>
        </p:nvSpPr>
        <p:spPr>
          <a:xfrm>
            <a:off x="1932781" y="3001930"/>
            <a:ext cx="8326438" cy="641239"/>
          </a:xfrm>
        </p:spPr>
        <p:txBody>
          <a:bodyPr/>
          <a:lstStyle/>
          <a:p>
            <a:pPr algn="ctr"/>
            <a:r>
              <a:rPr lang="en-US" dirty="0"/>
              <a:t>Problems in Neural Network</a:t>
            </a:r>
          </a:p>
        </p:txBody>
      </p:sp>
      <p:sp>
        <p:nvSpPr>
          <p:cNvPr id="8" name="Text Placeholder 7"/>
          <p:cNvSpPr>
            <a:spLocks noGrp="1"/>
          </p:cNvSpPr>
          <p:nvPr>
            <p:ph type="body" sz="quarter" idx="17"/>
          </p:nvPr>
        </p:nvSpPr>
        <p:spPr/>
        <p:txBody>
          <a:bodyPr/>
          <a:lstStyle/>
          <a:p>
            <a:r>
              <a:rPr lang="id-ID" dirty="0"/>
              <a:t>Computer Vision</a:t>
            </a:r>
          </a:p>
        </p:txBody>
      </p:sp>
      <p:sp>
        <p:nvSpPr>
          <p:cNvPr id="9" name="Rectangle 8">
            <a:extLst>
              <a:ext uri="{FF2B5EF4-FFF2-40B4-BE49-F238E27FC236}">
                <a16:creationId xmlns:a16="http://schemas.microsoft.com/office/drawing/2014/main" id="{8B3BF965-6B43-418C-8C61-BC5734B2147D}"/>
              </a:ext>
            </a:extLst>
          </p:cNvPr>
          <p:cNvSpPr/>
          <p:nvPr/>
        </p:nvSpPr>
        <p:spPr>
          <a:xfrm>
            <a:off x="5236887" y="3644778"/>
            <a:ext cx="1718227" cy="400110"/>
          </a:xfrm>
          <a:prstGeom prst="rect">
            <a:avLst/>
          </a:prstGeom>
        </p:spPr>
        <p:txBody>
          <a:bodyPr wrap="none">
            <a:spAutoFit/>
          </a:bodyPr>
          <a:lstStyle/>
          <a:p>
            <a:pPr algn="ctr"/>
            <a:r>
              <a:rPr lang="en-US" sz="2000" b="1" dirty="0">
                <a:solidFill>
                  <a:srgbClr val="FF0000"/>
                </a:solidFill>
                <a:latin typeface="ArialMT"/>
              </a:rPr>
              <a:t>2</a:t>
            </a:r>
            <a:r>
              <a:rPr lang="en-US" sz="2000" b="1" baseline="30000" dirty="0">
                <a:solidFill>
                  <a:srgbClr val="FF0000"/>
                </a:solidFill>
                <a:latin typeface="ArialMT"/>
              </a:rPr>
              <a:t>nd</a:t>
            </a:r>
            <a:r>
              <a:rPr lang="en-US" sz="2000" b="1" dirty="0">
                <a:solidFill>
                  <a:srgbClr val="FF0000"/>
                </a:solidFill>
                <a:latin typeface="ArialMT"/>
              </a:rPr>
              <a:t> AI Winter</a:t>
            </a:r>
            <a:endParaRPr lang="en-US" sz="2000" b="1" dirty="0">
              <a:solidFill>
                <a:srgbClr val="FF0000"/>
              </a:solidFill>
            </a:endParaRPr>
          </a:p>
        </p:txBody>
      </p:sp>
    </p:spTree>
    <p:extLst>
      <p:ext uri="{BB962C8B-B14F-4D97-AF65-F5344CB8AC3E}">
        <p14:creationId xmlns:p14="http://schemas.microsoft.com/office/powerpoint/2010/main" val="327296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30</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dirty="0">
                <a:solidFill>
                  <a:schemeClr val="tx1"/>
                </a:solidFill>
              </a:rPr>
              <a:t>Fully Connected Layer</a:t>
            </a:r>
          </a:p>
        </p:txBody>
      </p:sp>
      <p:sp>
        <p:nvSpPr>
          <p:cNvPr id="6" name="Text Placeholder 5"/>
          <p:cNvSpPr>
            <a:spLocks noGrp="1"/>
          </p:cNvSpPr>
          <p:nvPr>
            <p:ph type="body" sz="quarter" idx="17"/>
          </p:nvPr>
        </p:nvSpPr>
        <p:spPr/>
        <p:txBody>
          <a:bodyPr/>
          <a:lstStyle/>
          <a:p>
            <a:r>
              <a:rPr lang="id-ID" dirty="0"/>
              <a:t>Computer Vision</a:t>
            </a:r>
            <a:endParaRPr lang="en-US" dirty="0"/>
          </a:p>
        </p:txBody>
      </p:sp>
      <p:pic>
        <p:nvPicPr>
          <p:cNvPr id="11" name="Picture 2" descr="http://www.warrenphotographic.co.uk/photography/bigs/15065-Silver-tabby-cat-sitting-white-background.jpg">
            <a:extLst>
              <a:ext uri="{FF2B5EF4-FFF2-40B4-BE49-F238E27FC236}">
                <a16:creationId xmlns:a16="http://schemas.microsoft.com/office/drawing/2014/main" id="{D310926A-CAD6-4E14-B4EF-AFAA61FE86BF}"/>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587931" y="2773225"/>
            <a:ext cx="1568196" cy="1611492"/>
          </a:xfrm>
          <a:prstGeom prst="rect">
            <a:avLst/>
          </a:prstGeom>
          <a:noFill/>
          <a:ln>
            <a:solidFill>
              <a:schemeClr val="accent1"/>
            </a:solidFill>
          </a:ln>
          <a:scene3d>
            <a:camera prst="isometricOffAxis2Right">
              <a:rot lat="1080000" lon="17340000" rev="0"/>
            </a:camera>
            <a:lightRig rig="threePt" dir="t"/>
          </a:scene3d>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DBF46F73-AA95-48F4-9F29-BBCF86277A46}"/>
                  </a:ext>
                </a:extLst>
              </p:cNvPr>
              <p:cNvSpPr/>
              <p:nvPr/>
            </p:nvSpPr>
            <p:spPr>
              <a:xfrm>
                <a:off x="5224411" y="4941125"/>
                <a:ext cx="1480598" cy="261610"/>
              </a:xfrm>
              <a:prstGeom prst="rect">
                <a:avLst/>
              </a:prstGeom>
            </p:spPr>
            <p:txBody>
              <a:bodyPr wrap="none">
                <a:spAutoFit/>
              </a:bodyPr>
              <a:lstStyle/>
              <a:p>
                <a14:m>
                  <m:oMath xmlns:m="http://schemas.openxmlformats.org/officeDocument/2006/math">
                    <m:r>
                      <a:rPr lang="en-US" sz="1100" i="1">
                        <a:latin typeface="Cambria Math" panose="02040503050406030204" pitchFamily="18" charset="0"/>
                      </a:rPr>
                      <m:t>𝑊</m:t>
                    </m:r>
                  </m:oMath>
                </a14:m>
                <a:r>
                  <a:rPr lang="en-US" sz="1100" dirty="0"/>
                  <a:t> 10 x [32x32x3]</a:t>
                </a:r>
              </a:p>
            </p:txBody>
          </p:sp>
        </mc:Choice>
        <mc:Fallback xmlns="">
          <p:sp>
            <p:nvSpPr>
              <p:cNvPr id="22" name="Rectangle 21">
                <a:extLst>
                  <a:ext uri="{FF2B5EF4-FFF2-40B4-BE49-F238E27FC236}">
                    <a16:creationId xmlns:a16="http://schemas.microsoft.com/office/drawing/2014/main" id="{DBF46F73-AA95-48F4-9F29-BBCF86277A46}"/>
                  </a:ext>
                </a:extLst>
              </p:cNvPr>
              <p:cNvSpPr>
                <a:spLocks noRot="1" noChangeAspect="1" noMove="1" noResize="1" noEditPoints="1" noAdjustHandles="1" noChangeArrowheads="1" noChangeShapeType="1" noTextEdit="1"/>
              </p:cNvSpPr>
              <p:nvPr/>
            </p:nvSpPr>
            <p:spPr>
              <a:xfrm>
                <a:off x="5224411" y="4941125"/>
                <a:ext cx="1480598" cy="261610"/>
              </a:xfrm>
              <a:prstGeom prst="rect">
                <a:avLst/>
              </a:prstGeom>
              <a:blipFill>
                <a:blip r:embed="rId3"/>
                <a:stretch>
                  <a:fillRect t="-2381" b="-16667"/>
                </a:stretch>
              </a:blipFill>
            </p:spPr>
            <p:txBody>
              <a:bodyPr/>
              <a:lstStyle/>
              <a:p>
                <a:r>
                  <a:rPr lang="id-ID">
                    <a:noFill/>
                  </a:rPr>
                  <a:t> </a:t>
                </a:r>
              </a:p>
            </p:txBody>
          </p:sp>
        </mc:Fallback>
      </mc:AlternateContent>
      <p:cxnSp>
        <p:nvCxnSpPr>
          <p:cNvPr id="31" name="Straight Arrow Connector 30">
            <a:extLst>
              <a:ext uri="{FF2B5EF4-FFF2-40B4-BE49-F238E27FC236}">
                <a16:creationId xmlns:a16="http://schemas.microsoft.com/office/drawing/2014/main" id="{80FB2147-6B50-4BD3-8595-861ABFAC8080}"/>
              </a:ext>
            </a:extLst>
          </p:cNvPr>
          <p:cNvCxnSpPr>
            <a:cxnSpLocks/>
            <a:stCxn id="30" idx="0"/>
          </p:cNvCxnSpPr>
          <p:nvPr/>
        </p:nvCxnSpPr>
        <p:spPr>
          <a:xfrm rot="16200000" flipH="1">
            <a:off x="6030077" y="1893870"/>
            <a:ext cx="961225" cy="2422540"/>
          </a:xfrm>
          <a:prstGeom prst="bentConnector4">
            <a:avLst>
              <a:gd name="adj1" fmla="val -23782"/>
              <a:gd name="adj2" fmla="val 68910"/>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06F7ACAB-2717-4162-9ABA-FFEB69C58DA9}"/>
              </a:ext>
            </a:extLst>
          </p:cNvPr>
          <p:cNvSpPr/>
          <p:nvPr/>
        </p:nvSpPr>
        <p:spPr>
          <a:xfrm>
            <a:off x="6190608" y="5338920"/>
            <a:ext cx="3315778" cy="584775"/>
          </a:xfrm>
          <a:prstGeom prst="rect">
            <a:avLst/>
          </a:prstGeom>
        </p:spPr>
        <p:txBody>
          <a:bodyPr wrap="square">
            <a:spAutoFit/>
          </a:bodyPr>
          <a:lstStyle/>
          <a:p>
            <a:r>
              <a:rPr lang="en-US" sz="1600" dirty="0"/>
              <a:t>The Idea is:</a:t>
            </a:r>
          </a:p>
          <a:p>
            <a:r>
              <a:rPr lang="en-US" sz="1600" dirty="0"/>
              <a:t>Making whole image template</a:t>
            </a:r>
          </a:p>
        </p:txBody>
      </p:sp>
      <p:sp>
        <p:nvSpPr>
          <p:cNvPr id="7" name="Cube 6">
            <a:extLst>
              <a:ext uri="{FF2B5EF4-FFF2-40B4-BE49-F238E27FC236}">
                <a16:creationId xmlns:a16="http://schemas.microsoft.com/office/drawing/2014/main" id="{B69FDBED-476A-4AFB-87E7-B0DD0457895E}"/>
              </a:ext>
            </a:extLst>
          </p:cNvPr>
          <p:cNvSpPr/>
          <p:nvPr/>
        </p:nvSpPr>
        <p:spPr>
          <a:xfrm>
            <a:off x="2496840" y="2624160"/>
            <a:ext cx="897147" cy="2199448"/>
          </a:xfrm>
          <a:prstGeom prst="cube">
            <a:avLst>
              <a:gd name="adj" fmla="val 84892"/>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E0255915-BA0C-4F11-A1F8-999791D94DB9}"/>
              </a:ext>
            </a:extLst>
          </p:cNvPr>
          <p:cNvCxnSpPr>
            <a:cxnSpLocks/>
          </p:cNvCxnSpPr>
          <p:nvPr/>
        </p:nvCxnSpPr>
        <p:spPr>
          <a:xfrm>
            <a:off x="3196023" y="3678366"/>
            <a:ext cx="10146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557FF751-8751-47EC-B5D6-23268FEDD843}"/>
                  </a:ext>
                </a:extLst>
              </p:cNvPr>
              <p:cNvSpPr/>
              <p:nvPr/>
            </p:nvSpPr>
            <p:spPr>
              <a:xfrm>
                <a:off x="2566946" y="4952936"/>
                <a:ext cx="1057790" cy="261610"/>
              </a:xfrm>
              <a:prstGeom prst="rect">
                <a:avLst/>
              </a:prstGeom>
            </p:spPr>
            <p:txBody>
              <a:bodyPr wrap="none">
                <a:spAutoFit/>
              </a:bodyPr>
              <a:lstStyle/>
              <a:p>
                <a14:m>
                  <m:oMath xmlns:m="http://schemas.openxmlformats.org/officeDocument/2006/math">
                    <m:r>
                      <a:rPr lang="en-US" sz="1100" i="1">
                        <a:latin typeface="Cambria Math" panose="02040503050406030204" pitchFamily="18" charset="0"/>
                      </a:rPr>
                      <m:t>𝑥</m:t>
                    </m:r>
                  </m:oMath>
                </a14:m>
                <a:r>
                  <a:rPr lang="en-US" sz="1100" dirty="0"/>
                  <a:t> [32x32x3]</a:t>
                </a:r>
              </a:p>
            </p:txBody>
          </p:sp>
        </mc:Choice>
        <mc:Fallback xmlns="">
          <p:sp>
            <p:nvSpPr>
              <p:cNvPr id="28" name="Rectangle 27">
                <a:extLst>
                  <a:ext uri="{FF2B5EF4-FFF2-40B4-BE49-F238E27FC236}">
                    <a16:creationId xmlns:a16="http://schemas.microsoft.com/office/drawing/2014/main" id="{557FF751-8751-47EC-B5D6-23268FEDD843}"/>
                  </a:ext>
                </a:extLst>
              </p:cNvPr>
              <p:cNvSpPr>
                <a:spLocks noRot="1" noChangeAspect="1" noMove="1" noResize="1" noEditPoints="1" noAdjustHandles="1" noChangeArrowheads="1" noChangeShapeType="1" noTextEdit="1"/>
              </p:cNvSpPr>
              <p:nvPr/>
            </p:nvSpPr>
            <p:spPr>
              <a:xfrm>
                <a:off x="2566946" y="4952936"/>
                <a:ext cx="1057790" cy="261610"/>
              </a:xfrm>
              <a:prstGeom prst="rect">
                <a:avLst/>
              </a:prstGeom>
              <a:blipFill>
                <a:blip r:embed="rId4"/>
                <a:stretch>
                  <a:fillRect t="-2326" b="-13953"/>
                </a:stretch>
              </a:blipFill>
            </p:spPr>
            <p:txBody>
              <a:bodyPr/>
              <a:lstStyle/>
              <a:p>
                <a:r>
                  <a:rPr lang="id-ID">
                    <a:noFill/>
                  </a:rPr>
                  <a:t> </a:t>
                </a:r>
              </a:p>
            </p:txBody>
          </p:sp>
        </mc:Fallback>
      </mc:AlternateContent>
      <p:sp>
        <p:nvSpPr>
          <p:cNvPr id="30" name="Cube 29">
            <a:extLst>
              <a:ext uri="{FF2B5EF4-FFF2-40B4-BE49-F238E27FC236}">
                <a16:creationId xmlns:a16="http://schemas.microsoft.com/office/drawing/2014/main" id="{CE2C3FE7-F18B-4CB3-A61E-0C1E8FE2AA28}"/>
              </a:ext>
            </a:extLst>
          </p:cNvPr>
          <p:cNvSpPr/>
          <p:nvPr/>
        </p:nvSpPr>
        <p:spPr>
          <a:xfrm>
            <a:off x="4470043" y="2624528"/>
            <a:ext cx="897147" cy="2199448"/>
          </a:xfrm>
          <a:prstGeom prst="cube">
            <a:avLst>
              <a:gd name="adj" fmla="val 84892"/>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3" name="Cube 32">
            <a:extLst>
              <a:ext uri="{FF2B5EF4-FFF2-40B4-BE49-F238E27FC236}">
                <a16:creationId xmlns:a16="http://schemas.microsoft.com/office/drawing/2014/main" id="{E41CF573-1366-400C-BD1A-14CEC08B0AF1}"/>
              </a:ext>
            </a:extLst>
          </p:cNvPr>
          <p:cNvSpPr/>
          <p:nvPr/>
        </p:nvSpPr>
        <p:spPr>
          <a:xfrm>
            <a:off x="4707559" y="2623792"/>
            <a:ext cx="897147" cy="2199448"/>
          </a:xfrm>
          <a:prstGeom prst="cube">
            <a:avLst>
              <a:gd name="adj" fmla="val 84892"/>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5" name="Cube 34">
            <a:extLst>
              <a:ext uri="{FF2B5EF4-FFF2-40B4-BE49-F238E27FC236}">
                <a16:creationId xmlns:a16="http://schemas.microsoft.com/office/drawing/2014/main" id="{69338930-3B7D-437C-8A47-3E0A1812CDF2}"/>
              </a:ext>
            </a:extLst>
          </p:cNvPr>
          <p:cNvSpPr/>
          <p:nvPr/>
        </p:nvSpPr>
        <p:spPr>
          <a:xfrm>
            <a:off x="4945075" y="2623424"/>
            <a:ext cx="897147" cy="2199448"/>
          </a:xfrm>
          <a:prstGeom prst="cube">
            <a:avLst>
              <a:gd name="adj" fmla="val 84892"/>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7" name="Cube 36">
            <a:extLst>
              <a:ext uri="{FF2B5EF4-FFF2-40B4-BE49-F238E27FC236}">
                <a16:creationId xmlns:a16="http://schemas.microsoft.com/office/drawing/2014/main" id="{6D06804F-25A7-40DB-8A13-0947FD723DFD}"/>
              </a:ext>
            </a:extLst>
          </p:cNvPr>
          <p:cNvSpPr/>
          <p:nvPr/>
        </p:nvSpPr>
        <p:spPr>
          <a:xfrm>
            <a:off x="5182591" y="2622688"/>
            <a:ext cx="897147" cy="2199448"/>
          </a:xfrm>
          <a:prstGeom prst="cube">
            <a:avLst>
              <a:gd name="adj" fmla="val 84892"/>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8" name="Cube 37">
            <a:extLst>
              <a:ext uri="{FF2B5EF4-FFF2-40B4-BE49-F238E27FC236}">
                <a16:creationId xmlns:a16="http://schemas.microsoft.com/office/drawing/2014/main" id="{147B96C6-5A06-4D27-AC18-0A5D4C7BC2AE}"/>
              </a:ext>
            </a:extLst>
          </p:cNvPr>
          <p:cNvSpPr/>
          <p:nvPr/>
        </p:nvSpPr>
        <p:spPr>
          <a:xfrm>
            <a:off x="5420107" y="2622320"/>
            <a:ext cx="897147" cy="2199448"/>
          </a:xfrm>
          <a:prstGeom prst="cube">
            <a:avLst>
              <a:gd name="adj" fmla="val 84892"/>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9" name="Cube 38">
            <a:extLst>
              <a:ext uri="{FF2B5EF4-FFF2-40B4-BE49-F238E27FC236}">
                <a16:creationId xmlns:a16="http://schemas.microsoft.com/office/drawing/2014/main" id="{72DD530B-D17A-43CC-8E94-4009E5C89B36}"/>
              </a:ext>
            </a:extLst>
          </p:cNvPr>
          <p:cNvSpPr/>
          <p:nvPr/>
        </p:nvSpPr>
        <p:spPr>
          <a:xfrm>
            <a:off x="5657621" y="2621952"/>
            <a:ext cx="897147" cy="2199448"/>
          </a:xfrm>
          <a:prstGeom prst="cube">
            <a:avLst>
              <a:gd name="adj" fmla="val 84892"/>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1" name="Cube 40">
            <a:extLst>
              <a:ext uri="{FF2B5EF4-FFF2-40B4-BE49-F238E27FC236}">
                <a16:creationId xmlns:a16="http://schemas.microsoft.com/office/drawing/2014/main" id="{2960B03A-AEF8-4B58-9356-CD1E79E173FE}"/>
              </a:ext>
            </a:extLst>
          </p:cNvPr>
          <p:cNvSpPr/>
          <p:nvPr/>
        </p:nvSpPr>
        <p:spPr>
          <a:xfrm>
            <a:off x="7737208" y="3346901"/>
            <a:ext cx="412317" cy="1468688"/>
          </a:xfrm>
          <a:prstGeom prst="cube">
            <a:avLst/>
          </a:prstGeom>
          <a:gradFill rotWithShape="1">
            <a:gsLst>
              <a:gs pos="0">
                <a:srgbClr val="71953D">
                  <a:tint val="50000"/>
                  <a:satMod val="300000"/>
                </a:srgbClr>
              </a:gs>
              <a:gs pos="35000">
                <a:srgbClr val="71953D">
                  <a:tint val="37000"/>
                  <a:satMod val="300000"/>
                </a:srgbClr>
              </a:gs>
              <a:gs pos="100000">
                <a:srgbClr val="71953D">
                  <a:tint val="15000"/>
                  <a:satMod val="350000"/>
                </a:srgbClr>
              </a:gs>
            </a:gsLst>
            <a:lin ang="16200000" scaled="1"/>
          </a:gradFill>
          <a:ln w="952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a:defRPr/>
            </a:pPr>
            <a:endParaRPr lang="en-US" kern="0">
              <a:solidFill>
                <a:prstClr val="black"/>
              </a:solidFill>
              <a:latin typeface="Verdana"/>
              <a:ea typeface="+mn-ea"/>
              <a:cs typeface="+mn-cs"/>
            </a:endParaRPr>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F942E41E-13E0-41D4-B7BB-00AC221B1318}"/>
                  </a:ext>
                </a:extLst>
              </p:cNvPr>
              <p:cNvSpPr/>
              <p:nvPr/>
            </p:nvSpPr>
            <p:spPr>
              <a:xfrm>
                <a:off x="7649930" y="2893993"/>
                <a:ext cx="10222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ea typeface="Cambria Math" panose="02040503050406030204" pitchFamily="18" charset="0"/>
                        </a:rPr>
                        <m:t>𝑊𝑥</m:t>
                      </m:r>
                      <m:r>
                        <a:rPr lang="en-US" i="1">
                          <a:solidFill>
                            <a:prstClr val="black"/>
                          </a:solidFill>
                          <a:latin typeface="Cambria Math" panose="02040503050406030204" pitchFamily="18" charset="0"/>
                          <a:ea typeface="Cambria Math" panose="02040503050406030204" pitchFamily="18" charset="0"/>
                        </a:rPr>
                        <m:t>+</m:t>
                      </m:r>
                      <m:r>
                        <a:rPr lang="en-US" i="1">
                          <a:solidFill>
                            <a:prstClr val="black"/>
                          </a:solidFill>
                          <a:latin typeface="Cambria Math" panose="02040503050406030204" pitchFamily="18" charset="0"/>
                          <a:ea typeface="Cambria Math" panose="02040503050406030204" pitchFamily="18" charset="0"/>
                        </a:rPr>
                        <m:t>𝑏</m:t>
                      </m:r>
                    </m:oMath>
                  </m:oMathPara>
                </a14:m>
                <a:endParaRPr lang="en-US" dirty="0">
                  <a:solidFill>
                    <a:prstClr val="black"/>
                  </a:solidFill>
                  <a:latin typeface="Verdana" charset="0"/>
                  <a:ea typeface="ＭＳ Ｐゴシック" charset="0"/>
                </a:endParaRPr>
              </a:p>
            </p:txBody>
          </p:sp>
        </mc:Choice>
        <mc:Fallback xmlns="">
          <p:sp>
            <p:nvSpPr>
              <p:cNvPr id="42" name="Rectangle 41">
                <a:extLst>
                  <a:ext uri="{FF2B5EF4-FFF2-40B4-BE49-F238E27FC236}">
                    <a16:creationId xmlns:a16="http://schemas.microsoft.com/office/drawing/2014/main" id="{F942E41E-13E0-41D4-B7BB-00AC221B1318}"/>
                  </a:ext>
                </a:extLst>
              </p:cNvPr>
              <p:cNvSpPr>
                <a:spLocks noRot="1" noChangeAspect="1" noMove="1" noResize="1" noEditPoints="1" noAdjustHandles="1" noChangeArrowheads="1" noChangeShapeType="1" noTextEdit="1"/>
              </p:cNvSpPr>
              <p:nvPr/>
            </p:nvSpPr>
            <p:spPr>
              <a:xfrm>
                <a:off x="7649930" y="2893993"/>
                <a:ext cx="1022268" cy="369332"/>
              </a:xfrm>
              <a:prstGeom prst="rect">
                <a:avLst/>
              </a:prstGeom>
              <a:blipFill>
                <a:blip r:embed="rId5"/>
                <a:stretch>
                  <a:fillRect/>
                </a:stretch>
              </a:blipFill>
            </p:spPr>
            <p:txBody>
              <a:bodyPr/>
              <a:lstStyle/>
              <a:p>
                <a:r>
                  <a:rPr lang="id-ID">
                    <a:noFill/>
                  </a:rPr>
                  <a:t> </a:t>
                </a:r>
              </a:p>
            </p:txBody>
          </p:sp>
        </mc:Fallback>
      </mc:AlternateContent>
      <p:sp>
        <p:nvSpPr>
          <p:cNvPr id="43" name="Oval 42">
            <a:extLst>
              <a:ext uri="{FF2B5EF4-FFF2-40B4-BE49-F238E27FC236}">
                <a16:creationId xmlns:a16="http://schemas.microsoft.com/office/drawing/2014/main" id="{B141CA9F-5634-42BC-8780-31665D9A8D5C}"/>
              </a:ext>
            </a:extLst>
          </p:cNvPr>
          <p:cNvSpPr/>
          <p:nvPr/>
        </p:nvSpPr>
        <p:spPr>
          <a:xfrm>
            <a:off x="7811345" y="3487467"/>
            <a:ext cx="182880" cy="182880"/>
          </a:xfrm>
          <a:prstGeom prst="ellipse">
            <a:avLst/>
          </a:prstGeom>
          <a:gradFill rotWithShape="1">
            <a:gsLst>
              <a:gs pos="0">
                <a:srgbClr val="0066A1">
                  <a:tint val="50000"/>
                  <a:satMod val="300000"/>
                </a:srgbClr>
              </a:gs>
              <a:gs pos="35000">
                <a:srgbClr val="0066A1">
                  <a:tint val="37000"/>
                  <a:satMod val="300000"/>
                </a:srgbClr>
              </a:gs>
              <a:gs pos="100000">
                <a:srgbClr val="0066A1">
                  <a:tint val="15000"/>
                  <a:satMod val="350000"/>
                </a:srgbClr>
              </a:gs>
            </a:gsLst>
            <a:lin ang="16200000" scaled="1"/>
          </a:gradFill>
          <a:ln w="9525" cap="flat" cmpd="sng" algn="ctr">
            <a:solidFill>
              <a:srgbClr val="0066A1">
                <a:shade val="95000"/>
                <a:satMod val="105000"/>
              </a:srgbClr>
            </a:solidFill>
            <a:prstDash val="solid"/>
          </a:ln>
          <a:effectLst/>
        </p:spPr>
        <p:txBody>
          <a:bodyPr rtlCol="0" anchor="ctr"/>
          <a:lstStyle/>
          <a:p>
            <a:pPr algn="ctr">
              <a:defRPr/>
            </a:pPr>
            <a:endParaRPr lang="en-US" kern="0">
              <a:solidFill>
                <a:prstClr val="black"/>
              </a:solidFill>
              <a:latin typeface="Verdana"/>
              <a:ea typeface="+mn-ea"/>
              <a:cs typeface="+mn-cs"/>
            </a:endParaRPr>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1CE26891-7178-4559-A3E0-CF2C143CA5EB}"/>
                  </a:ext>
                </a:extLst>
              </p:cNvPr>
              <p:cNvSpPr/>
              <p:nvPr/>
            </p:nvSpPr>
            <p:spPr>
              <a:xfrm>
                <a:off x="7649930" y="4876944"/>
                <a:ext cx="786626" cy="261610"/>
              </a:xfrm>
              <a:prstGeom prst="rect">
                <a:avLst/>
              </a:prstGeom>
            </p:spPr>
            <p:txBody>
              <a:bodyPr wrap="none">
                <a:spAutoFit/>
              </a:bodyPr>
              <a:lstStyle/>
              <a:p>
                <a14:m>
                  <m:oMath xmlns:m="http://schemas.openxmlformats.org/officeDocument/2006/math">
                    <m:r>
                      <a:rPr lang="en-US" sz="1100" i="1">
                        <a:solidFill>
                          <a:prstClr val="black"/>
                        </a:solidFill>
                        <a:latin typeface="Cambria Math" panose="02040503050406030204" pitchFamily="18" charset="0"/>
                      </a:rPr>
                      <m:t>𝑧</m:t>
                    </m:r>
                  </m:oMath>
                </a14:m>
                <a:r>
                  <a:rPr lang="en-US" sz="1100" dirty="0">
                    <a:solidFill>
                      <a:prstClr val="black"/>
                    </a:solidFill>
                  </a:rPr>
                  <a:t> [1x10]</a:t>
                </a:r>
              </a:p>
            </p:txBody>
          </p:sp>
        </mc:Choice>
        <mc:Fallback xmlns="">
          <p:sp>
            <p:nvSpPr>
              <p:cNvPr id="44" name="Rectangle 43">
                <a:extLst>
                  <a:ext uri="{FF2B5EF4-FFF2-40B4-BE49-F238E27FC236}">
                    <a16:creationId xmlns:a16="http://schemas.microsoft.com/office/drawing/2014/main" id="{1CE26891-7178-4559-A3E0-CF2C143CA5EB}"/>
                  </a:ext>
                </a:extLst>
              </p:cNvPr>
              <p:cNvSpPr>
                <a:spLocks noRot="1" noChangeAspect="1" noMove="1" noResize="1" noEditPoints="1" noAdjustHandles="1" noChangeArrowheads="1" noChangeShapeType="1" noTextEdit="1"/>
              </p:cNvSpPr>
              <p:nvPr/>
            </p:nvSpPr>
            <p:spPr>
              <a:xfrm>
                <a:off x="7649930" y="4876944"/>
                <a:ext cx="786626" cy="261610"/>
              </a:xfrm>
              <a:prstGeom prst="rect">
                <a:avLst/>
              </a:prstGeom>
              <a:blipFill>
                <a:blip r:embed="rId6"/>
                <a:stretch>
                  <a:fillRect t="-2326" b="-13953"/>
                </a:stretch>
              </a:blipFill>
            </p:spPr>
            <p:txBody>
              <a:bodyPr/>
              <a:lstStyle/>
              <a:p>
                <a:r>
                  <a:rPr lang="id-ID">
                    <a:noFill/>
                  </a:rPr>
                  <a:t> </a:t>
                </a:r>
              </a:p>
            </p:txBody>
          </p:sp>
        </mc:Fallback>
      </mc:AlternateContent>
    </p:spTree>
    <p:extLst>
      <p:ext uri="{BB962C8B-B14F-4D97-AF65-F5344CB8AC3E}">
        <p14:creationId xmlns:p14="http://schemas.microsoft.com/office/powerpoint/2010/main" val="1026651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ube 44">
            <a:extLst>
              <a:ext uri="{FF2B5EF4-FFF2-40B4-BE49-F238E27FC236}">
                <a16:creationId xmlns:a16="http://schemas.microsoft.com/office/drawing/2014/main" id="{7D081C7E-D1DB-42C0-84C5-F2E80216BF0E}"/>
              </a:ext>
            </a:extLst>
          </p:cNvPr>
          <p:cNvSpPr/>
          <p:nvPr/>
        </p:nvSpPr>
        <p:spPr>
          <a:xfrm>
            <a:off x="3764290" y="2852917"/>
            <a:ext cx="897147" cy="2199448"/>
          </a:xfrm>
          <a:prstGeom prst="cube">
            <a:avLst>
              <a:gd name="adj" fmla="val 84892"/>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32" name="Picture 2" descr="http://www.warrenphotographic.co.uk/photography/bigs/15065-Silver-tabby-cat-sitting-white-background.jpg">
            <a:extLst>
              <a:ext uri="{FF2B5EF4-FFF2-40B4-BE49-F238E27FC236}">
                <a16:creationId xmlns:a16="http://schemas.microsoft.com/office/drawing/2014/main" id="{6B6D46C6-364B-47D3-985C-7353CBABAD42}"/>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370012" y="3146895"/>
            <a:ext cx="1568196" cy="1611492"/>
          </a:xfrm>
          <a:prstGeom prst="rect">
            <a:avLst/>
          </a:prstGeom>
          <a:noFill/>
          <a:ln>
            <a:solidFill>
              <a:schemeClr val="accent1"/>
            </a:solidFill>
          </a:ln>
          <a:scene3d>
            <a:camera prst="isometricOffAxis2Right">
              <a:rot lat="1080000" lon="17340000" rev="0"/>
            </a:camera>
            <a:lightRig rig="threePt" dir="t"/>
          </a:scene3d>
          <a:extLst>
            <a:ext uri="{909E8E84-426E-40DD-AFC4-6F175D3DCCD1}">
              <a14:hiddenFill xmlns:a14="http://schemas.microsoft.com/office/drawing/2010/main">
                <a:solidFill>
                  <a:srgbClr val="FFFFFF"/>
                </a:solidFill>
              </a14:hiddenFill>
            </a:ext>
          </a:extLst>
        </p:spPr>
      </p:pic>
      <p:sp>
        <p:nvSpPr>
          <p:cNvPr id="36" name="Cube 35">
            <a:extLst>
              <a:ext uri="{FF2B5EF4-FFF2-40B4-BE49-F238E27FC236}">
                <a16:creationId xmlns:a16="http://schemas.microsoft.com/office/drawing/2014/main" id="{E00DDE24-F636-4E03-A0C8-D7A271C58B77}"/>
              </a:ext>
            </a:extLst>
          </p:cNvPr>
          <p:cNvSpPr/>
          <p:nvPr/>
        </p:nvSpPr>
        <p:spPr>
          <a:xfrm>
            <a:off x="2342865" y="2810767"/>
            <a:ext cx="897147" cy="2283751"/>
          </a:xfrm>
          <a:prstGeom prst="cube">
            <a:avLst>
              <a:gd name="adj" fmla="val 84892"/>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31</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dirty="0">
                <a:solidFill>
                  <a:schemeClr val="tx1"/>
                </a:solidFill>
              </a:rPr>
              <a:t>Fully Connected Layer</a:t>
            </a:r>
          </a:p>
        </p:txBody>
      </p:sp>
      <p:cxnSp>
        <p:nvCxnSpPr>
          <p:cNvPr id="29" name="Straight Arrow Connector 28">
            <a:extLst>
              <a:ext uri="{FF2B5EF4-FFF2-40B4-BE49-F238E27FC236}">
                <a16:creationId xmlns:a16="http://schemas.microsoft.com/office/drawing/2014/main" id="{E0255915-BA0C-4F11-A1F8-999791D94DB9}"/>
              </a:ext>
            </a:extLst>
          </p:cNvPr>
          <p:cNvCxnSpPr>
            <a:cxnSpLocks/>
          </p:cNvCxnSpPr>
          <p:nvPr/>
        </p:nvCxnSpPr>
        <p:spPr>
          <a:xfrm>
            <a:off x="3018742" y="3790326"/>
            <a:ext cx="69795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557FF751-8751-47EC-B5D6-23268FEDD843}"/>
                  </a:ext>
                </a:extLst>
              </p:cNvPr>
              <p:cNvSpPr/>
              <p:nvPr/>
            </p:nvSpPr>
            <p:spPr>
              <a:xfrm>
                <a:off x="2476832" y="5027926"/>
                <a:ext cx="1057790" cy="261610"/>
              </a:xfrm>
              <a:prstGeom prst="rect">
                <a:avLst/>
              </a:prstGeom>
            </p:spPr>
            <p:txBody>
              <a:bodyPr wrap="none">
                <a:spAutoFit/>
              </a:bodyPr>
              <a:lstStyle/>
              <a:p>
                <a14:m>
                  <m:oMath xmlns:m="http://schemas.openxmlformats.org/officeDocument/2006/math">
                    <m:r>
                      <a:rPr lang="en-US" sz="1100" i="1">
                        <a:latin typeface="Cambria Math" panose="02040503050406030204" pitchFamily="18" charset="0"/>
                      </a:rPr>
                      <m:t>𝑥</m:t>
                    </m:r>
                  </m:oMath>
                </a14:m>
                <a:r>
                  <a:rPr lang="en-US" sz="1100" dirty="0"/>
                  <a:t> [32x32x3]</a:t>
                </a:r>
              </a:p>
            </p:txBody>
          </p:sp>
        </mc:Choice>
        <mc:Fallback xmlns="">
          <p:sp>
            <p:nvSpPr>
              <p:cNvPr id="28" name="Rectangle 27">
                <a:extLst>
                  <a:ext uri="{FF2B5EF4-FFF2-40B4-BE49-F238E27FC236}">
                    <a16:creationId xmlns:a16="http://schemas.microsoft.com/office/drawing/2014/main" id="{557FF751-8751-47EC-B5D6-23268FEDD843}"/>
                  </a:ext>
                </a:extLst>
              </p:cNvPr>
              <p:cNvSpPr>
                <a:spLocks noRot="1" noChangeAspect="1" noMove="1" noResize="1" noEditPoints="1" noAdjustHandles="1" noChangeArrowheads="1" noChangeShapeType="1" noTextEdit="1"/>
              </p:cNvSpPr>
              <p:nvPr/>
            </p:nvSpPr>
            <p:spPr>
              <a:xfrm>
                <a:off x="2476832" y="5027926"/>
                <a:ext cx="1057790" cy="261610"/>
              </a:xfrm>
              <a:prstGeom prst="rect">
                <a:avLst/>
              </a:prstGeom>
              <a:blipFill>
                <a:blip r:embed="rId3"/>
                <a:stretch>
                  <a:fillRect t="-2326" b="-13953"/>
                </a:stretch>
              </a:blipFill>
            </p:spPr>
            <p:txBody>
              <a:bodyPr/>
              <a:lstStyle/>
              <a:p>
                <a:r>
                  <a:rPr lang="id-ID">
                    <a:noFill/>
                  </a:rPr>
                  <a:t> </a:t>
                </a:r>
              </a:p>
            </p:txBody>
          </p:sp>
        </mc:Fallback>
      </mc:AlternateContent>
      <p:sp>
        <p:nvSpPr>
          <p:cNvPr id="27" name="Content Placeholder 6">
            <a:extLst>
              <a:ext uri="{FF2B5EF4-FFF2-40B4-BE49-F238E27FC236}">
                <a16:creationId xmlns:a16="http://schemas.microsoft.com/office/drawing/2014/main" id="{BA7A6C37-4E7D-4345-9A34-F54FD6AD89F3}"/>
              </a:ext>
            </a:extLst>
          </p:cNvPr>
          <p:cNvSpPr txBox="1">
            <a:spLocks/>
          </p:cNvSpPr>
          <p:nvPr/>
        </p:nvSpPr>
        <p:spPr bwMode="auto">
          <a:xfrm>
            <a:off x="6263951" y="1977657"/>
            <a:ext cx="4077479" cy="4057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6075" indent="-346075" algn="l" defTabSz="457200" rtl="0" eaLnBrk="1" fontAlgn="base" hangingPunct="1">
              <a:spcBef>
                <a:spcPts val="1800"/>
              </a:spcBef>
              <a:spcAft>
                <a:spcPct val="0"/>
              </a:spcAft>
              <a:buSzPct val="135000"/>
              <a:buBlip>
                <a:blip r:embed="rId4"/>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The input area that is connected to a neuron, is called the </a:t>
            </a:r>
            <a:br>
              <a:rPr lang="en-US" sz="1800" dirty="0"/>
            </a:br>
            <a:r>
              <a:rPr lang="en-US" sz="1800" dirty="0">
                <a:solidFill>
                  <a:srgbClr val="FF0000"/>
                </a:solidFill>
              </a:rPr>
              <a:t>Neuron's Receptive Field</a:t>
            </a:r>
          </a:p>
          <a:p>
            <a:r>
              <a:rPr lang="en-US" sz="1800" dirty="0"/>
              <a:t>At the FC layer, each neuron is connected to all inputs</a:t>
            </a:r>
          </a:p>
          <a:p>
            <a:r>
              <a:rPr lang="en-US" sz="1800" dirty="0">
                <a:solidFill>
                  <a:srgbClr val="FF0000"/>
                </a:solidFill>
              </a:rPr>
              <a:t>Global Connectivity</a:t>
            </a:r>
          </a:p>
          <a:p>
            <a:endParaRPr lang="en-US" sz="1800" dirty="0"/>
          </a:p>
          <a:p>
            <a:r>
              <a:rPr lang="en-US" sz="1800" dirty="0"/>
              <a:t>While on </a:t>
            </a:r>
            <a:r>
              <a:rPr lang="en-US" sz="1800" dirty="0">
                <a:solidFill>
                  <a:srgbClr val="0000FF"/>
                </a:solidFill>
              </a:rPr>
              <a:t>image input</a:t>
            </a:r>
            <a:r>
              <a:rPr lang="en-US" sz="1800" dirty="0"/>
              <a:t>, the relationship between pixels (</a:t>
            </a:r>
            <a:r>
              <a:rPr lang="en-US" sz="1800" dirty="0">
                <a:solidFill>
                  <a:srgbClr val="FF0000"/>
                </a:solidFill>
              </a:rPr>
              <a:t>spatial correlation</a:t>
            </a:r>
            <a:r>
              <a:rPr lang="en-US" sz="1800" dirty="0"/>
              <a:t>) is local</a:t>
            </a:r>
            <a:endParaRPr lang="en-US" sz="2000" dirty="0">
              <a:solidFill>
                <a:schemeClr val="accent3">
                  <a:lumMod val="75000"/>
                </a:schemeClr>
              </a:solidFill>
            </a:endParaRPr>
          </a:p>
        </p:txBody>
      </p:sp>
      <p:sp>
        <p:nvSpPr>
          <p:cNvPr id="2" name="Text Placeholder 1">
            <a:extLst>
              <a:ext uri="{FF2B5EF4-FFF2-40B4-BE49-F238E27FC236}">
                <a16:creationId xmlns:a16="http://schemas.microsoft.com/office/drawing/2014/main" id="{EB03CB32-CE25-4558-BEFF-61C88335CECD}"/>
              </a:ext>
            </a:extLst>
          </p:cNvPr>
          <p:cNvSpPr>
            <a:spLocks noGrp="1"/>
          </p:cNvSpPr>
          <p:nvPr>
            <p:ph type="body" sz="quarter" idx="17"/>
          </p:nvPr>
        </p:nvSpPr>
        <p:spPr/>
        <p:txBody>
          <a:bodyPr/>
          <a:lstStyle/>
          <a:p>
            <a:r>
              <a:rPr lang="id-ID" dirty="0"/>
              <a:t>Computer Vision</a:t>
            </a:r>
            <a:endParaRPr lang="en-US" dirty="0"/>
          </a:p>
        </p:txBody>
      </p:sp>
      <p:grpSp>
        <p:nvGrpSpPr>
          <p:cNvPr id="127" name="Group 126">
            <a:extLst>
              <a:ext uri="{FF2B5EF4-FFF2-40B4-BE49-F238E27FC236}">
                <a16:creationId xmlns:a16="http://schemas.microsoft.com/office/drawing/2014/main" id="{CBEF86F9-6D43-4D16-96CD-6CBCE5D62246}"/>
              </a:ext>
            </a:extLst>
          </p:cNvPr>
          <p:cNvGrpSpPr/>
          <p:nvPr/>
        </p:nvGrpSpPr>
        <p:grpSpPr>
          <a:xfrm>
            <a:off x="3832059" y="2852917"/>
            <a:ext cx="1508054" cy="2199448"/>
            <a:chOff x="2308059" y="2852917"/>
            <a:chExt cx="1508054" cy="2199448"/>
          </a:xfrm>
        </p:grpSpPr>
        <p:cxnSp>
          <p:nvCxnSpPr>
            <p:cNvPr id="10" name="Straight Connector 9">
              <a:extLst>
                <a:ext uri="{FF2B5EF4-FFF2-40B4-BE49-F238E27FC236}">
                  <a16:creationId xmlns:a16="http://schemas.microsoft.com/office/drawing/2014/main" id="{9F4CEA0C-BCC6-46DF-BEE4-0E114EF592AF}"/>
                </a:ext>
              </a:extLst>
            </p:cNvPr>
            <p:cNvCxnSpPr>
              <a:stCxn id="45" idx="1"/>
            </p:cNvCxnSpPr>
            <p:nvPr/>
          </p:nvCxnSpPr>
          <p:spPr>
            <a:xfrm>
              <a:off x="2308059" y="3614523"/>
              <a:ext cx="1398681" cy="168771"/>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CF0750BA-0C2E-498D-B948-AECB1B1A5132}"/>
                </a:ext>
              </a:extLst>
            </p:cNvPr>
            <p:cNvCxnSpPr>
              <a:cxnSpLocks/>
              <a:stCxn id="45" idx="0"/>
            </p:cNvCxnSpPr>
            <p:nvPr/>
          </p:nvCxnSpPr>
          <p:spPr>
            <a:xfrm>
              <a:off x="3069666" y="2852917"/>
              <a:ext cx="746447" cy="93548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2BDB6C45-E371-4555-AA4C-9BE0289A45BB}"/>
                </a:ext>
              </a:extLst>
            </p:cNvPr>
            <p:cNvCxnSpPr>
              <a:cxnSpLocks/>
              <a:stCxn id="45" idx="3"/>
            </p:cNvCxnSpPr>
            <p:nvPr/>
          </p:nvCxnSpPr>
          <p:spPr>
            <a:xfrm flipV="1">
              <a:off x="2308059" y="3788397"/>
              <a:ext cx="1508054" cy="126396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2BFB56C-10A0-4D6F-8374-22077296C4BC}"/>
                </a:ext>
              </a:extLst>
            </p:cNvPr>
            <p:cNvCxnSpPr>
              <a:cxnSpLocks/>
            </p:cNvCxnSpPr>
            <p:nvPr/>
          </p:nvCxnSpPr>
          <p:spPr>
            <a:xfrm flipV="1">
              <a:off x="3137436" y="3788397"/>
              <a:ext cx="678677" cy="50103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92B5C01A-1CBD-45F0-8247-099D393CF980}"/>
                </a:ext>
              </a:extLst>
            </p:cNvPr>
            <p:cNvCxnSpPr>
              <a:cxnSpLocks/>
            </p:cNvCxnSpPr>
            <p:nvPr/>
          </p:nvCxnSpPr>
          <p:spPr>
            <a:xfrm flipV="1">
              <a:off x="2387600" y="3788397"/>
              <a:ext cx="1428513" cy="193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A40E708-C83F-4C5C-962E-93956756E973}"/>
                </a:ext>
              </a:extLst>
            </p:cNvPr>
            <p:cNvCxnSpPr>
              <a:cxnSpLocks/>
            </p:cNvCxnSpPr>
            <p:nvPr/>
          </p:nvCxnSpPr>
          <p:spPr>
            <a:xfrm flipV="1">
              <a:off x="2387600" y="3788397"/>
              <a:ext cx="1428513" cy="170702"/>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FE39A7EE-7D01-4E78-9374-DE40F422BC52}"/>
                </a:ext>
              </a:extLst>
            </p:cNvPr>
            <p:cNvCxnSpPr>
              <a:cxnSpLocks/>
            </p:cNvCxnSpPr>
            <p:nvPr/>
          </p:nvCxnSpPr>
          <p:spPr>
            <a:xfrm flipV="1">
              <a:off x="2387600" y="3788397"/>
              <a:ext cx="1428513" cy="339472"/>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3E4A8881-6B3B-43F0-AD7D-1C711E4AA056}"/>
                </a:ext>
              </a:extLst>
            </p:cNvPr>
            <p:cNvCxnSpPr>
              <a:cxnSpLocks/>
            </p:cNvCxnSpPr>
            <p:nvPr/>
          </p:nvCxnSpPr>
          <p:spPr>
            <a:xfrm flipV="1">
              <a:off x="2387600" y="3788397"/>
              <a:ext cx="1428513" cy="508244"/>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1967F3E5-4890-49FE-8F73-4BAEC8DB18C0}"/>
                </a:ext>
              </a:extLst>
            </p:cNvPr>
            <p:cNvCxnSpPr>
              <a:cxnSpLocks/>
            </p:cNvCxnSpPr>
            <p:nvPr/>
          </p:nvCxnSpPr>
          <p:spPr>
            <a:xfrm flipV="1">
              <a:off x="2387600" y="3788397"/>
              <a:ext cx="1428513" cy="677014"/>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63026CCB-E1C7-49C1-91DF-17D1307B2ADF}"/>
                </a:ext>
              </a:extLst>
            </p:cNvPr>
            <p:cNvCxnSpPr>
              <a:cxnSpLocks/>
            </p:cNvCxnSpPr>
            <p:nvPr/>
          </p:nvCxnSpPr>
          <p:spPr>
            <a:xfrm flipV="1">
              <a:off x="2387600" y="3788397"/>
              <a:ext cx="1428513" cy="845786"/>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B6C3E7CF-CF72-4DF4-BB1D-00286BB7AD94}"/>
                </a:ext>
              </a:extLst>
            </p:cNvPr>
            <p:cNvCxnSpPr>
              <a:cxnSpLocks/>
            </p:cNvCxnSpPr>
            <p:nvPr/>
          </p:nvCxnSpPr>
          <p:spPr>
            <a:xfrm flipV="1">
              <a:off x="2387600" y="3788397"/>
              <a:ext cx="1428513" cy="1014556"/>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3BDB7ECE-C8E2-41B0-A931-BF6B2D9D4AB9}"/>
                </a:ext>
              </a:extLst>
            </p:cNvPr>
            <p:cNvCxnSpPr>
              <a:cxnSpLocks/>
            </p:cNvCxnSpPr>
            <p:nvPr/>
          </p:nvCxnSpPr>
          <p:spPr>
            <a:xfrm>
              <a:off x="2517775" y="3470275"/>
              <a:ext cx="1298338" cy="318122"/>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23E50036-7FA9-49C5-B347-F7EB9F775299}"/>
                </a:ext>
              </a:extLst>
            </p:cNvPr>
            <p:cNvCxnSpPr>
              <a:cxnSpLocks/>
            </p:cNvCxnSpPr>
            <p:nvPr/>
          </p:nvCxnSpPr>
          <p:spPr>
            <a:xfrm>
              <a:off x="2633498" y="3363509"/>
              <a:ext cx="1182615" cy="42488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E6B10221-470B-4489-A078-DA8B611ECEDC}"/>
                </a:ext>
              </a:extLst>
            </p:cNvPr>
            <p:cNvCxnSpPr>
              <a:cxnSpLocks/>
            </p:cNvCxnSpPr>
            <p:nvPr/>
          </p:nvCxnSpPr>
          <p:spPr>
            <a:xfrm>
              <a:off x="2742871" y="3256743"/>
              <a:ext cx="1073242" cy="531654"/>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1A1B4082-6952-4C8B-A83F-36064EFE8591}"/>
                </a:ext>
              </a:extLst>
            </p:cNvPr>
            <p:cNvCxnSpPr>
              <a:cxnSpLocks/>
            </p:cNvCxnSpPr>
            <p:nvPr/>
          </p:nvCxnSpPr>
          <p:spPr>
            <a:xfrm>
              <a:off x="2852244" y="3149977"/>
              <a:ext cx="963869" cy="6384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7A0CA22D-E0A8-4792-AF00-4E1B9B44865C}"/>
                </a:ext>
              </a:extLst>
            </p:cNvPr>
            <p:cNvCxnSpPr>
              <a:cxnSpLocks/>
            </p:cNvCxnSpPr>
            <p:nvPr/>
          </p:nvCxnSpPr>
          <p:spPr>
            <a:xfrm>
              <a:off x="2967967" y="3043211"/>
              <a:ext cx="848146" cy="745186"/>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51143724-9922-497E-A70E-13BEE5088DD7}"/>
                </a:ext>
              </a:extLst>
            </p:cNvPr>
            <p:cNvCxnSpPr>
              <a:cxnSpLocks/>
            </p:cNvCxnSpPr>
            <p:nvPr/>
          </p:nvCxnSpPr>
          <p:spPr>
            <a:xfrm>
              <a:off x="2932956" y="3285682"/>
              <a:ext cx="883157" cy="502715"/>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912088F4-C06C-4040-A3EA-3ED895EBBCDF}"/>
                </a:ext>
              </a:extLst>
            </p:cNvPr>
            <p:cNvCxnSpPr>
              <a:cxnSpLocks/>
            </p:cNvCxnSpPr>
            <p:nvPr/>
          </p:nvCxnSpPr>
          <p:spPr>
            <a:xfrm>
              <a:off x="2852244" y="3363509"/>
              <a:ext cx="963869" cy="42488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4EC23503-9AB8-46EB-AA25-33868E7ABBB1}"/>
                </a:ext>
              </a:extLst>
            </p:cNvPr>
            <p:cNvCxnSpPr>
              <a:cxnSpLocks/>
            </p:cNvCxnSpPr>
            <p:nvPr/>
          </p:nvCxnSpPr>
          <p:spPr>
            <a:xfrm>
              <a:off x="2742871" y="3470275"/>
              <a:ext cx="1073242" cy="318122"/>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2384DE04-A741-4A71-BE81-461DD88464C0}"/>
                </a:ext>
              </a:extLst>
            </p:cNvPr>
            <p:cNvCxnSpPr>
              <a:cxnSpLocks/>
            </p:cNvCxnSpPr>
            <p:nvPr/>
          </p:nvCxnSpPr>
          <p:spPr>
            <a:xfrm flipV="1">
              <a:off x="2593171" y="3788397"/>
              <a:ext cx="1222942" cy="660644"/>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99E67060-ADDA-4D35-9B1C-5430F7AB7975}"/>
                </a:ext>
              </a:extLst>
            </p:cNvPr>
            <p:cNvCxnSpPr>
              <a:cxnSpLocks/>
            </p:cNvCxnSpPr>
            <p:nvPr/>
          </p:nvCxnSpPr>
          <p:spPr>
            <a:xfrm flipV="1">
              <a:off x="2588533" y="3788397"/>
              <a:ext cx="1227580" cy="51847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5087753E-E136-4C49-AF6B-C68665FB6679}"/>
                </a:ext>
              </a:extLst>
            </p:cNvPr>
            <p:cNvCxnSpPr>
              <a:cxnSpLocks/>
            </p:cNvCxnSpPr>
            <p:nvPr/>
          </p:nvCxnSpPr>
          <p:spPr>
            <a:xfrm flipV="1">
              <a:off x="2583895" y="3788397"/>
              <a:ext cx="1232218" cy="376296"/>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0A7D96B0-A1CF-4B46-9CF3-A254A842152F}"/>
                </a:ext>
              </a:extLst>
            </p:cNvPr>
            <p:cNvCxnSpPr>
              <a:cxnSpLocks/>
            </p:cNvCxnSpPr>
            <p:nvPr/>
          </p:nvCxnSpPr>
          <p:spPr>
            <a:xfrm flipV="1">
              <a:off x="2579257" y="3788397"/>
              <a:ext cx="1236856" cy="234122"/>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339B01BC-86A8-4000-B6DE-D48AE3E0410A}"/>
                </a:ext>
              </a:extLst>
            </p:cNvPr>
            <p:cNvCxnSpPr>
              <a:cxnSpLocks/>
            </p:cNvCxnSpPr>
            <p:nvPr/>
          </p:nvCxnSpPr>
          <p:spPr>
            <a:xfrm flipV="1">
              <a:off x="2579256" y="3788397"/>
              <a:ext cx="1236857" cy="81856"/>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7160333C-48E5-4B92-9756-8ABB536B631D}"/>
                </a:ext>
              </a:extLst>
            </p:cNvPr>
            <p:cNvCxnSpPr>
              <a:cxnSpLocks/>
            </p:cNvCxnSpPr>
            <p:nvPr/>
          </p:nvCxnSpPr>
          <p:spPr>
            <a:xfrm>
              <a:off x="2579255" y="3717986"/>
              <a:ext cx="1236858" cy="70411"/>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E9E6AAD7-AD02-4C9A-86DD-D639632AB471}"/>
                </a:ext>
              </a:extLst>
            </p:cNvPr>
            <p:cNvCxnSpPr>
              <a:cxnSpLocks/>
            </p:cNvCxnSpPr>
            <p:nvPr/>
          </p:nvCxnSpPr>
          <p:spPr>
            <a:xfrm>
              <a:off x="3032200" y="3204965"/>
              <a:ext cx="783913" cy="583432"/>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7EF6389F-F088-4E7B-A710-043D34BB8831}"/>
                </a:ext>
              </a:extLst>
            </p:cNvPr>
            <p:cNvCxnSpPr>
              <a:cxnSpLocks/>
            </p:cNvCxnSpPr>
            <p:nvPr/>
          </p:nvCxnSpPr>
          <p:spPr>
            <a:xfrm>
              <a:off x="2655502" y="3577123"/>
              <a:ext cx="1160611" cy="211274"/>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24B2D393-342C-4C3C-BC43-38412C972BB7}"/>
                </a:ext>
              </a:extLst>
            </p:cNvPr>
            <p:cNvCxnSpPr>
              <a:cxnSpLocks/>
            </p:cNvCxnSpPr>
            <p:nvPr/>
          </p:nvCxnSpPr>
          <p:spPr>
            <a:xfrm flipV="1">
              <a:off x="2593171" y="3788397"/>
              <a:ext cx="1222942" cy="79676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E4B44614-A5F5-4D5C-8E7A-19F19AC24B1F}"/>
                </a:ext>
              </a:extLst>
            </p:cNvPr>
            <p:cNvCxnSpPr>
              <a:cxnSpLocks/>
            </p:cNvCxnSpPr>
            <p:nvPr/>
          </p:nvCxnSpPr>
          <p:spPr>
            <a:xfrm flipV="1">
              <a:off x="2593171" y="3788397"/>
              <a:ext cx="1222942" cy="94916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FA0D9486-6BF3-4B05-8900-7FE6AD1F52E1}"/>
                </a:ext>
              </a:extLst>
            </p:cNvPr>
            <p:cNvCxnSpPr>
              <a:cxnSpLocks/>
            </p:cNvCxnSpPr>
            <p:nvPr/>
          </p:nvCxnSpPr>
          <p:spPr>
            <a:xfrm>
              <a:off x="3112257" y="3080231"/>
              <a:ext cx="703856" cy="708166"/>
            </a:xfrm>
            <a:prstGeom prst="line">
              <a:avLst/>
            </a:prstGeom>
            <a:ln w="9525"/>
            <a:effectLst/>
          </p:spPr>
          <p:style>
            <a:lnRef idx="2">
              <a:schemeClr val="accent1"/>
            </a:lnRef>
            <a:fillRef idx="0">
              <a:schemeClr val="accent1"/>
            </a:fillRef>
            <a:effectRef idx="1">
              <a:schemeClr val="accent1"/>
            </a:effectRef>
            <a:fontRef idx="minor">
              <a:schemeClr val="tx1"/>
            </a:fontRef>
          </p:style>
        </p:cxnSp>
      </p:grpSp>
      <p:sp>
        <p:nvSpPr>
          <p:cNvPr id="159" name="Oval 158">
            <a:extLst>
              <a:ext uri="{FF2B5EF4-FFF2-40B4-BE49-F238E27FC236}">
                <a16:creationId xmlns:a16="http://schemas.microsoft.com/office/drawing/2014/main" id="{646CDEE9-EB85-48F5-85BD-E922423D7AA5}"/>
              </a:ext>
            </a:extLst>
          </p:cNvPr>
          <p:cNvSpPr/>
          <p:nvPr/>
        </p:nvSpPr>
        <p:spPr>
          <a:xfrm>
            <a:off x="5230740" y="3613947"/>
            <a:ext cx="338694" cy="338694"/>
          </a:xfrm>
          <a:prstGeom prst="ellipse">
            <a:avLst/>
          </a:prstGeom>
          <a:gradFill rotWithShape="1">
            <a:gsLst>
              <a:gs pos="0">
                <a:srgbClr val="0066A1">
                  <a:tint val="50000"/>
                  <a:satMod val="300000"/>
                </a:srgbClr>
              </a:gs>
              <a:gs pos="35000">
                <a:srgbClr val="0066A1">
                  <a:tint val="37000"/>
                  <a:satMod val="300000"/>
                </a:srgbClr>
              </a:gs>
              <a:gs pos="100000">
                <a:srgbClr val="0066A1">
                  <a:tint val="15000"/>
                  <a:satMod val="350000"/>
                </a:srgbClr>
              </a:gs>
            </a:gsLst>
            <a:lin ang="16200000" scaled="1"/>
          </a:gradFill>
          <a:ln w="9525" cap="flat" cmpd="sng" algn="ctr">
            <a:solidFill>
              <a:srgbClr val="0066A1">
                <a:shade val="95000"/>
                <a:satMod val="105000"/>
              </a:srgbClr>
            </a:solidFill>
            <a:prstDash val="solid"/>
          </a:ln>
          <a:effectLst/>
        </p:spPr>
        <p:txBody>
          <a:bodyPr rtlCol="0" anchor="ctr"/>
          <a:lstStyle/>
          <a:p>
            <a:pPr algn="ctr">
              <a:defRPr/>
            </a:pPr>
            <a:endParaRPr lang="en-US" kern="0">
              <a:solidFill>
                <a:prstClr val="black"/>
              </a:solidFill>
              <a:latin typeface="Verdana"/>
              <a:ea typeface="+mn-ea"/>
              <a:cs typeface="+mn-cs"/>
            </a:endParaRPr>
          </a:p>
        </p:txBody>
      </p:sp>
    </p:spTree>
    <p:extLst>
      <p:ext uri="{BB962C8B-B14F-4D97-AF65-F5344CB8AC3E}">
        <p14:creationId xmlns:p14="http://schemas.microsoft.com/office/powerpoint/2010/main" val="739663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wipe(left)">
                                      <p:cBhvr>
                                        <p:cTn id="7" dur="500"/>
                                        <p:tgtEl>
                                          <p:spTgt spid="27">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xEl>
                                              <p:pRg st="1" end="1"/>
                                            </p:txEl>
                                          </p:spTgt>
                                        </p:tgtEl>
                                        <p:attrNameLst>
                                          <p:attrName>style.visibility</p:attrName>
                                        </p:attrNameLst>
                                      </p:cBhvr>
                                      <p:to>
                                        <p:strVal val="visible"/>
                                      </p:to>
                                    </p:set>
                                    <p:animEffect transition="in" filter="wipe(left)">
                                      <p:cBhvr>
                                        <p:cTn id="11" dur="500"/>
                                        <p:tgtEl>
                                          <p:spTgt spid="27">
                                            <p:txEl>
                                              <p:pRg st="1" end="1"/>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27"/>
                                        </p:tgtEl>
                                        <p:attrNameLst>
                                          <p:attrName>style.visibility</p:attrName>
                                        </p:attrNameLst>
                                      </p:cBhvr>
                                      <p:to>
                                        <p:strVal val="visible"/>
                                      </p:to>
                                    </p:set>
                                    <p:animEffect transition="in" filter="wipe(right)">
                                      <p:cBhvr>
                                        <p:cTn id="15" dur="500"/>
                                        <p:tgtEl>
                                          <p:spTgt spid="12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animEffect transition="in" filter="wipe(left)">
                                      <p:cBhvr>
                                        <p:cTn id="19" dur="500"/>
                                        <p:tgtEl>
                                          <p:spTgt spid="27">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7">
                                            <p:txEl>
                                              <p:pRg st="4" end="4"/>
                                            </p:txEl>
                                          </p:spTgt>
                                        </p:tgtEl>
                                        <p:attrNameLst>
                                          <p:attrName>style.visibility</p:attrName>
                                        </p:attrNameLst>
                                      </p:cBhvr>
                                      <p:to>
                                        <p:strVal val="visible"/>
                                      </p:to>
                                    </p:set>
                                    <p:animEffect transition="in" filter="wipe(left)">
                                      <p:cBhvr>
                                        <p:cTn id="24" dur="500"/>
                                        <p:tgtEl>
                                          <p:spTgt spid="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www.warrenphotographic.co.uk/photography/bigs/15065-Silver-tabby-cat-sitting-white-background.jpg">
            <a:extLst>
              <a:ext uri="{FF2B5EF4-FFF2-40B4-BE49-F238E27FC236}">
                <a16:creationId xmlns:a16="http://schemas.microsoft.com/office/drawing/2014/main" id="{7730FB82-5896-4EB2-86B1-67BFA9DEFFAC}"/>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370012" y="3146895"/>
            <a:ext cx="1568196" cy="1611492"/>
          </a:xfrm>
          <a:prstGeom prst="rect">
            <a:avLst/>
          </a:prstGeom>
          <a:noFill/>
          <a:ln>
            <a:solidFill>
              <a:schemeClr val="accent1"/>
            </a:solidFill>
          </a:ln>
          <a:scene3d>
            <a:camera prst="isometricOffAxis2Right">
              <a:rot lat="1080000" lon="17340000" rev="0"/>
            </a:camera>
            <a:lightRig rig="threePt" dir="t"/>
          </a:scene3d>
          <a:extLst>
            <a:ext uri="{909E8E84-426E-40DD-AFC4-6F175D3DCCD1}">
              <a14:hiddenFill xmlns:a14="http://schemas.microsoft.com/office/drawing/2010/main">
                <a:solidFill>
                  <a:srgbClr val="FFFFFF"/>
                </a:solidFill>
              </a14:hiddenFill>
            </a:ext>
          </a:extLst>
        </p:spPr>
      </p:pic>
      <p:sp>
        <p:nvSpPr>
          <p:cNvPr id="14" name="Content Placeholder 13">
            <a:extLst>
              <a:ext uri="{FF2B5EF4-FFF2-40B4-BE49-F238E27FC236}">
                <a16:creationId xmlns:a16="http://schemas.microsoft.com/office/drawing/2014/main" id="{6D95F5CB-5941-4CB4-AA15-643052DC35FA}"/>
              </a:ext>
            </a:extLst>
          </p:cNvPr>
          <p:cNvSpPr>
            <a:spLocks noGrp="1"/>
          </p:cNvSpPr>
          <p:nvPr>
            <p:ph sz="quarter" idx="14"/>
          </p:nvPr>
        </p:nvSpPr>
        <p:spPr>
          <a:xfrm>
            <a:off x="6786465" y="3146896"/>
            <a:ext cx="3429733" cy="2888144"/>
          </a:xfrm>
        </p:spPr>
        <p:txBody>
          <a:bodyPr/>
          <a:lstStyle/>
          <a:p>
            <a:r>
              <a:rPr lang="en-US" sz="1800" dirty="0"/>
              <a:t>Now the receptive field of a neuron is local</a:t>
            </a:r>
          </a:p>
          <a:p>
            <a:r>
              <a:rPr lang="en-US" sz="1800" dirty="0"/>
              <a:t>This template is called </a:t>
            </a:r>
            <a:r>
              <a:rPr lang="en-US" sz="1800" dirty="0">
                <a:solidFill>
                  <a:srgbClr val="0000FF"/>
                </a:solidFill>
              </a:rPr>
              <a:t>Filter</a:t>
            </a:r>
            <a:r>
              <a:rPr lang="en-US" sz="1800" dirty="0"/>
              <a:t> or </a:t>
            </a:r>
            <a:r>
              <a:rPr lang="en-US" sz="1800" dirty="0">
                <a:solidFill>
                  <a:srgbClr val="0000FF"/>
                </a:solidFill>
              </a:rPr>
              <a:t>Kernel</a:t>
            </a:r>
          </a:p>
          <a:p>
            <a:endParaRPr lang="en-US" sz="1800" dirty="0"/>
          </a:p>
        </p:txBody>
      </p:sp>
      <p:sp>
        <p:nvSpPr>
          <p:cNvPr id="3" name="Slide Number Placeholder 2"/>
          <p:cNvSpPr>
            <a:spLocks noGrp="1"/>
          </p:cNvSpPr>
          <p:nvPr>
            <p:ph type="sldNum" sz="quarter" idx="15"/>
          </p:nvPr>
        </p:nvSpPr>
        <p:spPr/>
        <p:txBody>
          <a:bodyPr/>
          <a:lstStyle/>
          <a:p>
            <a:fld id="{1F2884EB-C6E3-684C-A39B-0E652C4E0E60}" type="slidenum">
              <a:rPr lang="en-US" smtClean="0"/>
              <a:pPr/>
              <a:t>32</a:t>
            </a:fld>
            <a:endParaRPr lang="en-US" dirty="0"/>
          </a:p>
        </p:txBody>
      </p:sp>
      <p:sp>
        <p:nvSpPr>
          <p:cNvPr id="4" name="Date Placeholder 3"/>
          <p:cNvSpPr>
            <a:spLocks noGrp="1"/>
          </p:cNvSpPr>
          <p:nvPr>
            <p:ph type="dt" sz="half" idx="16"/>
          </p:nvPr>
        </p:nvSpPr>
        <p:spPr/>
        <p:txBody>
          <a:bodyPr/>
          <a:lstStyle/>
          <a:p>
            <a:fld id="{3137D54C-61CE-1041-9449-8583DE2630BB}" type="datetime1">
              <a:rPr lang="en-US" smtClean="0"/>
              <a:pPr/>
              <a:t>18-Sep-20</a:t>
            </a:fld>
            <a:endParaRPr lang="en-US" dirty="0"/>
          </a:p>
        </p:txBody>
      </p:sp>
      <p:sp>
        <p:nvSpPr>
          <p:cNvPr id="5" name="Title 4"/>
          <p:cNvSpPr>
            <a:spLocks noGrp="1"/>
          </p:cNvSpPr>
          <p:nvPr>
            <p:ph type="title"/>
          </p:nvPr>
        </p:nvSpPr>
        <p:spPr/>
        <p:txBody>
          <a:bodyPr/>
          <a:lstStyle/>
          <a:p>
            <a:r>
              <a:rPr lang="en-US" dirty="0">
                <a:solidFill>
                  <a:schemeClr val="tx1"/>
                </a:solidFill>
              </a:rPr>
              <a:t>Convolution Layer</a:t>
            </a:r>
          </a:p>
        </p:txBody>
      </p:sp>
      <p:sp>
        <p:nvSpPr>
          <p:cNvPr id="6" name="Text Placeholder 5"/>
          <p:cNvSpPr>
            <a:spLocks noGrp="1"/>
          </p:cNvSpPr>
          <p:nvPr>
            <p:ph type="body" sz="quarter" idx="17"/>
          </p:nvPr>
        </p:nvSpPr>
        <p:spPr/>
        <p:txBody>
          <a:bodyPr/>
          <a:lstStyle/>
          <a:p>
            <a:r>
              <a:rPr lang="id-ID" dirty="0"/>
              <a:t>Computer Vision</a:t>
            </a:r>
            <a:endParaRPr lang="en-US" dirty="0"/>
          </a:p>
        </p:txBody>
      </p:sp>
      <p:sp>
        <p:nvSpPr>
          <p:cNvPr id="18" name="Rectangle 17"/>
          <p:cNvSpPr/>
          <p:nvPr/>
        </p:nvSpPr>
        <p:spPr>
          <a:xfrm>
            <a:off x="4959849" y="3120199"/>
            <a:ext cx="1534394" cy="369332"/>
          </a:xfrm>
          <a:prstGeom prst="rect">
            <a:avLst/>
          </a:prstGeom>
        </p:spPr>
        <p:txBody>
          <a:bodyPr wrap="none">
            <a:spAutoFit/>
          </a:bodyPr>
          <a:lstStyle/>
          <a:p>
            <a:r>
              <a:rPr lang="en-US" dirty="0"/>
              <a:t>5x5x</a:t>
            </a:r>
            <a:r>
              <a:rPr lang="en-US" b="1" dirty="0">
                <a:solidFill>
                  <a:schemeClr val="accent3"/>
                </a:solidFill>
              </a:rPr>
              <a:t>3</a:t>
            </a:r>
            <a:r>
              <a:rPr lang="en-US" dirty="0"/>
              <a:t> filter</a:t>
            </a:r>
          </a:p>
        </p:txBody>
      </p:sp>
      <p:sp>
        <p:nvSpPr>
          <p:cNvPr id="20" name="Rectangle 19"/>
          <p:cNvSpPr/>
          <p:nvPr/>
        </p:nvSpPr>
        <p:spPr>
          <a:xfrm>
            <a:off x="4715661" y="4824019"/>
            <a:ext cx="1684106" cy="584775"/>
          </a:xfrm>
          <a:prstGeom prst="rect">
            <a:avLst/>
          </a:prstGeom>
        </p:spPr>
        <p:txBody>
          <a:bodyPr wrap="square">
            <a:spAutoFit/>
          </a:bodyPr>
          <a:lstStyle/>
          <a:p>
            <a:pPr algn="ctr"/>
            <a:r>
              <a:rPr lang="en-US" sz="1600" dirty="0">
                <a:solidFill>
                  <a:srgbClr val="0000FF"/>
                </a:solidFill>
                <a:latin typeface="ArialMT"/>
              </a:rPr>
              <a:t>Create smaller template</a:t>
            </a:r>
            <a:endParaRPr lang="en-US" sz="1600" dirty="0"/>
          </a:p>
        </p:txBody>
      </p:sp>
      <p:sp>
        <p:nvSpPr>
          <p:cNvPr id="21" name="Cube 20"/>
          <p:cNvSpPr/>
          <p:nvPr/>
        </p:nvSpPr>
        <p:spPr>
          <a:xfrm>
            <a:off x="5409065" y="3628410"/>
            <a:ext cx="309966" cy="791325"/>
          </a:xfrm>
          <a:prstGeom prst="cube">
            <a:avLst>
              <a:gd name="adj" fmla="val 62683"/>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 name="Cube 12">
            <a:extLst>
              <a:ext uri="{FF2B5EF4-FFF2-40B4-BE49-F238E27FC236}">
                <a16:creationId xmlns:a16="http://schemas.microsoft.com/office/drawing/2014/main" id="{CC71E351-D917-4A0A-AF5F-9316C92F23B0}"/>
              </a:ext>
            </a:extLst>
          </p:cNvPr>
          <p:cNvSpPr/>
          <p:nvPr/>
        </p:nvSpPr>
        <p:spPr>
          <a:xfrm>
            <a:off x="2342865" y="2810767"/>
            <a:ext cx="897147" cy="2283751"/>
          </a:xfrm>
          <a:prstGeom prst="cube">
            <a:avLst>
              <a:gd name="adj" fmla="val 84892"/>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03C7CEA7-F490-4D56-B8C7-96B64C163455}"/>
              </a:ext>
            </a:extLst>
          </p:cNvPr>
          <p:cNvSpPr/>
          <p:nvPr/>
        </p:nvSpPr>
        <p:spPr>
          <a:xfrm>
            <a:off x="3224589" y="3249850"/>
            <a:ext cx="1162498" cy="338554"/>
          </a:xfrm>
          <a:prstGeom prst="rect">
            <a:avLst/>
          </a:prstGeom>
        </p:spPr>
        <p:txBody>
          <a:bodyPr wrap="none">
            <a:spAutoFit/>
          </a:bodyPr>
          <a:lstStyle/>
          <a:p>
            <a:r>
              <a:rPr lang="en-US" sz="1600" dirty="0"/>
              <a:t>32 </a:t>
            </a:r>
            <a:r>
              <a:rPr lang="en-US" sz="1600" dirty="0">
                <a:solidFill>
                  <a:srgbClr val="FF0000"/>
                </a:solidFill>
              </a:rPr>
              <a:t>height</a:t>
            </a:r>
          </a:p>
        </p:txBody>
      </p:sp>
      <p:sp>
        <p:nvSpPr>
          <p:cNvPr id="16" name="Rectangle 15">
            <a:extLst>
              <a:ext uri="{FF2B5EF4-FFF2-40B4-BE49-F238E27FC236}">
                <a16:creationId xmlns:a16="http://schemas.microsoft.com/office/drawing/2014/main" id="{F465AE84-4447-49EB-BAA4-480C0E1E1141}"/>
              </a:ext>
            </a:extLst>
          </p:cNvPr>
          <p:cNvSpPr/>
          <p:nvPr/>
        </p:nvSpPr>
        <p:spPr>
          <a:xfrm>
            <a:off x="2249643" y="5186107"/>
            <a:ext cx="974947" cy="338554"/>
          </a:xfrm>
          <a:prstGeom prst="rect">
            <a:avLst/>
          </a:prstGeom>
        </p:spPr>
        <p:txBody>
          <a:bodyPr wrap="none">
            <a:spAutoFit/>
          </a:bodyPr>
          <a:lstStyle/>
          <a:p>
            <a:r>
              <a:rPr lang="en-US" sz="1600" dirty="0"/>
              <a:t>3 </a:t>
            </a:r>
            <a:r>
              <a:rPr lang="en-US" sz="1600" dirty="0">
                <a:solidFill>
                  <a:srgbClr val="FF0000"/>
                </a:solidFill>
              </a:rPr>
              <a:t>depth</a:t>
            </a:r>
          </a:p>
        </p:txBody>
      </p:sp>
      <p:sp>
        <p:nvSpPr>
          <p:cNvPr id="17" name="Rectangle 16">
            <a:extLst>
              <a:ext uri="{FF2B5EF4-FFF2-40B4-BE49-F238E27FC236}">
                <a16:creationId xmlns:a16="http://schemas.microsoft.com/office/drawing/2014/main" id="{E8D48B5D-40AB-47D1-8FEE-F2A5DE88CC94}"/>
              </a:ext>
            </a:extLst>
          </p:cNvPr>
          <p:cNvSpPr/>
          <p:nvPr/>
        </p:nvSpPr>
        <p:spPr>
          <a:xfrm>
            <a:off x="2007341" y="2317994"/>
            <a:ext cx="2000869" cy="369332"/>
          </a:xfrm>
          <a:prstGeom prst="rect">
            <a:avLst/>
          </a:prstGeom>
        </p:spPr>
        <p:txBody>
          <a:bodyPr wrap="none">
            <a:spAutoFit/>
          </a:bodyPr>
          <a:lstStyle/>
          <a:p>
            <a:r>
              <a:rPr lang="en-US" dirty="0"/>
              <a:t>32x32x</a:t>
            </a:r>
            <a:r>
              <a:rPr lang="en-US" b="1" dirty="0">
                <a:solidFill>
                  <a:schemeClr val="accent3"/>
                </a:solidFill>
              </a:rPr>
              <a:t>3</a:t>
            </a:r>
            <a:r>
              <a:rPr lang="en-US" dirty="0"/>
              <a:t> image</a:t>
            </a:r>
          </a:p>
        </p:txBody>
      </p:sp>
      <p:sp>
        <p:nvSpPr>
          <p:cNvPr id="24" name="Rectangle 23">
            <a:extLst>
              <a:ext uri="{FF2B5EF4-FFF2-40B4-BE49-F238E27FC236}">
                <a16:creationId xmlns:a16="http://schemas.microsoft.com/office/drawing/2014/main" id="{DFEF1B2F-28F6-4FD9-AB7D-7DAAD8B936F7}"/>
              </a:ext>
            </a:extLst>
          </p:cNvPr>
          <p:cNvSpPr/>
          <p:nvPr/>
        </p:nvSpPr>
        <p:spPr>
          <a:xfrm>
            <a:off x="2789696" y="4709584"/>
            <a:ext cx="1079142" cy="338554"/>
          </a:xfrm>
          <a:prstGeom prst="rect">
            <a:avLst/>
          </a:prstGeom>
        </p:spPr>
        <p:txBody>
          <a:bodyPr wrap="none">
            <a:spAutoFit/>
          </a:bodyPr>
          <a:lstStyle/>
          <a:p>
            <a:r>
              <a:rPr lang="en-US" sz="1600" dirty="0"/>
              <a:t>32 </a:t>
            </a:r>
            <a:r>
              <a:rPr lang="en-US" sz="1600" dirty="0">
                <a:solidFill>
                  <a:srgbClr val="FF0000"/>
                </a:solidFill>
              </a:rPr>
              <a:t>width</a:t>
            </a:r>
          </a:p>
        </p:txBody>
      </p:sp>
    </p:spTree>
    <p:extLst>
      <p:ext uri="{BB962C8B-B14F-4D97-AF65-F5344CB8AC3E}">
        <p14:creationId xmlns:p14="http://schemas.microsoft.com/office/powerpoint/2010/main" val="2622985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500"/>
                                        <p:tgtEl>
                                          <p:spTgt spid="2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wipe(left)">
                                      <p:cBhvr>
                                        <p:cTn id="15" dur="500"/>
                                        <p:tgtEl>
                                          <p:spTgt spid="14">
                                            <p:txEl>
                                              <p:pRg st="0" end="0"/>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animEffect transition="in" filter="wipe(left)">
                                      <p:cBhvr>
                                        <p:cTn id="19"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www.warrenphotographic.co.uk/photography/bigs/15065-Silver-tabby-cat-sitting-white-background.jpg">
            <a:extLst>
              <a:ext uri="{FF2B5EF4-FFF2-40B4-BE49-F238E27FC236}">
                <a16:creationId xmlns:a16="http://schemas.microsoft.com/office/drawing/2014/main" id="{9A4B87EF-3225-4557-A66B-3C5DEF91AC8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370012" y="3146895"/>
            <a:ext cx="1568196" cy="1611492"/>
          </a:xfrm>
          <a:prstGeom prst="rect">
            <a:avLst/>
          </a:prstGeom>
          <a:noFill/>
          <a:ln>
            <a:solidFill>
              <a:schemeClr val="accent1"/>
            </a:solidFill>
          </a:ln>
          <a:scene3d>
            <a:camera prst="isometricOffAxis2Right">
              <a:rot lat="1080000" lon="17340000" rev="0"/>
            </a:camera>
            <a:lightRig rig="threePt" dir="t"/>
          </a:scene3d>
          <a:extLst>
            <a:ext uri="{909E8E84-426E-40DD-AFC4-6F175D3DCCD1}">
              <a14:hiddenFill xmlns:a14="http://schemas.microsoft.com/office/drawing/2010/main">
                <a:solidFill>
                  <a:srgbClr val="FFFFFF"/>
                </a:solidFill>
              </a14:hiddenFill>
            </a:ext>
          </a:extLst>
        </p:spPr>
      </p:pic>
      <p:sp>
        <p:nvSpPr>
          <p:cNvPr id="17" name="Cube 16">
            <a:extLst>
              <a:ext uri="{FF2B5EF4-FFF2-40B4-BE49-F238E27FC236}">
                <a16:creationId xmlns:a16="http://schemas.microsoft.com/office/drawing/2014/main" id="{554E1450-B47A-4FA3-A774-1FF8CA4036FB}"/>
              </a:ext>
            </a:extLst>
          </p:cNvPr>
          <p:cNvSpPr/>
          <p:nvPr/>
        </p:nvSpPr>
        <p:spPr>
          <a:xfrm>
            <a:off x="2342865" y="2810767"/>
            <a:ext cx="897147" cy="2283751"/>
          </a:xfrm>
          <a:prstGeom prst="cube">
            <a:avLst>
              <a:gd name="adj" fmla="val 84892"/>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6" name="Cube 25">
            <a:extLst>
              <a:ext uri="{FF2B5EF4-FFF2-40B4-BE49-F238E27FC236}">
                <a16:creationId xmlns:a16="http://schemas.microsoft.com/office/drawing/2014/main" id="{208B9F49-AD59-4D70-A559-BCE30797B3C2}"/>
              </a:ext>
            </a:extLst>
          </p:cNvPr>
          <p:cNvSpPr/>
          <p:nvPr/>
        </p:nvSpPr>
        <p:spPr>
          <a:xfrm>
            <a:off x="2711756" y="3622610"/>
            <a:ext cx="309966" cy="791325"/>
          </a:xfrm>
          <a:prstGeom prst="cube">
            <a:avLst>
              <a:gd name="adj" fmla="val 62683"/>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F602DA40-6CA6-4396-B99D-82C156A6D220}"/>
              </a:ext>
            </a:extLst>
          </p:cNvPr>
          <p:cNvSpPr/>
          <p:nvPr/>
        </p:nvSpPr>
        <p:spPr>
          <a:xfrm>
            <a:off x="2249642" y="5186107"/>
            <a:ext cx="314510" cy="338554"/>
          </a:xfrm>
          <a:prstGeom prst="rect">
            <a:avLst/>
          </a:prstGeom>
        </p:spPr>
        <p:txBody>
          <a:bodyPr wrap="none">
            <a:spAutoFit/>
          </a:bodyPr>
          <a:lstStyle/>
          <a:p>
            <a:r>
              <a:rPr lang="en-US" sz="1600" dirty="0"/>
              <a:t>3</a:t>
            </a:r>
            <a:endParaRPr lang="en-US" sz="1600" dirty="0">
              <a:solidFill>
                <a:srgbClr val="FF0000"/>
              </a:solidFill>
            </a:endParaRPr>
          </a:p>
        </p:txBody>
      </p:sp>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33</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a:xfrm>
            <a:off x="1889125" y="1336418"/>
            <a:ext cx="8326438" cy="641239"/>
          </a:xfrm>
        </p:spPr>
        <p:txBody>
          <a:bodyPr/>
          <a:lstStyle/>
          <a:p>
            <a:r>
              <a:rPr lang="en-US" dirty="0">
                <a:solidFill>
                  <a:schemeClr val="tx1"/>
                </a:solidFill>
              </a:rPr>
              <a:t>Convolution Layer</a:t>
            </a:r>
            <a:endParaRPr lang="en-US" dirty="0"/>
          </a:p>
        </p:txBody>
      </p:sp>
      <p:sp>
        <p:nvSpPr>
          <p:cNvPr id="6" name="Text Placeholder 5"/>
          <p:cNvSpPr>
            <a:spLocks noGrp="1"/>
          </p:cNvSpPr>
          <p:nvPr>
            <p:ph type="body" sz="quarter" idx="17"/>
          </p:nvPr>
        </p:nvSpPr>
        <p:spPr/>
        <p:txBody>
          <a:bodyPr/>
          <a:lstStyle/>
          <a:p>
            <a:r>
              <a:rPr lang="id-ID" dirty="0"/>
              <a:t>Computer Vision</a:t>
            </a:r>
            <a:endParaRPr lang="en-US" dirty="0"/>
          </a:p>
        </p:txBody>
      </p:sp>
      <mc:AlternateContent xmlns:mc="http://schemas.openxmlformats.org/markup-compatibility/2006" xmlns:a14="http://schemas.microsoft.com/office/drawing/2010/main">
        <mc:Choice Requires="a14">
          <p:sp>
            <p:nvSpPr>
              <p:cNvPr id="10" name="Rectangle 9"/>
              <p:cNvSpPr/>
              <p:nvPr/>
            </p:nvSpPr>
            <p:spPr>
              <a:xfrm>
                <a:off x="3854086" y="2371758"/>
                <a:ext cx="2243243" cy="369332"/>
              </a:xfrm>
              <a:prstGeom prst="rect">
                <a:avLst/>
              </a:prstGeom>
            </p:spPr>
            <p:txBody>
              <a:bodyPr wrap="none">
                <a:spAutoFit/>
              </a:bodyPr>
              <a:lstStyle/>
              <a:p>
                <a:r>
                  <a:rPr lang="en-US" dirty="0">
                    <a:solidFill>
                      <a:srgbClr val="FF0000"/>
                    </a:solidFill>
                  </a:rPr>
                  <a:t>32x32x3 image </a:t>
                </a:r>
                <a14:m>
                  <m:oMath xmlns:m="http://schemas.openxmlformats.org/officeDocument/2006/math">
                    <m:r>
                      <a:rPr lang="en-US" b="0" i="1" dirty="0" smtClean="0">
                        <a:latin typeface="Cambria Math" panose="02040503050406030204" pitchFamily="18" charset="0"/>
                      </a:rPr>
                      <m:t>𝑥</m:t>
                    </m:r>
                  </m:oMath>
                </a14:m>
                <a:endParaRPr lang="en-US" dirty="0">
                  <a:solidFill>
                    <a:srgbClr val="FF0000"/>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3854086" y="2371758"/>
                <a:ext cx="2243243" cy="369332"/>
              </a:xfrm>
              <a:prstGeom prst="rect">
                <a:avLst/>
              </a:prstGeom>
              <a:blipFill>
                <a:blip r:embed="rId3"/>
                <a:stretch>
                  <a:fillRect l="-2174" t="-8197" b="-24590"/>
                </a:stretch>
              </a:blipFill>
            </p:spPr>
            <p:txBody>
              <a:bodyPr/>
              <a:lstStyle/>
              <a:p>
                <a:r>
                  <a:rPr lang="id-ID">
                    <a:noFill/>
                  </a:rPr>
                  <a:t> </a:t>
                </a:r>
              </a:p>
            </p:txBody>
          </p:sp>
        </mc:Fallback>
      </mc:AlternateContent>
      <p:sp>
        <p:nvSpPr>
          <p:cNvPr id="19" name="Rectangle 18"/>
          <p:cNvSpPr/>
          <p:nvPr/>
        </p:nvSpPr>
        <p:spPr>
          <a:xfrm>
            <a:off x="4742470" y="4647499"/>
            <a:ext cx="4659835" cy="954107"/>
          </a:xfrm>
          <a:prstGeom prst="rect">
            <a:avLst/>
          </a:prstGeom>
        </p:spPr>
        <p:txBody>
          <a:bodyPr wrap="square">
            <a:spAutoFit/>
          </a:bodyPr>
          <a:lstStyle/>
          <a:p>
            <a:r>
              <a:rPr lang="en-US" sz="1400" b="1" dirty="0"/>
              <a:t>Neuron activation</a:t>
            </a:r>
            <a:r>
              <a:rPr lang="en-US" sz="1400" dirty="0"/>
              <a:t>:</a:t>
            </a:r>
          </a:p>
          <a:p>
            <a:r>
              <a:rPr lang="en-US" sz="1400" dirty="0"/>
              <a:t>the result of taking a dot product between the filter and a small chunk of the image</a:t>
            </a:r>
          </a:p>
          <a:p>
            <a:r>
              <a:rPr lang="en-US" sz="1400" dirty="0"/>
              <a:t>(i.e. 5*5*3 = 75-dimensional dot product + bias)</a:t>
            </a:r>
          </a:p>
        </p:txBody>
      </p:sp>
      <mc:AlternateContent xmlns:mc="http://schemas.openxmlformats.org/markup-compatibility/2006" xmlns:a14="http://schemas.microsoft.com/office/drawing/2010/main">
        <mc:Choice Requires="a14">
          <p:sp>
            <p:nvSpPr>
              <p:cNvPr id="21" name="Rectangle 20"/>
              <p:cNvSpPr/>
              <p:nvPr/>
            </p:nvSpPr>
            <p:spPr>
              <a:xfrm>
                <a:off x="3854085" y="2708868"/>
                <a:ext cx="1776768" cy="369332"/>
              </a:xfrm>
              <a:prstGeom prst="rect">
                <a:avLst/>
              </a:prstGeom>
            </p:spPr>
            <p:txBody>
              <a:bodyPr wrap="none">
                <a:spAutoFit/>
              </a:bodyPr>
              <a:lstStyle/>
              <a:p>
                <a:r>
                  <a:rPr lang="en-US" dirty="0">
                    <a:solidFill>
                      <a:srgbClr val="0070C0"/>
                    </a:solidFill>
                  </a:rPr>
                  <a:t>5x5x3 filter </a:t>
                </a:r>
                <a14:m>
                  <m:oMath xmlns:m="http://schemas.openxmlformats.org/officeDocument/2006/math">
                    <m:r>
                      <a:rPr lang="en-US" b="0" i="1" dirty="0" smtClean="0">
                        <a:latin typeface="Cambria Math" panose="02040503050406030204" pitchFamily="18" charset="0"/>
                      </a:rPr>
                      <m:t>𝑤</m:t>
                    </m:r>
                  </m:oMath>
                </a14:m>
                <a:endParaRPr lang="en-US" dirty="0">
                  <a:solidFill>
                    <a:srgbClr val="0070C0"/>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3854085" y="2708868"/>
                <a:ext cx="1776768" cy="369332"/>
              </a:xfrm>
              <a:prstGeom prst="rect">
                <a:avLst/>
              </a:prstGeom>
              <a:blipFill>
                <a:blip r:embed="rId4"/>
                <a:stretch>
                  <a:fillRect l="-2740" t="-8197" b="-24590"/>
                </a:stretch>
              </a:blipFill>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4742469" y="3779801"/>
                <a:ext cx="129772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𝑊𝑥</m:t>
                      </m:r>
                      <m:r>
                        <a:rPr lang="en-US" sz="2400" i="1">
                          <a:latin typeface="Cambria Math" panose="02040503050406030204" pitchFamily="18" charset="0"/>
                        </a:rPr>
                        <m:t>+</m:t>
                      </m:r>
                      <m:r>
                        <a:rPr lang="en-US" sz="2400" i="1">
                          <a:latin typeface="Cambria Math" panose="02040503050406030204" pitchFamily="18" charset="0"/>
                        </a:rPr>
                        <m:t>𝑏</m:t>
                      </m:r>
                    </m:oMath>
                  </m:oMathPara>
                </a14:m>
                <a:endParaRPr lang="en-US" sz="2400" dirty="0"/>
              </a:p>
            </p:txBody>
          </p:sp>
        </mc:Choice>
        <mc:Fallback xmlns="">
          <p:sp>
            <p:nvSpPr>
              <p:cNvPr id="8" name="Rectangle 7"/>
              <p:cNvSpPr>
                <a:spLocks noRot="1" noChangeAspect="1" noMove="1" noResize="1" noEditPoints="1" noAdjustHandles="1" noChangeArrowheads="1" noChangeShapeType="1" noTextEdit="1"/>
              </p:cNvSpPr>
              <p:nvPr/>
            </p:nvSpPr>
            <p:spPr>
              <a:xfrm>
                <a:off x="4742469" y="3779801"/>
                <a:ext cx="1297728" cy="461665"/>
              </a:xfrm>
              <a:prstGeom prst="rect">
                <a:avLst/>
              </a:prstGeom>
              <a:blipFill>
                <a:blip r:embed="rId5"/>
                <a:stretch>
                  <a:fillRect/>
                </a:stretch>
              </a:blipFill>
            </p:spPr>
            <p:txBody>
              <a:bodyPr/>
              <a:lstStyle/>
              <a:p>
                <a:r>
                  <a:rPr lang="id-ID">
                    <a:noFill/>
                  </a:rPr>
                  <a:t> </a:t>
                </a:r>
              </a:p>
            </p:txBody>
          </p:sp>
        </mc:Fallback>
      </mc:AlternateContent>
      <p:grpSp>
        <p:nvGrpSpPr>
          <p:cNvPr id="7" name="Group 6"/>
          <p:cNvGrpSpPr/>
          <p:nvPr/>
        </p:nvGrpSpPr>
        <p:grpSpPr>
          <a:xfrm>
            <a:off x="2769592" y="3621322"/>
            <a:ext cx="1858337" cy="791325"/>
            <a:chOff x="1245591" y="3621321"/>
            <a:chExt cx="1858337" cy="791325"/>
          </a:xfrm>
        </p:grpSpPr>
        <p:sp>
          <p:nvSpPr>
            <p:cNvPr id="2" name="Oval 1"/>
            <p:cNvSpPr/>
            <p:nvPr/>
          </p:nvSpPr>
          <p:spPr>
            <a:xfrm>
              <a:off x="2762826" y="3840082"/>
              <a:ext cx="341102" cy="34110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a:endCxn id="2" idx="2"/>
            </p:cNvCxnSpPr>
            <p:nvPr/>
          </p:nvCxnSpPr>
          <p:spPr>
            <a:xfrm flipV="1">
              <a:off x="1245591" y="4010633"/>
              <a:ext cx="1517235" cy="402013"/>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a:endCxn id="2" idx="2"/>
            </p:cNvCxnSpPr>
            <p:nvPr/>
          </p:nvCxnSpPr>
          <p:spPr>
            <a:xfrm>
              <a:off x="1439887" y="3621321"/>
              <a:ext cx="1322939" cy="389312"/>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p:cNvCxnSpPr>
              <a:endCxn id="2" idx="2"/>
            </p:cNvCxnSpPr>
            <p:nvPr/>
          </p:nvCxnSpPr>
          <p:spPr>
            <a:xfrm flipV="1">
              <a:off x="1497722" y="4010633"/>
              <a:ext cx="1265104" cy="201366"/>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a:endCxn id="2" idx="2"/>
            </p:cNvCxnSpPr>
            <p:nvPr/>
          </p:nvCxnSpPr>
          <p:spPr>
            <a:xfrm>
              <a:off x="1245591" y="3815617"/>
              <a:ext cx="1517235" cy="195016"/>
            </a:xfrm>
            <a:prstGeom prst="line">
              <a:avLst/>
            </a:prstGeom>
          </p:spPr>
          <p:style>
            <a:lnRef idx="1">
              <a:schemeClr val="dk1"/>
            </a:lnRef>
            <a:fillRef idx="0">
              <a:schemeClr val="dk1"/>
            </a:fillRef>
            <a:effectRef idx="0">
              <a:schemeClr val="dk1"/>
            </a:effectRef>
            <a:fontRef idx="minor">
              <a:schemeClr val="tx1"/>
            </a:fontRef>
          </p:style>
        </p:cxnSp>
      </p:grpSp>
      <p:sp>
        <p:nvSpPr>
          <p:cNvPr id="18" name="Rectangle 17">
            <a:extLst>
              <a:ext uri="{FF2B5EF4-FFF2-40B4-BE49-F238E27FC236}">
                <a16:creationId xmlns:a16="http://schemas.microsoft.com/office/drawing/2014/main" id="{D66735A7-4947-4EDB-A849-574E7F9814B9}"/>
              </a:ext>
            </a:extLst>
          </p:cNvPr>
          <p:cNvSpPr/>
          <p:nvPr/>
        </p:nvSpPr>
        <p:spPr>
          <a:xfrm>
            <a:off x="3224589" y="3249850"/>
            <a:ext cx="444352" cy="338554"/>
          </a:xfrm>
          <a:prstGeom prst="rect">
            <a:avLst/>
          </a:prstGeom>
        </p:spPr>
        <p:txBody>
          <a:bodyPr wrap="none">
            <a:spAutoFit/>
          </a:bodyPr>
          <a:lstStyle/>
          <a:p>
            <a:r>
              <a:rPr lang="en-US" sz="1600" dirty="0"/>
              <a:t>32</a:t>
            </a:r>
            <a:endParaRPr lang="en-US" sz="1600" dirty="0">
              <a:solidFill>
                <a:srgbClr val="FF0000"/>
              </a:solidFill>
            </a:endParaRPr>
          </a:p>
        </p:txBody>
      </p:sp>
      <p:sp>
        <p:nvSpPr>
          <p:cNvPr id="28" name="Rectangle 27">
            <a:extLst>
              <a:ext uri="{FF2B5EF4-FFF2-40B4-BE49-F238E27FC236}">
                <a16:creationId xmlns:a16="http://schemas.microsoft.com/office/drawing/2014/main" id="{DC6CFE4D-02B3-442E-AC50-E6DB55BD0975}"/>
              </a:ext>
            </a:extLst>
          </p:cNvPr>
          <p:cNvSpPr/>
          <p:nvPr/>
        </p:nvSpPr>
        <p:spPr>
          <a:xfrm>
            <a:off x="2789696" y="4709584"/>
            <a:ext cx="444352" cy="338554"/>
          </a:xfrm>
          <a:prstGeom prst="rect">
            <a:avLst/>
          </a:prstGeom>
        </p:spPr>
        <p:txBody>
          <a:bodyPr wrap="none">
            <a:spAutoFit/>
          </a:bodyPr>
          <a:lstStyle/>
          <a:p>
            <a:r>
              <a:rPr lang="en-US" sz="1600" dirty="0"/>
              <a:t>32</a:t>
            </a:r>
            <a:endParaRPr lang="en-US" sz="1600" dirty="0">
              <a:solidFill>
                <a:srgbClr val="FF0000"/>
              </a:solidFill>
            </a:endParaRPr>
          </a:p>
        </p:txBody>
      </p:sp>
    </p:spTree>
    <p:extLst>
      <p:ext uri="{BB962C8B-B14F-4D97-AF65-F5344CB8AC3E}">
        <p14:creationId xmlns:p14="http://schemas.microsoft.com/office/powerpoint/2010/main" val="152857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500"/>
                                        <p:tgtEl>
                                          <p:spTgt spid="1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http://www.warrenphotographic.co.uk/photography/bigs/15065-Silver-tabby-cat-sitting-white-background.jpg">
            <a:extLst>
              <a:ext uri="{FF2B5EF4-FFF2-40B4-BE49-F238E27FC236}">
                <a16:creationId xmlns:a16="http://schemas.microsoft.com/office/drawing/2014/main" id="{542DA9F9-977D-4996-8BBF-AAC9482CF678}"/>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370012" y="3146895"/>
            <a:ext cx="1568196" cy="1611492"/>
          </a:xfrm>
          <a:prstGeom prst="rect">
            <a:avLst/>
          </a:prstGeom>
          <a:noFill/>
          <a:ln>
            <a:solidFill>
              <a:schemeClr val="accent1"/>
            </a:solidFill>
          </a:ln>
          <a:scene3d>
            <a:camera prst="isometricOffAxis2Right">
              <a:rot lat="1080000" lon="17340000" rev="0"/>
            </a:camera>
            <a:lightRig rig="threePt" dir="t"/>
          </a:scene3d>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34</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dirty="0">
                <a:solidFill>
                  <a:schemeClr val="tx1"/>
                </a:solidFill>
              </a:rPr>
              <a:t>Convolution Layer</a:t>
            </a:r>
            <a:endParaRPr lang="en-US" dirty="0"/>
          </a:p>
        </p:txBody>
      </p:sp>
      <p:sp>
        <p:nvSpPr>
          <p:cNvPr id="6" name="Text Placeholder 5"/>
          <p:cNvSpPr>
            <a:spLocks noGrp="1"/>
          </p:cNvSpPr>
          <p:nvPr>
            <p:ph type="body" sz="quarter" idx="17"/>
          </p:nvPr>
        </p:nvSpPr>
        <p:spPr/>
        <p:txBody>
          <a:bodyPr/>
          <a:lstStyle/>
          <a:p>
            <a:r>
              <a:rPr lang="id-ID" dirty="0"/>
              <a:t>Computer Vision</a:t>
            </a:r>
            <a:endParaRPr lang="en-US" dirty="0"/>
          </a:p>
        </p:txBody>
      </p:sp>
      <p:sp>
        <p:nvSpPr>
          <p:cNvPr id="7" name="Rectangle 6"/>
          <p:cNvSpPr/>
          <p:nvPr/>
        </p:nvSpPr>
        <p:spPr>
          <a:xfrm>
            <a:off x="4970078" y="4129197"/>
            <a:ext cx="2776929" cy="646331"/>
          </a:xfrm>
          <a:prstGeom prst="rect">
            <a:avLst/>
          </a:prstGeom>
        </p:spPr>
        <p:txBody>
          <a:bodyPr wrap="square">
            <a:spAutoFit/>
          </a:bodyPr>
          <a:lstStyle/>
          <a:p>
            <a:r>
              <a:rPr lang="en-US" dirty="0">
                <a:latin typeface="ArialMT"/>
              </a:rPr>
              <a:t>convolve (slide) over all </a:t>
            </a:r>
          </a:p>
          <a:p>
            <a:r>
              <a:rPr lang="en-US" dirty="0">
                <a:solidFill>
                  <a:srgbClr val="FF0000"/>
                </a:solidFill>
                <a:latin typeface="ArialMT"/>
              </a:rPr>
              <a:t>possible spatial locations</a:t>
            </a:r>
            <a:endParaRPr lang="en-US" dirty="0">
              <a:solidFill>
                <a:srgbClr val="FF0000"/>
              </a:solidFill>
            </a:endParaRPr>
          </a:p>
        </p:txBody>
      </p:sp>
      <p:cxnSp>
        <p:nvCxnSpPr>
          <p:cNvPr id="15" name="Straight Arrow Connector 14"/>
          <p:cNvCxnSpPr/>
          <p:nvPr/>
        </p:nvCxnSpPr>
        <p:spPr>
          <a:xfrm>
            <a:off x="4948735" y="4041933"/>
            <a:ext cx="283464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8097879" y="2905794"/>
            <a:ext cx="1348361" cy="2480898"/>
            <a:chOff x="6573878" y="2905794"/>
            <a:chExt cx="1348361" cy="2480898"/>
          </a:xfrm>
        </p:grpSpPr>
        <p:sp>
          <p:nvSpPr>
            <p:cNvPr id="20" name="Cube 19"/>
            <p:cNvSpPr/>
            <p:nvPr/>
          </p:nvSpPr>
          <p:spPr>
            <a:xfrm>
              <a:off x="6703517" y="2905794"/>
              <a:ext cx="713283" cy="2082221"/>
            </a:xfrm>
            <a:prstGeom prst="cube">
              <a:avLst>
                <a:gd name="adj" fmla="val 90160"/>
              </a:avLst>
            </a:prstGeom>
            <a:solidFill>
              <a:schemeClr val="accent1">
                <a:lumMod val="20000"/>
                <a:lumOff val="8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7477887" y="3527862"/>
              <a:ext cx="444352" cy="338554"/>
            </a:xfrm>
            <a:prstGeom prst="rect">
              <a:avLst/>
            </a:prstGeom>
          </p:spPr>
          <p:txBody>
            <a:bodyPr wrap="none">
              <a:spAutoFit/>
            </a:bodyPr>
            <a:lstStyle/>
            <a:p>
              <a:r>
                <a:rPr lang="en-US" sz="1600" dirty="0"/>
                <a:t>28</a:t>
              </a:r>
            </a:p>
          </p:txBody>
        </p:sp>
        <p:sp>
          <p:nvSpPr>
            <p:cNvPr id="26" name="Rectangle 25"/>
            <p:cNvSpPr/>
            <p:nvPr/>
          </p:nvSpPr>
          <p:spPr>
            <a:xfrm>
              <a:off x="7084334" y="4660688"/>
              <a:ext cx="444352" cy="338554"/>
            </a:xfrm>
            <a:prstGeom prst="rect">
              <a:avLst/>
            </a:prstGeom>
          </p:spPr>
          <p:txBody>
            <a:bodyPr wrap="none">
              <a:spAutoFit/>
            </a:bodyPr>
            <a:lstStyle/>
            <a:p>
              <a:r>
                <a:rPr lang="en-US" sz="1600" dirty="0"/>
                <a:t>28</a:t>
              </a:r>
            </a:p>
          </p:txBody>
        </p:sp>
        <p:sp>
          <p:nvSpPr>
            <p:cNvPr id="28" name="Rectangle 27"/>
            <p:cNvSpPr/>
            <p:nvPr/>
          </p:nvSpPr>
          <p:spPr>
            <a:xfrm>
              <a:off x="6573878" y="5048138"/>
              <a:ext cx="314510" cy="338554"/>
            </a:xfrm>
            <a:prstGeom prst="rect">
              <a:avLst/>
            </a:prstGeom>
          </p:spPr>
          <p:txBody>
            <a:bodyPr wrap="none">
              <a:spAutoFit/>
            </a:bodyPr>
            <a:lstStyle/>
            <a:p>
              <a:r>
                <a:rPr lang="en-US" sz="1600" dirty="0"/>
                <a:t>1</a:t>
              </a:r>
            </a:p>
          </p:txBody>
        </p:sp>
      </p:grpSp>
      <p:sp>
        <p:nvSpPr>
          <p:cNvPr id="2" name="Rectangle 1">
            <a:extLst>
              <a:ext uri="{FF2B5EF4-FFF2-40B4-BE49-F238E27FC236}">
                <a16:creationId xmlns:a16="http://schemas.microsoft.com/office/drawing/2014/main" id="{899CEC09-6BFB-4B4C-9063-509E2C77EA01}"/>
              </a:ext>
            </a:extLst>
          </p:cNvPr>
          <p:cNvSpPr/>
          <p:nvPr/>
        </p:nvSpPr>
        <p:spPr>
          <a:xfrm>
            <a:off x="7294569" y="2405586"/>
            <a:ext cx="2920994" cy="369332"/>
          </a:xfrm>
          <a:prstGeom prst="rect">
            <a:avLst/>
          </a:prstGeom>
        </p:spPr>
        <p:txBody>
          <a:bodyPr wrap="square">
            <a:spAutoFit/>
          </a:bodyPr>
          <a:lstStyle/>
          <a:p>
            <a:pPr algn="ctr"/>
            <a:r>
              <a:rPr lang="en-US" b="1" dirty="0">
                <a:solidFill>
                  <a:srgbClr val="0000FF"/>
                </a:solidFill>
              </a:rPr>
              <a:t>Activation Map</a:t>
            </a:r>
          </a:p>
        </p:txBody>
      </p:sp>
      <p:sp>
        <p:nvSpPr>
          <p:cNvPr id="18" name="Cube 17">
            <a:extLst>
              <a:ext uri="{FF2B5EF4-FFF2-40B4-BE49-F238E27FC236}">
                <a16:creationId xmlns:a16="http://schemas.microsoft.com/office/drawing/2014/main" id="{FF55EF60-31A4-4151-B3AC-55F87A442673}"/>
              </a:ext>
            </a:extLst>
          </p:cNvPr>
          <p:cNvSpPr/>
          <p:nvPr/>
        </p:nvSpPr>
        <p:spPr>
          <a:xfrm>
            <a:off x="2342865" y="2810767"/>
            <a:ext cx="897147" cy="2283751"/>
          </a:xfrm>
          <a:prstGeom prst="cube">
            <a:avLst>
              <a:gd name="adj" fmla="val 84892"/>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9" name="Cube 18">
            <a:extLst>
              <a:ext uri="{FF2B5EF4-FFF2-40B4-BE49-F238E27FC236}">
                <a16:creationId xmlns:a16="http://schemas.microsoft.com/office/drawing/2014/main" id="{6B9EB514-A4A4-4A13-85D2-1575675E0931}"/>
              </a:ext>
            </a:extLst>
          </p:cNvPr>
          <p:cNvSpPr/>
          <p:nvPr/>
        </p:nvSpPr>
        <p:spPr>
          <a:xfrm>
            <a:off x="2711756" y="3622610"/>
            <a:ext cx="309966" cy="791325"/>
          </a:xfrm>
          <a:prstGeom prst="cube">
            <a:avLst>
              <a:gd name="adj" fmla="val 62683"/>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47C396-5885-4513-ABB7-273A191023B9}"/>
              </a:ext>
            </a:extLst>
          </p:cNvPr>
          <p:cNvSpPr/>
          <p:nvPr/>
        </p:nvSpPr>
        <p:spPr>
          <a:xfrm>
            <a:off x="2249642" y="5186107"/>
            <a:ext cx="314510" cy="338554"/>
          </a:xfrm>
          <a:prstGeom prst="rect">
            <a:avLst/>
          </a:prstGeom>
        </p:spPr>
        <p:txBody>
          <a:bodyPr wrap="none">
            <a:spAutoFit/>
          </a:bodyPr>
          <a:lstStyle/>
          <a:p>
            <a:r>
              <a:rPr lang="en-US" sz="1600" dirty="0"/>
              <a:t>3</a:t>
            </a:r>
            <a:endParaRPr lang="en-US" sz="1600" dirty="0">
              <a:solidFill>
                <a:srgbClr val="FF0000"/>
              </a:solidFill>
            </a:endParaRPr>
          </a:p>
        </p:txBody>
      </p:sp>
      <p:grpSp>
        <p:nvGrpSpPr>
          <p:cNvPr id="24" name="Group 23">
            <a:extLst>
              <a:ext uri="{FF2B5EF4-FFF2-40B4-BE49-F238E27FC236}">
                <a16:creationId xmlns:a16="http://schemas.microsoft.com/office/drawing/2014/main" id="{B39E1A60-9CB5-4DF4-A736-31ACE3A09FA8}"/>
              </a:ext>
            </a:extLst>
          </p:cNvPr>
          <p:cNvGrpSpPr/>
          <p:nvPr/>
        </p:nvGrpSpPr>
        <p:grpSpPr>
          <a:xfrm>
            <a:off x="2769592" y="3621322"/>
            <a:ext cx="1858337" cy="791325"/>
            <a:chOff x="1245591" y="3621321"/>
            <a:chExt cx="1858337" cy="791325"/>
          </a:xfrm>
        </p:grpSpPr>
        <p:sp>
          <p:nvSpPr>
            <p:cNvPr id="27" name="Oval 26">
              <a:extLst>
                <a:ext uri="{FF2B5EF4-FFF2-40B4-BE49-F238E27FC236}">
                  <a16:creationId xmlns:a16="http://schemas.microsoft.com/office/drawing/2014/main" id="{57E14EB1-B13E-4309-BCD7-A1394B034C12}"/>
                </a:ext>
              </a:extLst>
            </p:cNvPr>
            <p:cNvSpPr/>
            <p:nvPr/>
          </p:nvSpPr>
          <p:spPr>
            <a:xfrm>
              <a:off x="2762826" y="3840082"/>
              <a:ext cx="341102" cy="34110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241635ED-6043-41D4-A43E-80D392FF6736}"/>
                </a:ext>
              </a:extLst>
            </p:cNvPr>
            <p:cNvCxnSpPr>
              <a:endCxn id="27" idx="2"/>
            </p:cNvCxnSpPr>
            <p:nvPr/>
          </p:nvCxnSpPr>
          <p:spPr>
            <a:xfrm flipV="1">
              <a:off x="1245591" y="4010633"/>
              <a:ext cx="1517235" cy="402013"/>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AC393A16-2EA3-43BC-A4B3-30C451A109E1}"/>
                </a:ext>
              </a:extLst>
            </p:cNvPr>
            <p:cNvCxnSpPr>
              <a:endCxn id="27" idx="2"/>
            </p:cNvCxnSpPr>
            <p:nvPr/>
          </p:nvCxnSpPr>
          <p:spPr>
            <a:xfrm>
              <a:off x="1439887" y="3621321"/>
              <a:ext cx="1322939" cy="389312"/>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A0AAF010-4262-42AB-B02D-A3ED867F226A}"/>
                </a:ext>
              </a:extLst>
            </p:cNvPr>
            <p:cNvCxnSpPr>
              <a:endCxn id="27" idx="2"/>
            </p:cNvCxnSpPr>
            <p:nvPr/>
          </p:nvCxnSpPr>
          <p:spPr>
            <a:xfrm flipV="1">
              <a:off x="1497722" y="4010633"/>
              <a:ext cx="1265104" cy="201366"/>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78D7ABC-A79C-44AA-84A4-8D571D144189}"/>
                </a:ext>
              </a:extLst>
            </p:cNvPr>
            <p:cNvCxnSpPr>
              <a:endCxn id="27" idx="2"/>
            </p:cNvCxnSpPr>
            <p:nvPr/>
          </p:nvCxnSpPr>
          <p:spPr>
            <a:xfrm>
              <a:off x="1245591" y="3815617"/>
              <a:ext cx="1517235" cy="195016"/>
            </a:xfrm>
            <a:prstGeom prst="line">
              <a:avLst/>
            </a:prstGeom>
          </p:spPr>
          <p:style>
            <a:lnRef idx="1">
              <a:schemeClr val="dk1"/>
            </a:lnRef>
            <a:fillRef idx="0">
              <a:schemeClr val="dk1"/>
            </a:fillRef>
            <a:effectRef idx="0">
              <a:schemeClr val="dk1"/>
            </a:effectRef>
            <a:fontRef idx="minor">
              <a:schemeClr val="tx1"/>
            </a:fontRef>
          </p:style>
        </p:cxnSp>
      </p:grpSp>
      <p:sp>
        <p:nvSpPr>
          <p:cNvPr id="34" name="Rectangle 33">
            <a:extLst>
              <a:ext uri="{FF2B5EF4-FFF2-40B4-BE49-F238E27FC236}">
                <a16:creationId xmlns:a16="http://schemas.microsoft.com/office/drawing/2014/main" id="{90AB014E-5FCB-403C-9B38-BC677DD774EA}"/>
              </a:ext>
            </a:extLst>
          </p:cNvPr>
          <p:cNvSpPr/>
          <p:nvPr/>
        </p:nvSpPr>
        <p:spPr>
          <a:xfrm>
            <a:off x="3224589" y="3249850"/>
            <a:ext cx="444352" cy="338554"/>
          </a:xfrm>
          <a:prstGeom prst="rect">
            <a:avLst/>
          </a:prstGeom>
        </p:spPr>
        <p:txBody>
          <a:bodyPr wrap="none">
            <a:spAutoFit/>
          </a:bodyPr>
          <a:lstStyle/>
          <a:p>
            <a:r>
              <a:rPr lang="en-US" sz="1600" dirty="0"/>
              <a:t>32</a:t>
            </a:r>
            <a:endParaRPr lang="en-US" sz="1600" dirty="0">
              <a:solidFill>
                <a:srgbClr val="FF0000"/>
              </a:solidFill>
            </a:endParaRPr>
          </a:p>
        </p:txBody>
      </p:sp>
      <p:sp>
        <p:nvSpPr>
          <p:cNvPr id="35" name="Rectangle 34">
            <a:extLst>
              <a:ext uri="{FF2B5EF4-FFF2-40B4-BE49-F238E27FC236}">
                <a16:creationId xmlns:a16="http://schemas.microsoft.com/office/drawing/2014/main" id="{541B95A3-33D8-4694-BB2F-6C12847B9914}"/>
              </a:ext>
            </a:extLst>
          </p:cNvPr>
          <p:cNvSpPr/>
          <p:nvPr/>
        </p:nvSpPr>
        <p:spPr>
          <a:xfrm>
            <a:off x="2789696" y="4709584"/>
            <a:ext cx="444352" cy="338554"/>
          </a:xfrm>
          <a:prstGeom prst="rect">
            <a:avLst/>
          </a:prstGeom>
        </p:spPr>
        <p:txBody>
          <a:bodyPr wrap="none">
            <a:spAutoFit/>
          </a:bodyPr>
          <a:lstStyle/>
          <a:p>
            <a:r>
              <a:rPr lang="en-US" sz="1600" dirty="0"/>
              <a:t>32</a:t>
            </a:r>
            <a:endParaRPr lang="en-US" sz="1600" dirty="0">
              <a:solidFill>
                <a:srgbClr val="FF0000"/>
              </a:solidFill>
            </a:endParaRP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592FC07A-8D0B-4ED7-B2F5-1F4BE594486E}"/>
                  </a:ext>
                </a:extLst>
              </p:cNvPr>
              <p:cNvSpPr/>
              <p:nvPr/>
            </p:nvSpPr>
            <p:spPr>
              <a:xfrm>
                <a:off x="5635506" y="3519332"/>
                <a:ext cx="129772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𝑊𝑥</m:t>
                      </m:r>
                      <m:r>
                        <a:rPr lang="en-US" sz="2400" i="1">
                          <a:latin typeface="Cambria Math" panose="02040503050406030204" pitchFamily="18" charset="0"/>
                        </a:rPr>
                        <m:t>+</m:t>
                      </m:r>
                      <m:r>
                        <a:rPr lang="en-US" sz="2400" i="1">
                          <a:latin typeface="Cambria Math" panose="02040503050406030204" pitchFamily="18" charset="0"/>
                        </a:rPr>
                        <m:t>𝑏</m:t>
                      </m:r>
                    </m:oMath>
                  </m:oMathPara>
                </a14:m>
                <a:endParaRPr lang="en-US" sz="2400" dirty="0"/>
              </a:p>
            </p:txBody>
          </p:sp>
        </mc:Choice>
        <mc:Fallback xmlns="">
          <p:sp>
            <p:nvSpPr>
              <p:cNvPr id="38" name="Rectangle 37">
                <a:extLst>
                  <a:ext uri="{FF2B5EF4-FFF2-40B4-BE49-F238E27FC236}">
                    <a16:creationId xmlns:a16="http://schemas.microsoft.com/office/drawing/2014/main" id="{592FC07A-8D0B-4ED7-B2F5-1F4BE594486E}"/>
                  </a:ext>
                </a:extLst>
              </p:cNvPr>
              <p:cNvSpPr>
                <a:spLocks noRot="1" noChangeAspect="1" noMove="1" noResize="1" noEditPoints="1" noAdjustHandles="1" noChangeArrowheads="1" noChangeShapeType="1" noTextEdit="1"/>
              </p:cNvSpPr>
              <p:nvPr/>
            </p:nvSpPr>
            <p:spPr>
              <a:xfrm>
                <a:off x="5635506" y="3519332"/>
                <a:ext cx="1297728" cy="461665"/>
              </a:xfrm>
              <a:prstGeom prst="rect">
                <a:avLst/>
              </a:prstGeom>
              <a:blipFill>
                <a:blip r:embed="rId4"/>
                <a:stretch>
                  <a:fillRect/>
                </a:stretch>
              </a:blipFill>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76DC3D4B-428D-43C3-A5E8-853E707F394C}"/>
                  </a:ext>
                </a:extLst>
              </p:cNvPr>
              <p:cNvSpPr/>
              <p:nvPr/>
            </p:nvSpPr>
            <p:spPr>
              <a:xfrm>
                <a:off x="3854086" y="2371758"/>
                <a:ext cx="2243243" cy="369332"/>
              </a:xfrm>
              <a:prstGeom prst="rect">
                <a:avLst/>
              </a:prstGeom>
            </p:spPr>
            <p:txBody>
              <a:bodyPr wrap="none">
                <a:spAutoFit/>
              </a:bodyPr>
              <a:lstStyle/>
              <a:p>
                <a:r>
                  <a:rPr lang="en-US" dirty="0">
                    <a:solidFill>
                      <a:srgbClr val="FF0000"/>
                    </a:solidFill>
                  </a:rPr>
                  <a:t>32x32x3 image </a:t>
                </a:r>
                <a14:m>
                  <m:oMath xmlns:m="http://schemas.openxmlformats.org/officeDocument/2006/math">
                    <m:r>
                      <a:rPr lang="en-US" b="0" i="1" dirty="0" smtClean="0">
                        <a:latin typeface="Cambria Math" panose="02040503050406030204" pitchFamily="18" charset="0"/>
                      </a:rPr>
                      <m:t>𝑥</m:t>
                    </m:r>
                  </m:oMath>
                </a14:m>
                <a:endParaRPr lang="en-US" dirty="0">
                  <a:solidFill>
                    <a:srgbClr val="FF0000"/>
                  </a:solidFill>
                </a:endParaRPr>
              </a:p>
            </p:txBody>
          </p:sp>
        </mc:Choice>
        <mc:Fallback xmlns="">
          <p:sp>
            <p:nvSpPr>
              <p:cNvPr id="41" name="Rectangle 40">
                <a:extLst>
                  <a:ext uri="{FF2B5EF4-FFF2-40B4-BE49-F238E27FC236}">
                    <a16:creationId xmlns:a16="http://schemas.microsoft.com/office/drawing/2014/main" id="{76DC3D4B-428D-43C3-A5E8-853E707F394C}"/>
                  </a:ext>
                </a:extLst>
              </p:cNvPr>
              <p:cNvSpPr>
                <a:spLocks noRot="1" noChangeAspect="1" noMove="1" noResize="1" noEditPoints="1" noAdjustHandles="1" noChangeArrowheads="1" noChangeShapeType="1" noTextEdit="1"/>
              </p:cNvSpPr>
              <p:nvPr/>
            </p:nvSpPr>
            <p:spPr>
              <a:xfrm>
                <a:off x="3854086" y="2371758"/>
                <a:ext cx="2243243" cy="369332"/>
              </a:xfrm>
              <a:prstGeom prst="rect">
                <a:avLst/>
              </a:prstGeom>
              <a:blipFill>
                <a:blip r:embed="rId5"/>
                <a:stretch>
                  <a:fillRect l="-2174" t="-8197" b="-24590"/>
                </a:stretch>
              </a:blipFill>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11C799B5-F3C3-4435-920E-A0B92FB25352}"/>
                  </a:ext>
                </a:extLst>
              </p:cNvPr>
              <p:cNvSpPr/>
              <p:nvPr/>
            </p:nvSpPr>
            <p:spPr>
              <a:xfrm>
                <a:off x="3854085" y="2708868"/>
                <a:ext cx="1776768" cy="369332"/>
              </a:xfrm>
              <a:prstGeom prst="rect">
                <a:avLst/>
              </a:prstGeom>
            </p:spPr>
            <p:txBody>
              <a:bodyPr wrap="none">
                <a:spAutoFit/>
              </a:bodyPr>
              <a:lstStyle/>
              <a:p>
                <a:r>
                  <a:rPr lang="en-US" dirty="0">
                    <a:solidFill>
                      <a:srgbClr val="0070C0"/>
                    </a:solidFill>
                  </a:rPr>
                  <a:t>5x5x3 filter </a:t>
                </a:r>
                <a14:m>
                  <m:oMath xmlns:m="http://schemas.openxmlformats.org/officeDocument/2006/math">
                    <m:r>
                      <a:rPr lang="en-US" b="0" i="1" dirty="0" smtClean="0">
                        <a:latin typeface="Cambria Math" panose="02040503050406030204" pitchFamily="18" charset="0"/>
                      </a:rPr>
                      <m:t>𝑤</m:t>
                    </m:r>
                  </m:oMath>
                </a14:m>
                <a:endParaRPr lang="en-US" dirty="0">
                  <a:solidFill>
                    <a:srgbClr val="0070C0"/>
                  </a:solidFill>
                </a:endParaRPr>
              </a:p>
            </p:txBody>
          </p:sp>
        </mc:Choice>
        <mc:Fallback xmlns="">
          <p:sp>
            <p:nvSpPr>
              <p:cNvPr id="42" name="Rectangle 41">
                <a:extLst>
                  <a:ext uri="{FF2B5EF4-FFF2-40B4-BE49-F238E27FC236}">
                    <a16:creationId xmlns:a16="http://schemas.microsoft.com/office/drawing/2014/main" id="{11C799B5-F3C3-4435-920E-A0B92FB25352}"/>
                  </a:ext>
                </a:extLst>
              </p:cNvPr>
              <p:cNvSpPr>
                <a:spLocks noRot="1" noChangeAspect="1" noMove="1" noResize="1" noEditPoints="1" noAdjustHandles="1" noChangeArrowheads="1" noChangeShapeType="1" noTextEdit="1"/>
              </p:cNvSpPr>
              <p:nvPr/>
            </p:nvSpPr>
            <p:spPr>
              <a:xfrm>
                <a:off x="3854085" y="2708868"/>
                <a:ext cx="1776768" cy="369332"/>
              </a:xfrm>
              <a:prstGeom prst="rect">
                <a:avLst/>
              </a:prstGeom>
              <a:blipFill>
                <a:blip r:embed="rId6"/>
                <a:stretch>
                  <a:fillRect l="-2740" t="-8197" b="-24590"/>
                </a:stretch>
              </a:blipFill>
            </p:spPr>
            <p:txBody>
              <a:bodyPr/>
              <a:lstStyle/>
              <a:p>
                <a:r>
                  <a:rPr lang="id-ID">
                    <a:noFill/>
                  </a:rPr>
                  <a:t> </a:t>
                </a:r>
              </a:p>
            </p:txBody>
          </p:sp>
        </mc:Fallback>
      </mc:AlternateContent>
      <p:sp>
        <p:nvSpPr>
          <p:cNvPr id="44" name="Rectangle 43">
            <a:extLst>
              <a:ext uri="{FF2B5EF4-FFF2-40B4-BE49-F238E27FC236}">
                <a16:creationId xmlns:a16="http://schemas.microsoft.com/office/drawing/2014/main" id="{7E6759D0-D68B-411E-9FCE-9A6D61E67A44}"/>
              </a:ext>
            </a:extLst>
          </p:cNvPr>
          <p:cNvSpPr/>
          <p:nvPr/>
        </p:nvSpPr>
        <p:spPr>
          <a:xfrm>
            <a:off x="3528209" y="5403117"/>
            <a:ext cx="3892921" cy="738664"/>
          </a:xfrm>
          <a:prstGeom prst="rect">
            <a:avLst/>
          </a:prstGeom>
        </p:spPr>
        <p:txBody>
          <a:bodyPr wrap="square">
            <a:spAutoFit/>
          </a:bodyPr>
          <a:lstStyle/>
          <a:p>
            <a:r>
              <a:rPr lang="en-US" sz="1400" b="1" dirty="0"/>
              <a:t>Shared Weights</a:t>
            </a:r>
            <a:r>
              <a:rPr lang="en-US" sz="1400" dirty="0"/>
              <a:t>:</a:t>
            </a:r>
          </a:p>
          <a:p>
            <a:r>
              <a:rPr lang="en-US" sz="1400" dirty="0"/>
              <a:t>Each output in the activation map is calculated from the same weight matrix</a:t>
            </a:r>
          </a:p>
        </p:txBody>
      </p:sp>
    </p:spTree>
    <p:extLst>
      <p:ext uri="{BB962C8B-B14F-4D97-AF65-F5344CB8AC3E}">
        <p14:creationId xmlns:p14="http://schemas.microsoft.com/office/powerpoint/2010/main" val="20328811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left)">
                                      <p:cBhvr>
                                        <p:cTn id="10" dur="500"/>
                                        <p:tgtEl>
                                          <p:spTgt spid="38"/>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up)">
                                      <p:cBhvr>
                                        <p:cTn id="2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38" grpId="0"/>
      <p:bldP spid="4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35</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dirty="0">
                <a:solidFill>
                  <a:schemeClr val="tx1"/>
                </a:solidFill>
              </a:rPr>
              <a:t>Convolution Layer</a:t>
            </a:r>
            <a:endParaRPr lang="en-US" dirty="0"/>
          </a:p>
        </p:txBody>
      </p:sp>
      <p:sp>
        <p:nvSpPr>
          <p:cNvPr id="6" name="Text Placeholder 5"/>
          <p:cNvSpPr>
            <a:spLocks noGrp="1"/>
          </p:cNvSpPr>
          <p:nvPr>
            <p:ph type="body" sz="quarter" idx="17"/>
          </p:nvPr>
        </p:nvSpPr>
        <p:spPr/>
        <p:txBody>
          <a:bodyPr/>
          <a:lstStyle/>
          <a:p>
            <a:r>
              <a:rPr lang="id-ID" dirty="0"/>
              <a:t>Computer Vision</a:t>
            </a:r>
            <a:endParaRPr lang="en-US" dirty="0"/>
          </a:p>
        </p:txBody>
      </p:sp>
      <p:pic>
        <p:nvPicPr>
          <p:cNvPr id="2" name="Picture 1"/>
          <p:cNvPicPr>
            <a:picLocks noChangeAspect="1"/>
          </p:cNvPicPr>
          <p:nvPr/>
        </p:nvPicPr>
        <p:blipFill>
          <a:blip r:embed="rId3"/>
          <a:stretch>
            <a:fillRect/>
          </a:stretch>
        </p:blipFill>
        <p:spPr>
          <a:xfrm>
            <a:off x="1931435" y="2345110"/>
            <a:ext cx="3725431" cy="2722836"/>
          </a:xfrm>
          <a:prstGeom prst="rect">
            <a:avLst/>
          </a:prstGeom>
        </p:spPr>
      </p:pic>
      <p:pic>
        <p:nvPicPr>
          <p:cNvPr id="9" name="Picture 8"/>
          <p:cNvPicPr>
            <a:picLocks noChangeAspect="1"/>
          </p:cNvPicPr>
          <p:nvPr/>
        </p:nvPicPr>
        <p:blipFill>
          <a:blip r:embed="rId4"/>
          <a:stretch>
            <a:fillRect/>
          </a:stretch>
        </p:blipFill>
        <p:spPr>
          <a:xfrm>
            <a:off x="6035182" y="1596329"/>
            <a:ext cx="4240878" cy="2179575"/>
          </a:xfrm>
          <a:prstGeom prst="rect">
            <a:avLst/>
          </a:prstGeom>
        </p:spPr>
      </p:pic>
      <p:pic>
        <p:nvPicPr>
          <p:cNvPr id="11" name="Picture 10"/>
          <p:cNvPicPr>
            <a:picLocks noChangeAspect="1"/>
          </p:cNvPicPr>
          <p:nvPr/>
        </p:nvPicPr>
        <p:blipFill>
          <a:blip r:embed="rId5"/>
          <a:stretch>
            <a:fillRect/>
          </a:stretch>
        </p:blipFill>
        <p:spPr>
          <a:xfrm>
            <a:off x="6035182" y="3996777"/>
            <a:ext cx="4240878" cy="2179575"/>
          </a:xfrm>
          <a:prstGeom prst="rect">
            <a:avLst/>
          </a:prstGeom>
        </p:spPr>
      </p:pic>
    </p:spTree>
    <p:extLst>
      <p:ext uri="{BB962C8B-B14F-4D97-AF65-F5344CB8AC3E}">
        <p14:creationId xmlns:p14="http://schemas.microsoft.com/office/powerpoint/2010/main" val="334207958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36</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dirty="0">
                <a:solidFill>
                  <a:schemeClr val="tx1"/>
                </a:solidFill>
              </a:rPr>
              <a:t>Illustration</a:t>
            </a:r>
          </a:p>
        </p:txBody>
      </p:sp>
      <p:sp>
        <p:nvSpPr>
          <p:cNvPr id="6" name="Text Placeholder 5"/>
          <p:cNvSpPr>
            <a:spLocks noGrp="1"/>
          </p:cNvSpPr>
          <p:nvPr>
            <p:ph type="body" sz="quarter" idx="17"/>
          </p:nvPr>
        </p:nvSpPr>
        <p:spPr/>
        <p:txBody>
          <a:bodyPr/>
          <a:lstStyle/>
          <a:p>
            <a:r>
              <a:rPr lang="id-ID" dirty="0"/>
              <a:t>Computer Vision</a:t>
            </a:r>
            <a:endParaRPr lang="en-US" dirty="0"/>
          </a:p>
        </p:txBody>
      </p:sp>
      <p:pic>
        <p:nvPicPr>
          <p:cNvPr id="1026" name="Picture 2" descr="enter image description here"/>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1889125" y="2385971"/>
            <a:ext cx="501015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enter image description here"/>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4932105" y="2385971"/>
            <a:ext cx="5010150" cy="3657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932105" y="2385971"/>
            <a:ext cx="3036238" cy="376445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9" name="Table 8"/>
          <p:cNvGraphicFramePr>
            <a:graphicFrameLocks noGrp="1"/>
          </p:cNvGraphicFramePr>
          <p:nvPr/>
        </p:nvGraphicFramePr>
        <p:xfrm>
          <a:off x="5733851" y="3563257"/>
          <a:ext cx="1208313" cy="1097280"/>
        </p:xfrm>
        <a:graphic>
          <a:graphicData uri="http://schemas.openxmlformats.org/drawingml/2006/table">
            <a:tbl>
              <a:tblPr firstRow="1" bandRow="1">
                <a:tableStyleId>{5940675A-B579-460E-94D1-54222C63F5DA}</a:tableStyleId>
              </a:tblPr>
              <a:tblGrid>
                <a:gridCol w="402771">
                  <a:extLst>
                    <a:ext uri="{9D8B030D-6E8A-4147-A177-3AD203B41FA5}">
                      <a16:colId xmlns:a16="http://schemas.microsoft.com/office/drawing/2014/main" val="3852242140"/>
                    </a:ext>
                  </a:extLst>
                </a:gridCol>
                <a:gridCol w="402771">
                  <a:extLst>
                    <a:ext uri="{9D8B030D-6E8A-4147-A177-3AD203B41FA5}">
                      <a16:colId xmlns:a16="http://schemas.microsoft.com/office/drawing/2014/main" val="415132297"/>
                    </a:ext>
                  </a:extLst>
                </a:gridCol>
                <a:gridCol w="402771">
                  <a:extLst>
                    <a:ext uri="{9D8B030D-6E8A-4147-A177-3AD203B41FA5}">
                      <a16:colId xmlns:a16="http://schemas.microsoft.com/office/drawing/2014/main" val="3678172166"/>
                    </a:ext>
                  </a:extLst>
                </a:gridCol>
              </a:tblGrid>
              <a:tr h="193552">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836873932"/>
                  </a:ext>
                </a:extLst>
              </a:tr>
              <a:tr h="193552">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755983168"/>
                  </a:ext>
                </a:extLst>
              </a:tr>
              <a:tr h="193552">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4051824014"/>
                  </a:ext>
                </a:extLst>
              </a:tr>
            </a:tbl>
          </a:graphicData>
        </a:graphic>
      </p:graphicFrame>
      <p:sp>
        <p:nvSpPr>
          <p:cNvPr id="11" name="Rectangle 10"/>
          <p:cNvSpPr/>
          <p:nvPr/>
        </p:nvSpPr>
        <p:spPr>
          <a:xfrm>
            <a:off x="5447378" y="4762855"/>
            <a:ext cx="1781257" cy="400110"/>
          </a:xfrm>
          <a:prstGeom prst="rect">
            <a:avLst/>
          </a:prstGeom>
        </p:spPr>
        <p:txBody>
          <a:bodyPr wrap="none">
            <a:spAutoFit/>
          </a:bodyPr>
          <a:lstStyle/>
          <a:p>
            <a:r>
              <a:rPr lang="en-US" sz="2000" dirty="0"/>
              <a:t>Filter weight</a:t>
            </a:r>
          </a:p>
        </p:txBody>
      </p:sp>
    </p:spTree>
    <p:extLst>
      <p:ext uri="{BB962C8B-B14F-4D97-AF65-F5344CB8AC3E}">
        <p14:creationId xmlns:p14="http://schemas.microsoft.com/office/powerpoint/2010/main" val="58342834"/>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www.warrenphotographic.co.uk/photography/bigs/15065-Silver-tabby-cat-sitting-white-background.jpg">
            <a:extLst>
              <a:ext uri="{FF2B5EF4-FFF2-40B4-BE49-F238E27FC236}">
                <a16:creationId xmlns:a16="http://schemas.microsoft.com/office/drawing/2014/main" id="{E06EDB4F-B98F-46F2-8B17-772DF46B0D64}"/>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370012" y="3146895"/>
            <a:ext cx="1568196" cy="1611492"/>
          </a:xfrm>
          <a:prstGeom prst="rect">
            <a:avLst/>
          </a:prstGeom>
          <a:noFill/>
          <a:ln>
            <a:solidFill>
              <a:schemeClr val="accent1"/>
            </a:solidFill>
          </a:ln>
          <a:scene3d>
            <a:camera prst="isometricOffAxis2Right">
              <a:rot lat="1080000" lon="17340000" rev="0"/>
            </a:camera>
            <a:lightRig rig="threePt" dir="t"/>
          </a:scene3d>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37</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dirty="0">
                <a:solidFill>
                  <a:schemeClr val="tx1"/>
                </a:solidFill>
              </a:rPr>
              <a:t>Convolution Layer</a:t>
            </a:r>
          </a:p>
        </p:txBody>
      </p:sp>
      <p:sp>
        <p:nvSpPr>
          <p:cNvPr id="6" name="Text Placeholder 5"/>
          <p:cNvSpPr>
            <a:spLocks noGrp="1"/>
          </p:cNvSpPr>
          <p:nvPr>
            <p:ph type="body" sz="quarter" idx="17"/>
          </p:nvPr>
        </p:nvSpPr>
        <p:spPr/>
        <p:txBody>
          <a:bodyPr/>
          <a:lstStyle/>
          <a:p>
            <a:r>
              <a:rPr lang="id-ID" dirty="0"/>
              <a:t>Computer Vision</a:t>
            </a:r>
            <a:endParaRPr lang="en-US" dirty="0"/>
          </a:p>
        </p:txBody>
      </p:sp>
      <p:sp>
        <p:nvSpPr>
          <p:cNvPr id="7" name="Rectangle 6"/>
          <p:cNvSpPr/>
          <p:nvPr/>
        </p:nvSpPr>
        <p:spPr>
          <a:xfrm>
            <a:off x="4970078" y="4129197"/>
            <a:ext cx="2776929" cy="646331"/>
          </a:xfrm>
          <a:prstGeom prst="rect">
            <a:avLst/>
          </a:prstGeom>
        </p:spPr>
        <p:txBody>
          <a:bodyPr wrap="square">
            <a:spAutoFit/>
          </a:bodyPr>
          <a:lstStyle/>
          <a:p>
            <a:r>
              <a:rPr lang="en-US" dirty="0">
                <a:latin typeface="ArialMT"/>
              </a:rPr>
              <a:t>convolve (slide) over all </a:t>
            </a:r>
          </a:p>
          <a:p>
            <a:r>
              <a:rPr lang="en-US" dirty="0">
                <a:solidFill>
                  <a:srgbClr val="FF0000"/>
                </a:solidFill>
                <a:latin typeface="ArialMT"/>
              </a:rPr>
              <a:t>possible spatial locations</a:t>
            </a:r>
            <a:endParaRPr lang="en-US" dirty="0">
              <a:solidFill>
                <a:srgbClr val="FF0000"/>
              </a:solidFill>
            </a:endParaRPr>
          </a:p>
        </p:txBody>
      </p:sp>
      <p:cxnSp>
        <p:nvCxnSpPr>
          <p:cNvPr id="15" name="Straight Arrow Connector 14"/>
          <p:cNvCxnSpPr/>
          <p:nvPr/>
        </p:nvCxnSpPr>
        <p:spPr>
          <a:xfrm>
            <a:off x="4948735" y="4041933"/>
            <a:ext cx="283464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8097879" y="2905794"/>
            <a:ext cx="1348361" cy="2480898"/>
            <a:chOff x="6573878" y="2905794"/>
            <a:chExt cx="1348361" cy="2480898"/>
          </a:xfrm>
        </p:grpSpPr>
        <p:sp>
          <p:nvSpPr>
            <p:cNvPr id="20" name="Cube 19"/>
            <p:cNvSpPr/>
            <p:nvPr/>
          </p:nvSpPr>
          <p:spPr>
            <a:xfrm>
              <a:off x="6703517" y="2905794"/>
              <a:ext cx="713283" cy="2082221"/>
            </a:xfrm>
            <a:prstGeom prst="cube">
              <a:avLst>
                <a:gd name="adj" fmla="val 90160"/>
              </a:avLst>
            </a:prstGeom>
            <a:solidFill>
              <a:schemeClr val="accent1">
                <a:lumMod val="20000"/>
                <a:lumOff val="8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7477887" y="3527862"/>
              <a:ext cx="444352" cy="338554"/>
            </a:xfrm>
            <a:prstGeom prst="rect">
              <a:avLst/>
            </a:prstGeom>
          </p:spPr>
          <p:txBody>
            <a:bodyPr wrap="none">
              <a:spAutoFit/>
            </a:bodyPr>
            <a:lstStyle/>
            <a:p>
              <a:r>
                <a:rPr lang="en-US" sz="1600" dirty="0"/>
                <a:t>28</a:t>
              </a:r>
            </a:p>
          </p:txBody>
        </p:sp>
        <p:sp>
          <p:nvSpPr>
            <p:cNvPr id="26" name="Rectangle 25"/>
            <p:cNvSpPr/>
            <p:nvPr/>
          </p:nvSpPr>
          <p:spPr>
            <a:xfrm>
              <a:off x="7084334" y="4660688"/>
              <a:ext cx="444352" cy="338554"/>
            </a:xfrm>
            <a:prstGeom prst="rect">
              <a:avLst/>
            </a:prstGeom>
          </p:spPr>
          <p:txBody>
            <a:bodyPr wrap="none">
              <a:spAutoFit/>
            </a:bodyPr>
            <a:lstStyle/>
            <a:p>
              <a:r>
                <a:rPr lang="en-US" sz="1600" dirty="0"/>
                <a:t>28</a:t>
              </a:r>
            </a:p>
          </p:txBody>
        </p:sp>
        <p:sp>
          <p:nvSpPr>
            <p:cNvPr id="28" name="Rectangle 27"/>
            <p:cNvSpPr/>
            <p:nvPr/>
          </p:nvSpPr>
          <p:spPr>
            <a:xfrm>
              <a:off x="6573878" y="5048138"/>
              <a:ext cx="314510" cy="338554"/>
            </a:xfrm>
            <a:prstGeom prst="rect">
              <a:avLst/>
            </a:prstGeom>
          </p:spPr>
          <p:txBody>
            <a:bodyPr wrap="none">
              <a:spAutoFit/>
            </a:bodyPr>
            <a:lstStyle/>
            <a:p>
              <a:r>
                <a:rPr lang="en-US" sz="1600" dirty="0"/>
                <a:t>1</a:t>
              </a:r>
            </a:p>
          </p:txBody>
        </p:sp>
      </p:grpSp>
      <p:sp>
        <p:nvSpPr>
          <p:cNvPr id="2" name="Rectangle 1">
            <a:extLst>
              <a:ext uri="{FF2B5EF4-FFF2-40B4-BE49-F238E27FC236}">
                <a16:creationId xmlns:a16="http://schemas.microsoft.com/office/drawing/2014/main" id="{899CEC09-6BFB-4B4C-9063-509E2C77EA01}"/>
              </a:ext>
            </a:extLst>
          </p:cNvPr>
          <p:cNvSpPr/>
          <p:nvPr/>
        </p:nvSpPr>
        <p:spPr>
          <a:xfrm>
            <a:off x="7327338" y="1823831"/>
            <a:ext cx="2561992" cy="338554"/>
          </a:xfrm>
          <a:prstGeom prst="rect">
            <a:avLst/>
          </a:prstGeom>
        </p:spPr>
        <p:txBody>
          <a:bodyPr wrap="square">
            <a:spAutoFit/>
          </a:bodyPr>
          <a:lstStyle/>
          <a:p>
            <a:pPr algn="ctr"/>
            <a:r>
              <a:rPr lang="en-US" sz="1600" b="1" dirty="0">
                <a:solidFill>
                  <a:srgbClr val="0000FF"/>
                </a:solidFill>
              </a:rPr>
              <a:t>Activation Map</a:t>
            </a:r>
          </a:p>
        </p:txBody>
      </p:sp>
      <p:sp>
        <p:nvSpPr>
          <p:cNvPr id="18" name="Cube 17">
            <a:extLst>
              <a:ext uri="{FF2B5EF4-FFF2-40B4-BE49-F238E27FC236}">
                <a16:creationId xmlns:a16="http://schemas.microsoft.com/office/drawing/2014/main" id="{FF55EF60-31A4-4151-B3AC-55F87A442673}"/>
              </a:ext>
            </a:extLst>
          </p:cNvPr>
          <p:cNvSpPr/>
          <p:nvPr/>
        </p:nvSpPr>
        <p:spPr>
          <a:xfrm>
            <a:off x="2342865" y="2810767"/>
            <a:ext cx="897147" cy="2283751"/>
          </a:xfrm>
          <a:prstGeom prst="cube">
            <a:avLst>
              <a:gd name="adj" fmla="val 84892"/>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9" name="Cube 18">
            <a:extLst>
              <a:ext uri="{FF2B5EF4-FFF2-40B4-BE49-F238E27FC236}">
                <a16:creationId xmlns:a16="http://schemas.microsoft.com/office/drawing/2014/main" id="{6B9EB514-A4A4-4A13-85D2-1575675E0931}"/>
              </a:ext>
            </a:extLst>
          </p:cNvPr>
          <p:cNvSpPr/>
          <p:nvPr/>
        </p:nvSpPr>
        <p:spPr>
          <a:xfrm>
            <a:off x="2711756" y="3622610"/>
            <a:ext cx="309966" cy="791325"/>
          </a:xfrm>
          <a:prstGeom prst="cube">
            <a:avLst>
              <a:gd name="adj" fmla="val 62683"/>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47C396-5885-4513-ABB7-273A191023B9}"/>
              </a:ext>
            </a:extLst>
          </p:cNvPr>
          <p:cNvSpPr/>
          <p:nvPr/>
        </p:nvSpPr>
        <p:spPr>
          <a:xfrm>
            <a:off x="2249642" y="5186107"/>
            <a:ext cx="314510" cy="338554"/>
          </a:xfrm>
          <a:prstGeom prst="rect">
            <a:avLst/>
          </a:prstGeom>
        </p:spPr>
        <p:txBody>
          <a:bodyPr wrap="none">
            <a:spAutoFit/>
          </a:bodyPr>
          <a:lstStyle/>
          <a:p>
            <a:r>
              <a:rPr lang="en-US" sz="1600" dirty="0"/>
              <a:t>3</a:t>
            </a:r>
            <a:endParaRPr lang="en-US" sz="1600" dirty="0">
              <a:solidFill>
                <a:srgbClr val="FF0000"/>
              </a:solidFill>
            </a:endParaRPr>
          </a:p>
        </p:txBody>
      </p:sp>
      <p:grpSp>
        <p:nvGrpSpPr>
          <p:cNvPr id="24" name="Group 23">
            <a:extLst>
              <a:ext uri="{FF2B5EF4-FFF2-40B4-BE49-F238E27FC236}">
                <a16:creationId xmlns:a16="http://schemas.microsoft.com/office/drawing/2014/main" id="{B39E1A60-9CB5-4DF4-A736-31ACE3A09FA8}"/>
              </a:ext>
            </a:extLst>
          </p:cNvPr>
          <p:cNvGrpSpPr/>
          <p:nvPr/>
        </p:nvGrpSpPr>
        <p:grpSpPr>
          <a:xfrm>
            <a:off x="2769592" y="3621322"/>
            <a:ext cx="1858337" cy="791325"/>
            <a:chOff x="1245591" y="3621321"/>
            <a:chExt cx="1858337" cy="791325"/>
          </a:xfrm>
        </p:grpSpPr>
        <p:sp>
          <p:nvSpPr>
            <p:cNvPr id="27" name="Oval 26">
              <a:extLst>
                <a:ext uri="{FF2B5EF4-FFF2-40B4-BE49-F238E27FC236}">
                  <a16:creationId xmlns:a16="http://schemas.microsoft.com/office/drawing/2014/main" id="{57E14EB1-B13E-4309-BCD7-A1394B034C12}"/>
                </a:ext>
              </a:extLst>
            </p:cNvPr>
            <p:cNvSpPr/>
            <p:nvPr/>
          </p:nvSpPr>
          <p:spPr>
            <a:xfrm>
              <a:off x="2762826" y="3840082"/>
              <a:ext cx="341102" cy="34110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241635ED-6043-41D4-A43E-80D392FF6736}"/>
                </a:ext>
              </a:extLst>
            </p:cNvPr>
            <p:cNvCxnSpPr>
              <a:endCxn id="27" idx="2"/>
            </p:cNvCxnSpPr>
            <p:nvPr/>
          </p:nvCxnSpPr>
          <p:spPr>
            <a:xfrm flipV="1">
              <a:off x="1245591" y="4010633"/>
              <a:ext cx="1517235" cy="402013"/>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AC393A16-2EA3-43BC-A4B3-30C451A109E1}"/>
                </a:ext>
              </a:extLst>
            </p:cNvPr>
            <p:cNvCxnSpPr>
              <a:endCxn id="27" idx="2"/>
            </p:cNvCxnSpPr>
            <p:nvPr/>
          </p:nvCxnSpPr>
          <p:spPr>
            <a:xfrm>
              <a:off x="1439887" y="3621321"/>
              <a:ext cx="1322939" cy="389312"/>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A0AAF010-4262-42AB-B02D-A3ED867F226A}"/>
                </a:ext>
              </a:extLst>
            </p:cNvPr>
            <p:cNvCxnSpPr>
              <a:endCxn id="27" idx="2"/>
            </p:cNvCxnSpPr>
            <p:nvPr/>
          </p:nvCxnSpPr>
          <p:spPr>
            <a:xfrm flipV="1">
              <a:off x="1497722" y="4010633"/>
              <a:ext cx="1265104" cy="201366"/>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78D7ABC-A79C-44AA-84A4-8D571D144189}"/>
                </a:ext>
              </a:extLst>
            </p:cNvPr>
            <p:cNvCxnSpPr>
              <a:endCxn id="27" idx="2"/>
            </p:cNvCxnSpPr>
            <p:nvPr/>
          </p:nvCxnSpPr>
          <p:spPr>
            <a:xfrm>
              <a:off x="1245591" y="3815617"/>
              <a:ext cx="1517235" cy="195016"/>
            </a:xfrm>
            <a:prstGeom prst="line">
              <a:avLst/>
            </a:prstGeom>
          </p:spPr>
          <p:style>
            <a:lnRef idx="1">
              <a:schemeClr val="dk1"/>
            </a:lnRef>
            <a:fillRef idx="0">
              <a:schemeClr val="dk1"/>
            </a:fillRef>
            <a:effectRef idx="0">
              <a:schemeClr val="dk1"/>
            </a:effectRef>
            <a:fontRef idx="minor">
              <a:schemeClr val="tx1"/>
            </a:fontRef>
          </p:style>
        </p:cxnSp>
      </p:grpSp>
      <p:sp>
        <p:nvSpPr>
          <p:cNvPr id="34" name="Rectangle 33">
            <a:extLst>
              <a:ext uri="{FF2B5EF4-FFF2-40B4-BE49-F238E27FC236}">
                <a16:creationId xmlns:a16="http://schemas.microsoft.com/office/drawing/2014/main" id="{90AB014E-5FCB-403C-9B38-BC677DD774EA}"/>
              </a:ext>
            </a:extLst>
          </p:cNvPr>
          <p:cNvSpPr/>
          <p:nvPr/>
        </p:nvSpPr>
        <p:spPr>
          <a:xfrm>
            <a:off x="3224589" y="3249850"/>
            <a:ext cx="444352" cy="338554"/>
          </a:xfrm>
          <a:prstGeom prst="rect">
            <a:avLst/>
          </a:prstGeom>
        </p:spPr>
        <p:txBody>
          <a:bodyPr wrap="none">
            <a:spAutoFit/>
          </a:bodyPr>
          <a:lstStyle/>
          <a:p>
            <a:r>
              <a:rPr lang="en-US" sz="1600" dirty="0"/>
              <a:t>32</a:t>
            </a:r>
            <a:endParaRPr lang="en-US" sz="1600" dirty="0">
              <a:solidFill>
                <a:srgbClr val="FF0000"/>
              </a:solidFill>
            </a:endParaRPr>
          </a:p>
        </p:txBody>
      </p:sp>
      <p:sp>
        <p:nvSpPr>
          <p:cNvPr id="35" name="Rectangle 34">
            <a:extLst>
              <a:ext uri="{FF2B5EF4-FFF2-40B4-BE49-F238E27FC236}">
                <a16:creationId xmlns:a16="http://schemas.microsoft.com/office/drawing/2014/main" id="{541B95A3-33D8-4694-BB2F-6C12847B9914}"/>
              </a:ext>
            </a:extLst>
          </p:cNvPr>
          <p:cNvSpPr/>
          <p:nvPr/>
        </p:nvSpPr>
        <p:spPr>
          <a:xfrm>
            <a:off x="2789696" y="4709584"/>
            <a:ext cx="444352" cy="338554"/>
          </a:xfrm>
          <a:prstGeom prst="rect">
            <a:avLst/>
          </a:prstGeom>
        </p:spPr>
        <p:txBody>
          <a:bodyPr wrap="none">
            <a:spAutoFit/>
          </a:bodyPr>
          <a:lstStyle/>
          <a:p>
            <a:r>
              <a:rPr lang="en-US" sz="1600" dirty="0"/>
              <a:t>32</a:t>
            </a:r>
            <a:endParaRPr lang="en-US" sz="1600" dirty="0">
              <a:solidFill>
                <a:srgbClr val="FF0000"/>
              </a:solidFill>
            </a:endParaRP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592FC07A-8D0B-4ED7-B2F5-1F4BE594486E}"/>
                  </a:ext>
                </a:extLst>
              </p:cNvPr>
              <p:cNvSpPr/>
              <p:nvPr/>
            </p:nvSpPr>
            <p:spPr>
              <a:xfrm>
                <a:off x="5635506" y="3519332"/>
                <a:ext cx="129772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𝑊𝑥</m:t>
                      </m:r>
                      <m:r>
                        <a:rPr lang="en-US" sz="2400" i="1">
                          <a:latin typeface="Cambria Math" panose="02040503050406030204" pitchFamily="18" charset="0"/>
                        </a:rPr>
                        <m:t>+</m:t>
                      </m:r>
                      <m:r>
                        <a:rPr lang="en-US" sz="2400" i="1">
                          <a:latin typeface="Cambria Math" panose="02040503050406030204" pitchFamily="18" charset="0"/>
                        </a:rPr>
                        <m:t>𝑏</m:t>
                      </m:r>
                    </m:oMath>
                  </m:oMathPara>
                </a14:m>
                <a:endParaRPr lang="en-US" sz="2400" dirty="0"/>
              </a:p>
            </p:txBody>
          </p:sp>
        </mc:Choice>
        <mc:Fallback xmlns="">
          <p:sp>
            <p:nvSpPr>
              <p:cNvPr id="38" name="Rectangle 37">
                <a:extLst>
                  <a:ext uri="{FF2B5EF4-FFF2-40B4-BE49-F238E27FC236}">
                    <a16:creationId xmlns:a16="http://schemas.microsoft.com/office/drawing/2014/main" id="{592FC07A-8D0B-4ED7-B2F5-1F4BE594486E}"/>
                  </a:ext>
                </a:extLst>
              </p:cNvPr>
              <p:cNvSpPr>
                <a:spLocks noRot="1" noChangeAspect="1" noMove="1" noResize="1" noEditPoints="1" noAdjustHandles="1" noChangeArrowheads="1" noChangeShapeType="1" noTextEdit="1"/>
              </p:cNvSpPr>
              <p:nvPr/>
            </p:nvSpPr>
            <p:spPr>
              <a:xfrm>
                <a:off x="5635506" y="3519332"/>
                <a:ext cx="1297728" cy="461665"/>
              </a:xfrm>
              <a:prstGeom prst="rect">
                <a:avLst/>
              </a:prstGeom>
              <a:blipFill>
                <a:blip r:embed="rId4"/>
                <a:stretch>
                  <a:fillRect/>
                </a:stretch>
              </a:blipFill>
            </p:spPr>
            <p:txBody>
              <a:bodyPr/>
              <a:lstStyle/>
              <a:p>
                <a:r>
                  <a:rPr lang="id-ID">
                    <a:noFill/>
                  </a:rPr>
                  <a:t> </a:t>
                </a:r>
              </a:p>
            </p:txBody>
          </p:sp>
        </mc:Fallback>
      </mc:AlternateContent>
      <p:sp>
        <p:nvSpPr>
          <p:cNvPr id="36" name="Rectangle 35">
            <a:extLst>
              <a:ext uri="{FF2B5EF4-FFF2-40B4-BE49-F238E27FC236}">
                <a16:creationId xmlns:a16="http://schemas.microsoft.com/office/drawing/2014/main" id="{2FA1D176-2F83-40FA-BF1B-AAD667D64117}"/>
              </a:ext>
            </a:extLst>
          </p:cNvPr>
          <p:cNvSpPr/>
          <p:nvPr/>
        </p:nvSpPr>
        <p:spPr>
          <a:xfrm>
            <a:off x="3163541" y="5261061"/>
            <a:ext cx="4564804" cy="917495"/>
          </a:xfrm>
          <a:prstGeom prst="rect">
            <a:avLst/>
          </a:prstGeom>
        </p:spPr>
        <p:txBody>
          <a:bodyPr wrap="square">
            <a:spAutoFit/>
          </a:bodyPr>
          <a:lstStyle/>
          <a:p>
            <a:pPr marL="285750" indent="-285750">
              <a:lnSpc>
                <a:spcPct val="120000"/>
              </a:lnSpc>
              <a:spcAft>
                <a:spcPts val="600"/>
              </a:spcAft>
              <a:buFont typeface="Arial" panose="020B0604020202020204" pitchFamily="34" charset="0"/>
              <a:buChar char="•"/>
            </a:pPr>
            <a:r>
              <a:rPr lang="en-US" sz="1400" dirty="0"/>
              <a:t>A filter creates a </a:t>
            </a:r>
            <a:r>
              <a:rPr lang="en-US" sz="1400" dirty="0">
                <a:solidFill>
                  <a:srgbClr val="C00000"/>
                </a:solidFill>
              </a:rPr>
              <a:t>small feature </a:t>
            </a:r>
            <a:r>
              <a:rPr lang="en-US" sz="1400" dirty="0"/>
              <a:t>template,</a:t>
            </a:r>
          </a:p>
          <a:p>
            <a:pPr marL="285750" indent="-285750">
              <a:lnSpc>
                <a:spcPct val="120000"/>
              </a:lnSpc>
              <a:buFont typeface="Arial" panose="020B0604020202020204" pitchFamily="34" charset="0"/>
              <a:buChar char="•"/>
            </a:pPr>
            <a:r>
              <a:rPr lang="en-US" sz="1400" dirty="0"/>
              <a:t>Activation value indicates the </a:t>
            </a:r>
            <a:r>
              <a:rPr lang="en-US" sz="1400" dirty="0">
                <a:solidFill>
                  <a:srgbClr val="0000FF"/>
                </a:solidFill>
              </a:rPr>
              <a:t>presence</a:t>
            </a:r>
            <a:r>
              <a:rPr lang="en-US" sz="1400" dirty="0"/>
              <a:t> of that feature in that </a:t>
            </a:r>
            <a:r>
              <a:rPr lang="en-US" sz="1400" dirty="0">
                <a:solidFill>
                  <a:srgbClr val="008000"/>
                </a:solidFill>
              </a:rPr>
              <a:t>particular location</a:t>
            </a:r>
          </a:p>
        </p:txBody>
      </p:sp>
      <p:sp>
        <p:nvSpPr>
          <p:cNvPr id="9" name="Rectangle 8">
            <a:extLst>
              <a:ext uri="{FF2B5EF4-FFF2-40B4-BE49-F238E27FC236}">
                <a16:creationId xmlns:a16="http://schemas.microsoft.com/office/drawing/2014/main" id="{6AC882D0-06BA-4F80-9567-F5D1AF52378F}"/>
              </a:ext>
            </a:extLst>
          </p:cNvPr>
          <p:cNvSpPr/>
          <p:nvPr/>
        </p:nvSpPr>
        <p:spPr>
          <a:xfrm>
            <a:off x="7034294" y="2087406"/>
            <a:ext cx="3148081" cy="738664"/>
          </a:xfrm>
          <a:prstGeom prst="rect">
            <a:avLst/>
          </a:prstGeom>
        </p:spPr>
        <p:txBody>
          <a:bodyPr wrap="square">
            <a:spAutoFit/>
          </a:bodyPr>
          <a:lstStyle/>
          <a:p>
            <a:pPr algn="ctr"/>
            <a:r>
              <a:rPr lang="en-US" sz="1400" dirty="0"/>
              <a:t>Indicates the </a:t>
            </a:r>
            <a:r>
              <a:rPr lang="en-US" sz="1400" dirty="0">
                <a:solidFill>
                  <a:srgbClr val="FF0000"/>
                </a:solidFill>
              </a:rPr>
              <a:t>responses</a:t>
            </a:r>
            <a:r>
              <a:rPr lang="en-US" sz="1400" dirty="0"/>
              <a:t> </a:t>
            </a:r>
            <a:br>
              <a:rPr lang="en-US" sz="1400" dirty="0"/>
            </a:br>
            <a:r>
              <a:rPr lang="en-US" sz="1400" dirty="0"/>
              <a:t>of the corresponding filter </a:t>
            </a:r>
            <a:br>
              <a:rPr lang="en-US" sz="1400" dirty="0"/>
            </a:br>
            <a:r>
              <a:rPr lang="en-US" sz="1400" dirty="0"/>
              <a:t>for </a:t>
            </a:r>
            <a:r>
              <a:rPr lang="en-US" sz="1400" dirty="0">
                <a:solidFill>
                  <a:srgbClr val="0000FF"/>
                </a:solidFill>
              </a:rPr>
              <a:t>all location </a:t>
            </a:r>
            <a:r>
              <a:rPr lang="en-US" sz="1400" dirty="0"/>
              <a:t>spatially </a:t>
            </a:r>
          </a:p>
        </p:txBody>
      </p:sp>
    </p:spTree>
    <p:extLst>
      <p:ext uri="{BB962C8B-B14F-4D97-AF65-F5344CB8AC3E}">
        <p14:creationId xmlns:p14="http://schemas.microsoft.com/office/powerpoint/2010/main" val="18244854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wipe(left)">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wipe(left)">
                                      <p:cBhvr>
                                        <p:cTn id="12" dur="5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descr="http://www.warrenphotographic.co.uk/photography/bigs/15065-Silver-tabby-cat-sitting-white-background.jpg">
            <a:extLst>
              <a:ext uri="{FF2B5EF4-FFF2-40B4-BE49-F238E27FC236}">
                <a16:creationId xmlns:a16="http://schemas.microsoft.com/office/drawing/2014/main" id="{5E57E449-57B6-4A6F-B6AD-14D76EE4DBEA}"/>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370012" y="3146895"/>
            <a:ext cx="1568196" cy="1611492"/>
          </a:xfrm>
          <a:prstGeom prst="rect">
            <a:avLst/>
          </a:prstGeom>
          <a:noFill/>
          <a:ln>
            <a:solidFill>
              <a:schemeClr val="accent1"/>
            </a:solidFill>
          </a:ln>
          <a:scene3d>
            <a:camera prst="isometricOffAxis2Right">
              <a:rot lat="1080000" lon="17340000" rev="0"/>
            </a:camera>
            <a:lightRig rig="threePt" dir="t"/>
          </a:scene3d>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38</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dirty="0">
                <a:solidFill>
                  <a:schemeClr val="tx1"/>
                </a:solidFill>
              </a:rPr>
              <a:t>Convolution Layer</a:t>
            </a:r>
            <a:endParaRPr lang="en-US" dirty="0"/>
          </a:p>
        </p:txBody>
      </p:sp>
      <p:sp>
        <p:nvSpPr>
          <p:cNvPr id="6" name="Text Placeholder 5"/>
          <p:cNvSpPr>
            <a:spLocks noGrp="1"/>
          </p:cNvSpPr>
          <p:nvPr>
            <p:ph type="body" sz="quarter" idx="17"/>
          </p:nvPr>
        </p:nvSpPr>
        <p:spPr/>
        <p:txBody>
          <a:bodyPr/>
          <a:lstStyle/>
          <a:p>
            <a:r>
              <a:rPr lang="id-ID" dirty="0"/>
              <a:t>Computer Vision</a:t>
            </a:r>
            <a:endParaRPr lang="en-US" dirty="0"/>
          </a:p>
        </p:txBody>
      </p:sp>
      <p:sp>
        <p:nvSpPr>
          <p:cNvPr id="18" name="Rectangle 17"/>
          <p:cNvSpPr/>
          <p:nvPr/>
        </p:nvSpPr>
        <p:spPr>
          <a:xfrm>
            <a:off x="4959849" y="3120199"/>
            <a:ext cx="1846980" cy="369332"/>
          </a:xfrm>
          <a:prstGeom prst="rect">
            <a:avLst/>
          </a:prstGeom>
        </p:spPr>
        <p:txBody>
          <a:bodyPr wrap="none">
            <a:spAutoFit/>
          </a:bodyPr>
          <a:lstStyle/>
          <a:p>
            <a:r>
              <a:rPr lang="en-US" dirty="0"/>
              <a:t>@ 5x5x</a:t>
            </a:r>
            <a:r>
              <a:rPr lang="en-US" b="1" dirty="0">
                <a:solidFill>
                  <a:schemeClr val="accent3"/>
                </a:solidFill>
              </a:rPr>
              <a:t>3</a:t>
            </a:r>
            <a:r>
              <a:rPr lang="en-US" dirty="0"/>
              <a:t> filter</a:t>
            </a:r>
          </a:p>
        </p:txBody>
      </p:sp>
      <p:sp>
        <p:nvSpPr>
          <p:cNvPr id="19" name="Rectangle 18"/>
          <p:cNvSpPr/>
          <p:nvPr/>
        </p:nvSpPr>
        <p:spPr>
          <a:xfrm>
            <a:off x="4959850" y="5094518"/>
            <a:ext cx="4835441" cy="584775"/>
          </a:xfrm>
          <a:prstGeom prst="rect">
            <a:avLst/>
          </a:prstGeom>
        </p:spPr>
        <p:txBody>
          <a:bodyPr wrap="square">
            <a:spAutoFit/>
          </a:bodyPr>
          <a:lstStyle/>
          <a:p>
            <a:r>
              <a:rPr lang="en-US" sz="1600" dirty="0"/>
              <a:t>Each filter is convolved independently</a:t>
            </a:r>
          </a:p>
          <a:p>
            <a:r>
              <a:rPr lang="en-US" sz="1600" dirty="0"/>
              <a:t>The Idea is: Making many small-templates</a:t>
            </a:r>
          </a:p>
        </p:txBody>
      </p:sp>
      <p:sp>
        <p:nvSpPr>
          <p:cNvPr id="20" name="Rectangle 19"/>
          <p:cNvSpPr/>
          <p:nvPr/>
        </p:nvSpPr>
        <p:spPr>
          <a:xfrm>
            <a:off x="4959850" y="2717914"/>
            <a:ext cx="3284565" cy="369332"/>
          </a:xfrm>
          <a:prstGeom prst="rect">
            <a:avLst/>
          </a:prstGeom>
        </p:spPr>
        <p:txBody>
          <a:bodyPr wrap="square">
            <a:spAutoFit/>
          </a:bodyPr>
          <a:lstStyle/>
          <a:p>
            <a:r>
              <a:rPr lang="en-US" dirty="0">
                <a:solidFill>
                  <a:srgbClr val="0000FF"/>
                </a:solidFill>
                <a:latin typeface="ArialMT"/>
              </a:rPr>
              <a:t>Multiple Filter for each layer</a:t>
            </a:r>
            <a:endParaRPr lang="en-US" dirty="0"/>
          </a:p>
        </p:txBody>
      </p:sp>
      <p:sp>
        <p:nvSpPr>
          <p:cNvPr id="21" name="Cube 20"/>
          <p:cNvSpPr/>
          <p:nvPr/>
        </p:nvSpPr>
        <p:spPr>
          <a:xfrm>
            <a:off x="5409065" y="3622610"/>
            <a:ext cx="309966" cy="791325"/>
          </a:xfrm>
          <a:prstGeom prst="cube">
            <a:avLst>
              <a:gd name="adj" fmla="val 62683"/>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Cube 11">
            <a:extLst>
              <a:ext uri="{FF2B5EF4-FFF2-40B4-BE49-F238E27FC236}">
                <a16:creationId xmlns:a16="http://schemas.microsoft.com/office/drawing/2014/main" id="{F06B11CF-2132-4C72-95E9-3C868199E153}"/>
              </a:ext>
            </a:extLst>
          </p:cNvPr>
          <p:cNvSpPr/>
          <p:nvPr/>
        </p:nvSpPr>
        <p:spPr>
          <a:xfrm>
            <a:off x="5576807" y="3622610"/>
            <a:ext cx="309966" cy="791325"/>
          </a:xfrm>
          <a:prstGeom prst="cube">
            <a:avLst>
              <a:gd name="adj" fmla="val 62683"/>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 name="Cube 12">
            <a:extLst>
              <a:ext uri="{FF2B5EF4-FFF2-40B4-BE49-F238E27FC236}">
                <a16:creationId xmlns:a16="http://schemas.microsoft.com/office/drawing/2014/main" id="{7AF9DD78-E147-4740-8B16-03DA4F057A05}"/>
              </a:ext>
            </a:extLst>
          </p:cNvPr>
          <p:cNvSpPr/>
          <p:nvPr/>
        </p:nvSpPr>
        <p:spPr>
          <a:xfrm>
            <a:off x="5742378" y="3622610"/>
            <a:ext cx="309966" cy="791325"/>
          </a:xfrm>
          <a:prstGeom prst="cube">
            <a:avLst>
              <a:gd name="adj" fmla="val 62683"/>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 name="Cube 13">
            <a:extLst>
              <a:ext uri="{FF2B5EF4-FFF2-40B4-BE49-F238E27FC236}">
                <a16:creationId xmlns:a16="http://schemas.microsoft.com/office/drawing/2014/main" id="{ADFBD3B1-6AB6-4EAC-B411-3857B148CA32}"/>
              </a:ext>
            </a:extLst>
          </p:cNvPr>
          <p:cNvSpPr/>
          <p:nvPr/>
        </p:nvSpPr>
        <p:spPr>
          <a:xfrm>
            <a:off x="5907949" y="3622610"/>
            <a:ext cx="309966" cy="791325"/>
          </a:xfrm>
          <a:prstGeom prst="cube">
            <a:avLst>
              <a:gd name="adj" fmla="val 62683"/>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5" name="Cube 14">
            <a:extLst>
              <a:ext uri="{FF2B5EF4-FFF2-40B4-BE49-F238E27FC236}">
                <a16:creationId xmlns:a16="http://schemas.microsoft.com/office/drawing/2014/main" id="{3B6BB919-4BFB-44FA-8270-17732D16A517}"/>
              </a:ext>
            </a:extLst>
          </p:cNvPr>
          <p:cNvSpPr/>
          <p:nvPr/>
        </p:nvSpPr>
        <p:spPr>
          <a:xfrm>
            <a:off x="6073520" y="3622610"/>
            <a:ext cx="309966" cy="791325"/>
          </a:xfrm>
          <a:prstGeom prst="cube">
            <a:avLst>
              <a:gd name="adj" fmla="val 62683"/>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6" name="Cube 15">
            <a:extLst>
              <a:ext uri="{FF2B5EF4-FFF2-40B4-BE49-F238E27FC236}">
                <a16:creationId xmlns:a16="http://schemas.microsoft.com/office/drawing/2014/main" id="{A921D792-42E6-452B-A98A-3211AC263600}"/>
              </a:ext>
            </a:extLst>
          </p:cNvPr>
          <p:cNvSpPr/>
          <p:nvPr/>
        </p:nvSpPr>
        <p:spPr>
          <a:xfrm>
            <a:off x="6239091" y="3622610"/>
            <a:ext cx="309966" cy="791325"/>
          </a:xfrm>
          <a:prstGeom prst="cube">
            <a:avLst>
              <a:gd name="adj" fmla="val 62683"/>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7" name="Cube 16">
            <a:extLst>
              <a:ext uri="{FF2B5EF4-FFF2-40B4-BE49-F238E27FC236}">
                <a16:creationId xmlns:a16="http://schemas.microsoft.com/office/drawing/2014/main" id="{1919E22F-68C8-4E9E-9BDD-55BF88046149}"/>
              </a:ext>
            </a:extLst>
          </p:cNvPr>
          <p:cNvSpPr/>
          <p:nvPr/>
        </p:nvSpPr>
        <p:spPr>
          <a:xfrm>
            <a:off x="2342865" y="2810767"/>
            <a:ext cx="897147" cy="2283751"/>
          </a:xfrm>
          <a:prstGeom prst="cube">
            <a:avLst>
              <a:gd name="adj" fmla="val 84892"/>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1FDB5F5D-411A-4789-92C4-1A6033D604DA}"/>
              </a:ext>
            </a:extLst>
          </p:cNvPr>
          <p:cNvSpPr/>
          <p:nvPr/>
        </p:nvSpPr>
        <p:spPr>
          <a:xfrm>
            <a:off x="3224589" y="3249850"/>
            <a:ext cx="444352" cy="338554"/>
          </a:xfrm>
          <a:prstGeom prst="rect">
            <a:avLst/>
          </a:prstGeom>
        </p:spPr>
        <p:txBody>
          <a:bodyPr wrap="none">
            <a:spAutoFit/>
          </a:bodyPr>
          <a:lstStyle/>
          <a:p>
            <a:r>
              <a:rPr lang="en-US" sz="1600" dirty="0"/>
              <a:t>32</a:t>
            </a:r>
            <a:endParaRPr lang="en-US" sz="1600" dirty="0">
              <a:solidFill>
                <a:srgbClr val="FF0000"/>
              </a:solidFill>
            </a:endParaRPr>
          </a:p>
        </p:txBody>
      </p:sp>
      <p:sp>
        <p:nvSpPr>
          <p:cNvPr id="24" name="Rectangle 23">
            <a:extLst>
              <a:ext uri="{FF2B5EF4-FFF2-40B4-BE49-F238E27FC236}">
                <a16:creationId xmlns:a16="http://schemas.microsoft.com/office/drawing/2014/main" id="{62AB7F0F-1830-4D7E-BE98-DA80376DAFA0}"/>
              </a:ext>
            </a:extLst>
          </p:cNvPr>
          <p:cNvSpPr/>
          <p:nvPr/>
        </p:nvSpPr>
        <p:spPr>
          <a:xfrm>
            <a:off x="2789696" y="4709584"/>
            <a:ext cx="444352" cy="338554"/>
          </a:xfrm>
          <a:prstGeom prst="rect">
            <a:avLst/>
          </a:prstGeom>
        </p:spPr>
        <p:txBody>
          <a:bodyPr wrap="none">
            <a:spAutoFit/>
          </a:bodyPr>
          <a:lstStyle/>
          <a:p>
            <a:r>
              <a:rPr lang="en-US" sz="1600" dirty="0"/>
              <a:t>32</a:t>
            </a:r>
            <a:endParaRPr lang="en-US" sz="1600" dirty="0">
              <a:solidFill>
                <a:srgbClr val="FF0000"/>
              </a:solidFill>
            </a:endParaRPr>
          </a:p>
        </p:txBody>
      </p:sp>
      <p:sp>
        <p:nvSpPr>
          <p:cNvPr id="25" name="Rectangle 24">
            <a:extLst>
              <a:ext uri="{FF2B5EF4-FFF2-40B4-BE49-F238E27FC236}">
                <a16:creationId xmlns:a16="http://schemas.microsoft.com/office/drawing/2014/main" id="{DD73BF9A-1B86-4BA5-88B4-D5188571C76F}"/>
              </a:ext>
            </a:extLst>
          </p:cNvPr>
          <p:cNvSpPr/>
          <p:nvPr/>
        </p:nvSpPr>
        <p:spPr>
          <a:xfrm>
            <a:off x="2249642" y="5186107"/>
            <a:ext cx="314510" cy="338554"/>
          </a:xfrm>
          <a:prstGeom prst="rect">
            <a:avLst/>
          </a:prstGeom>
        </p:spPr>
        <p:txBody>
          <a:bodyPr wrap="none">
            <a:spAutoFit/>
          </a:bodyPr>
          <a:lstStyle/>
          <a:p>
            <a:r>
              <a:rPr lang="en-US" sz="1600" dirty="0"/>
              <a:t>3</a:t>
            </a:r>
            <a:endParaRPr lang="en-US" sz="1600" dirty="0">
              <a:solidFill>
                <a:srgbClr val="FF0000"/>
              </a:solidFill>
            </a:endParaRPr>
          </a:p>
        </p:txBody>
      </p:sp>
      <p:sp>
        <p:nvSpPr>
          <p:cNvPr id="26" name="Rectangle 25">
            <a:extLst>
              <a:ext uri="{FF2B5EF4-FFF2-40B4-BE49-F238E27FC236}">
                <a16:creationId xmlns:a16="http://schemas.microsoft.com/office/drawing/2014/main" id="{A1356FBA-6231-473A-8EE1-F8537CA4226C}"/>
              </a:ext>
            </a:extLst>
          </p:cNvPr>
          <p:cNvSpPr/>
          <p:nvPr/>
        </p:nvSpPr>
        <p:spPr>
          <a:xfrm>
            <a:off x="2007341" y="2317994"/>
            <a:ext cx="2000869" cy="369332"/>
          </a:xfrm>
          <a:prstGeom prst="rect">
            <a:avLst/>
          </a:prstGeom>
        </p:spPr>
        <p:txBody>
          <a:bodyPr wrap="none">
            <a:spAutoFit/>
          </a:bodyPr>
          <a:lstStyle/>
          <a:p>
            <a:r>
              <a:rPr lang="en-US" dirty="0"/>
              <a:t>32x32x</a:t>
            </a:r>
            <a:r>
              <a:rPr lang="en-US" b="1" dirty="0">
                <a:solidFill>
                  <a:schemeClr val="accent3"/>
                </a:solidFill>
              </a:rPr>
              <a:t>3</a:t>
            </a:r>
            <a:r>
              <a:rPr lang="en-US" dirty="0"/>
              <a:t> image</a:t>
            </a:r>
          </a:p>
        </p:txBody>
      </p:sp>
    </p:spTree>
    <p:extLst>
      <p:ext uri="{BB962C8B-B14F-4D97-AF65-F5344CB8AC3E}">
        <p14:creationId xmlns:p14="http://schemas.microsoft.com/office/powerpoint/2010/main" val="535248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par>
                                <p:cTn id="11" presetID="22" presetClass="entr" presetSubtype="1" fill="hold" grpId="0" nodeType="withEffect">
                                  <p:stCondLst>
                                    <p:cond delay="25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par>
                                <p:cTn id="17" presetID="22" presetClass="entr" presetSubtype="1"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par>
                                <p:cTn id="20" presetID="22" presetClass="entr" presetSubtype="1" fill="hold" grpId="0" nodeType="withEffect">
                                  <p:stCondLst>
                                    <p:cond delay="100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12" grpId="0" animBg="1"/>
      <p:bldP spid="13" grpId="0" animBg="1"/>
      <p:bldP spid="14" grpId="0" animBg="1"/>
      <p:bldP spid="15" grpId="0" animBg="1"/>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http://www.warrenphotographic.co.uk/photography/bigs/15065-Silver-tabby-cat-sitting-white-background.jpg">
            <a:extLst>
              <a:ext uri="{FF2B5EF4-FFF2-40B4-BE49-F238E27FC236}">
                <a16:creationId xmlns:a16="http://schemas.microsoft.com/office/drawing/2014/main" id="{542DA9F9-977D-4996-8BBF-AAC9482CF678}"/>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370012" y="3146895"/>
            <a:ext cx="1568196" cy="1611492"/>
          </a:xfrm>
          <a:prstGeom prst="rect">
            <a:avLst/>
          </a:prstGeom>
          <a:noFill/>
          <a:ln>
            <a:solidFill>
              <a:schemeClr val="accent1"/>
            </a:solidFill>
          </a:ln>
          <a:scene3d>
            <a:camera prst="isometricOffAxis2Right">
              <a:rot lat="1080000" lon="17340000" rev="0"/>
            </a:camera>
            <a:lightRig rig="threePt" dir="t"/>
          </a:scene3d>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39</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dirty="0">
                <a:solidFill>
                  <a:schemeClr val="tx1"/>
                </a:solidFill>
              </a:rPr>
              <a:t>Convolution Layer</a:t>
            </a:r>
            <a:endParaRPr lang="en-US" dirty="0"/>
          </a:p>
        </p:txBody>
      </p:sp>
      <p:sp>
        <p:nvSpPr>
          <p:cNvPr id="6" name="Text Placeholder 5"/>
          <p:cNvSpPr>
            <a:spLocks noGrp="1"/>
          </p:cNvSpPr>
          <p:nvPr>
            <p:ph type="body" sz="quarter" idx="17"/>
          </p:nvPr>
        </p:nvSpPr>
        <p:spPr/>
        <p:txBody>
          <a:bodyPr/>
          <a:lstStyle/>
          <a:p>
            <a:r>
              <a:rPr lang="id-ID" dirty="0"/>
              <a:t>Computer Vision</a:t>
            </a:r>
            <a:endParaRPr lang="en-US" dirty="0"/>
          </a:p>
        </p:txBody>
      </p:sp>
      <p:sp>
        <p:nvSpPr>
          <p:cNvPr id="7" name="Rectangle 6"/>
          <p:cNvSpPr/>
          <p:nvPr/>
        </p:nvSpPr>
        <p:spPr>
          <a:xfrm>
            <a:off x="4970078" y="4129197"/>
            <a:ext cx="2776929" cy="646331"/>
          </a:xfrm>
          <a:prstGeom prst="rect">
            <a:avLst/>
          </a:prstGeom>
        </p:spPr>
        <p:txBody>
          <a:bodyPr wrap="square">
            <a:spAutoFit/>
          </a:bodyPr>
          <a:lstStyle/>
          <a:p>
            <a:r>
              <a:rPr lang="en-US" dirty="0">
                <a:latin typeface="ArialMT"/>
              </a:rPr>
              <a:t>convolve (slide) over all </a:t>
            </a:r>
          </a:p>
          <a:p>
            <a:r>
              <a:rPr lang="en-US" dirty="0">
                <a:solidFill>
                  <a:srgbClr val="FF0000"/>
                </a:solidFill>
                <a:latin typeface="ArialMT"/>
              </a:rPr>
              <a:t>possible spatial locations</a:t>
            </a:r>
            <a:endParaRPr lang="en-US" dirty="0">
              <a:solidFill>
                <a:srgbClr val="FF0000"/>
              </a:solidFill>
            </a:endParaRPr>
          </a:p>
        </p:txBody>
      </p:sp>
      <p:cxnSp>
        <p:nvCxnSpPr>
          <p:cNvPr id="15" name="Straight Arrow Connector 14"/>
          <p:cNvCxnSpPr/>
          <p:nvPr/>
        </p:nvCxnSpPr>
        <p:spPr>
          <a:xfrm>
            <a:off x="4948735" y="4041933"/>
            <a:ext cx="283464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8097879" y="2905794"/>
            <a:ext cx="1348361" cy="2480898"/>
            <a:chOff x="6573878" y="2905794"/>
            <a:chExt cx="1348361" cy="2480898"/>
          </a:xfrm>
        </p:grpSpPr>
        <p:sp>
          <p:nvSpPr>
            <p:cNvPr id="20" name="Cube 19"/>
            <p:cNvSpPr/>
            <p:nvPr/>
          </p:nvSpPr>
          <p:spPr>
            <a:xfrm>
              <a:off x="6703517" y="2905794"/>
              <a:ext cx="713283" cy="2082221"/>
            </a:xfrm>
            <a:prstGeom prst="cube">
              <a:avLst>
                <a:gd name="adj" fmla="val 90160"/>
              </a:avLst>
            </a:prstGeom>
            <a:solidFill>
              <a:schemeClr val="accent1">
                <a:lumMod val="20000"/>
                <a:lumOff val="8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7477887" y="3527862"/>
              <a:ext cx="444352" cy="338554"/>
            </a:xfrm>
            <a:prstGeom prst="rect">
              <a:avLst/>
            </a:prstGeom>
          </p:spPr>
          <p:txBody>
            <a:bodyPr wrap="none">
              <a:spAutoFit/>
            </a:bodyPr>
            <a:lstStyle/>
            <a:p>
              <a:r>
                <a:rPr lang="en-US" sz="1600" dirty="0"/>
                <a:t>28</a:t>
              </a:r>
            </a:p>
          </p:txBody>
        </p:sp>
        <p:sp>
          <p:nvSpPr>
            <p:cNvPr id="26" name="Rectangle 25"/>
            <p:cNvSpPr/>
            <p:nvPr/>
          </p:nvSpPr>
          <p:spPr>
            <a:xfrm>
              <a:off x="7084334" y="4660688"/>
              <a:ext cx="444352" cy="338554"/>
            </a:xfrm>
            <a:prstGeom prst="rect">
              <a:avLst/>
            </a:prstGeom>
          </p:spPr>
          <p:txBody>
            <a:bodyPr wrap="none">
              <a:spAutoFit/>
            </a:bodyPr>
            <a:lstStyle/>
            <a:p>
              <a:r>
                <a:rPr lang="en-US" sz="1600" dirty="0"/>
                <a:t>28</a:t>
              </a:r>
            </a:p>
          </p:txBody>
        </p:sp>
        <p:sp>
          <p:nvSpPr>
            <p:cNvPr id="28" name="Rectangle 27"/>
            <p:cNvSpPr/>
            <p:nvPr/>
          </p:nvSpPr>
          <p:spPr>
            <a:xfrm>
              <a:off x="6573878" y="5048138"/>
              <a:ext cx="314510" cy="338554"/>
            </a:xfrm>
            <a:prstGeom prst="rect">
              <a:avLst/>
            </a:prstGeom>
          </p:spPr>
          <p:txBody>
            <a:bodyPr wrap="none">
              <a:spAutoFit/>
            </a:bodyPr>
            <a:lstStyle/>
            <a:p>
              <a:r>
                <a:rPr lang="en-US" sz="1600" dirty="0"/>
                <a:t>1</a:t>
              </a:r>
            </a:p>
          </p:txBody>
        </p:sp>
      </p:grpSp>
      <p:sp>
        <p:nvSpPr>
          <p:cNvPr id="2" name="Rectangle 1">
            <a:extLst>
              <a:ext uri="{FF2B5EF4-FFF2-40B4-BE49-F238E27FC236}">
                <a16:creationId xmlns:a16="http://schemas.microsoft.com/office/drawing/2014/main" id="{899CEC09-6BFB-4B4C-9063-509E2C77EA01}"/>
              </a:ext>
            </a:extLst>
          </p:cNvPr>
          <p:cNvSpPr/>
          <p:nvPr/>
        </p:nvSpPr>
        <p:spPr>
          <a:xfrm>
            <a:off x="7294569" y="2405586"/>
            <a:ext cx="2920994" cy="369332"/>
          </a:xfrm>
          <a:prstGeom prst="rect">
            <a:avLst/>
          </a:prstGeom>
        </p:spPr>
        <p:txBody>
          <a:bodyPr wrap="square">
            <a:spAutoFit/>
          </a:bodyPr>
          <a:lstStyle/>
          <a:p>
            <a:pPr algn="ctr"/>
            <a:r>
              <a:rPr lang="en-US" b="1" dirty="0">
                <a:solidFill>
                  <a:srgbClr val="0000FF"/>
                </a:solidFill>
              </a:rPr>
              <a:t>Activation Map</a:t>
            </a:r>
          </a:p>
        </p:txBody>
      </p:sp>
      <p:sp>
        <p:nvSpPr>
          <p:cNvPr id="18" name="Cube 17">
            <a:extLst>
              <a:ext uri="{FF2B5EF4-FFF2-40B4-BE49-F238E27FC236}">
                <a16:creationId xmlns:a16="http://schemas.microsoft.com/office/drawing/2014/main" id="{FF55EF60-31A4-4151-B3AC-55F87A442673}"/>
              </a:ext>
            </a:extLst>
          </p:cNvPr>
          <p:cNvSpPr/>
          <p:nvPr/>
        </p:nvSpPr>
        <p:spPr>
          <a:xfrm>
            <a:off x="2342865" y="2810767"/>
            <a:ext cx="897147" cy="2283751"/>
          </a:xfrm>
          <a:prstGeom prst="cube">
            <a:avLst>
              <a:gd name="adj" fmla="val 84892"/>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9" name="Cube 18">
            <a:extLst>
              <a:ext uri="{FF2B5EF4-FFF2-40B4-BE49-F238E27FC236}">
                <a16:creationId xmlns:a16="http://schemas.microsoft.com/office/drawing/2014/main" id="{6B9EB514-A4A4-4A13-85D2-1575675E0931}"/>
              </a:ext>
            </a:extLst>
          </p:cNvPr>
          <p:cNvSpPr/>
          <p:nvPr/>
        </p:nvSpPr>
        <p:spPr>
          <a:xfrm>
            <a:off x="2711756" y="3622610"/>
            <a:ext cx="309966" cy="791325"/>
          </a:xfrm>
          <a:prstGeom prst="cube">
            <a:avLst>
              <a:gd name="adj" fmla="val 62683"/>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47C396-5885-4513-ABB7-273A191023B9}"/>
              </a:ext>
            </a:extLst>
          </p:cNvPr>
          <p:cNvSpPr/>
          <p:nvPr/>
        </p:nvSpPr>
        <p:spPr>
          <a:xfrm>
            <a:off x="2249642" y="5186107"/>
            <a:ext cx="314510" cy="338554"/>
          </a:xfrm>
          <a:prstGeom prst="rect">
            <a:avLst/>
          </a:prstGeom>
        </p:spPr>
        <p:txBody>
          <a:bodyPr wrap="none">
            <a:spAutoFit/>
          </a:bodyPr>
          <a:lstStyle/>
          <a:p>
            <a:r>
              <a:rPr lang="en-US" sz="1600" dirty="0"/>
              <a:t>3</a:t>
            </a:r>
            <a:endParaRPr lang="en-US" sz="1600" dirty="0">
              <a:solidFill>
                <a:srgbClr val="FF0000"/>
              </a:solidFill>
            </a:endParaRPr>
          </a:p>
        </p:txBody>
      </p:sp>
      <p:grpSp>
        <p:nvGrpSpPr>
          <p:cNvPr id="24" name="Group 23">
            <a:extLst>
              <a:ext uri="{FF2B5EF4-FFF2-40B4-BE49-F238E27FC236}">
                <a16:creationId xmlns:a16="http://schemas.microsoft.com/office/drawing/2014/main" id="{B39E1A60-9CB5-4DF4-A736-31ACE3A09FA8}"/>
              </a:ext>
            </a:extLst>
          </p:cNvPr>
          <p:cNvGrpSpPr/>
          <p:nvPr/>
        </p:nvGrpSpPr>
        <p:grpSpPr>
          <a:xfrm>
            <a:off x="2769592" y="3621322"/>
            <a:ext cx="1858337" cy="791325"/>
            <a:chOff x="1245591" y="3621321"/>
            <a:chExt cx="1858337" cy="791325"/>
          </a:xfrm>
        </p:grpSpPr>
        <p:sp>
          <p:nvSpPr>
            <p:cNvPr id="27" name="Oval 26">
              <a:extLst>
                <a:ext uri="{FF2B5EF4-FFF2-40B4-BE49-F238E27FC236}">
                  <a16:creationId xmlns:a16="http://schemas.microsoft.com/office/drawing/2014/main" id="{57E14EB1-B13E-4309-BCD7-A1394B034C12}"/>
                </a:ext>
              </a:extLst>
            </p:cNvPr>
            <p:cNvSpPr/>
            <p:nvPr/>
          </p:nvSpPr>
          <p:spPr>
            <a:xfrm>
              <a:off x="2762826" y="3840082"/>
              <a:ext cx="341102" cy="341102"/>
            </a:xfrm>
            <a:prstGeom prst="ellips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241635ED-6043-41D4-A43E-80D392FF6736}"/>
                </a:ext>
              </a:extLst>
            </p:cNvPr>
            <p:cNvCxnSpPr>
              <a:endCxn id="27" idx="2"/>
            </p:cNvCxnSpPr>
            <p:nvPr/>
          </p:nvCxnSpPr>
          <p:spPr>
            <a:xfrm flipV="1">
              <a:off x="1245591" y="4010633"/>
              <a:ext cx="1517235" cy="402013"/>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AC393A16-2EA3-43BC-A4B3-30C451A109E1}"/>
                </a:ext>
              </a:extLst>
            </p:cNvPr>
            <p:cNvCxnSpPr>
              <a:endCxn id="27" idx="2"/>
            </p:cNvCxnSpPr>
            <p:nvPr/>
          </p:nvCxnSpPr>
          <p:spPr>
            <a:xfrm>
              <a:off x="1439887" y="3621321"/>
              <a:ext cx="1322939" cy="389312"/>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A0AAF010-4262-42AB-B02D-A3ED867F226A}"/>
                </a:ext>
              </a:extLst>
            </p:cNvPr>
            <p:cNvCxnSpPr>
              <a:endCxn id="27" idx="2"/>
            </p:cNvCxnSpPr>
            <p:nvPr/>
          </p:nvCxnSpPr>
          <p:spPr>
            <a:xfrm flipV="1">
              <a:off x="1497722" y="4010633"/>
              <a:ext cx="1265104" cy="201366"/>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78D7ABC-A79C-44AA-84A4-8D571D144189}"/>
                </a:ext>
              </a:extLst>
            </p:cNvPr>
            <p:cNvCxnSpPr>
              <a:endCxn id="27" idx="2"/>
            </p:cNvCxnSpPr>
            <p:nvPr/>
          </p:nvCxnSpPr>
          <p:spPr>
            <a:xfrm>
              <a:off x="1245591" y="3815617"/>
              <a:ext cx="1517235" cy="195016"/>
            </a:xfrm>
            <a:prstGeom prst="line">
              <a:avLst/>
            </a:prstGeom>
          </p:spPr>
          <p:style>
            <a:lnRef idx="1">
              <a:schemeClr val="dk1"/>
            </a:lnRef>
            <a:fillRef idx="0">
              <a:schemeClr val="dk1"/>
            </a:fillRef>
            <a:effectRef idx="0">
              <a:schemeClr val="dk1"/>
            </a:effectRef>
            <a:fontRef idx="minor">
              <a:schemeClr val="tx1"/>
            </a:fontRef>
          </p:style>
        </p:cxnSp>
      </p:grpSp>
      <p:sp>
        <p:nvSpPr>
          <p:cNvPr id="34" name="Rectangle 33">
            <a:extLst>
              <a:ext uri="{FF2B5EF4-FFF2-40B4-BE49-F238E27FC236}">
                <a16:creationId xmlns:a16="http://schemas.microsoft.com/office/drawing/2014/main" id="{90AB014E-5FCB-403C-9B38-BC677DD774EA}"/>
              </a:ext>
            </a:extLst>
          </p:cNvPr>
          <p:cNvSpPr/>
          <p:nvPr/>
        </p:nvSpPr>
        <p:spPr>
          <a:xfrm>
            <a:off x="3224589" y="3249850"/>
            <a:ext cx="444352" cy="338554"/>
          </a:xfrm>
          <a:prstGeom prst="rect">
            <a:avLst/>
          </a:prstGeom>
        </p:spPr>
        <p:txBody>
          <a:bodyPr wrap="none">
            <a:spAutoFit/>
          </a:bodyPr>
          <a:lstStyle/>
          <a:p>
            <a:r>
              <a:rPr lang="en-US" sz="1600" dirty="0"/>
              <a:t>32</a:t>
            </a:r>
            <a:endParaRPr lang="en-US" sz="1600" dirty="0">
              <a:solidFill>
                <a:srgbClr val="FF0000"/>
              </a:solidFill>
            </a:endParaRPr>
          </a:p>
        </p:txBody>
      </p:sp>
      <p:sp>
        <p:nvSpPr>
          <p:cNvPr id="35" name="Rectangle 34">
            <a:extLst>
              <a:ext uri="{FF2B5EF4-FFF2-40B4-BE49-F238E27FC236}">
                <a16:creationId xmlns:a16="http://schemas.microsoft.com/office/drawing/2014/main" id="{541B95A3-33D8-4694-BB2F-6C12847B9914}"/>
              </a:ext>
            </a:extLst>
          </p:cNvPr>
          <p:cNvSpPr/>
          <p:nvPr/>
        </p:nvSpPr>
        <p:spPr>
          <a:xfrm>
            <a:off x="2789696" y="4709584"/>
            <a:ext cx="444352" cy="338554"/>
          </a:xfrm>
          <a:prstGeom prst="rect">
            <a:avLst/>
          </a:prstGeom>
        </p:spPr>
        <p:txBody>
          <a:bodyPr wrap="none">
            <a:spAutoFit/>
          </a:bodyPr>
          <a:lstStyle/>
          <a:p>
            <a:r>
              <a:rPr lang="en-US" sz="1600" dirty="0"/>
              <a:t>32</a:t>
            </a:r>
            <a:endParaRPr lang="en-US" sz="1600" dirty="0">
              <a:solidFill>
                <a:srgbClr val="FF0000"/>
              </a:solidFill>
            </a:endParaRP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76DC3D4B-428D-43C3-A5E8-853E707F394C}"/>
                  </a:ext>
                </a:extLst>
              </p:cNvPr>
              <p:cNvSpPr/>
              <p:nvPr/>
            </p:nvSpPr>
            <p:spPr>
              <a:xfrm>
                <a:off x="3854086" y="2371758"/>
                <a:ext cx="2243243" cy="369332"/>
              </a:xfrm>
              <a:prstGeom prst="rect">
                <a:avLst/>
              </a:prstGeom>
            </p:spPr>
            <p:txBody>
              <a:bodyPr wrap="none">
                <a:spAutoFit/>
              </a:bodyPr>
              <a:lstStyle/>
              <a:p>
                <a:r>
                  <a:rPr lang="en-US" dirty="0">
                    <a:solidFill>
                      <a:srgbClr val="FF0000"/>
                    </a:solidFill>
                  </a:rPr>
                  <a:t>32x32x3 image </a:t>
                </a:r>
                <a14:m>
                  <m:oMath xmlns:m="http://schemas.openxmlformats.org/officeDocument/2006/math">
                    <m:r>
                      <a:rPr lang="en-US" b="0" i="1" dirty="0" smtClean="0">
                        <a:latin typeface="Cambria Math" panose="02040503050406030204" pitchFamily="18" charset="0"/>
                      </a:rPr>
                      <m:t>𝑥</m:t>
                    </m:r>
                  </m:oMath>
                </a14:m>
                <a:endParaRPr lang="en-US" dirty="0">
                  <a:solidFill>
                    <a:srgbClr val="FF0000"/>
                  </a:solidFill>
                </a:endParaRPr>
              </a:p>
            </p:txBody>
          </p:sp>
        </mc:Choice>
        <mc:Fallback xmlns="">
          <p:sp>
            <p:nvSpPr>
              <p:cNvPr id="41" name="Rectangle 40">
                <a:extLst>
                  <a:ext uri="{FF2B5EF4-FFF2-40B4-BE49-F238E27FC236}">
                    <a16:creationId xmlns:a16="http://schemas.microsoft.com/office/drawing/2014/main" id="{76DC3D4B-428D-43C3-A5E8-853E707F394C}"/>
                  </a:ext>
                </a:extLst>
              </p:cNvPr>
              <p:cNvSpPr>
                <a:spLocks noRot="1" noChangeAspect="1" noMove="1" noResize="1" noEditPoints="1" noAdjustHandles="1" noChangeArrowheads="1" noChangeShapeType="1" noTextEdit="1"/>
              </p:cNvSpPr>
              <p:nvPr/>
            </p:nvSpPr>
            <p:spPr>
              <a:xfrm>
                <a:off x="3854086" y="2371758"/>
                <a:ext cx="2243243" cy="369332"/>
              </a:xfrm>
              <a:prstGeom prst="rect">
                <a:avLst/>
              </a:prstGeom>
              <a:blipFill>
                <a:blip r:embed="rId4"/>
                <a:stretch>
                  <a:fillRect l="-2174" t="-8197" b="-24590"/>
                </a:stretch>
              </a:blipFill>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11C799B5-F3C3-4435-920E-A0B92FB25352}"/>
                  </a:ext>
                </a:extLst>
              </p:cNvPr>
              <p:cNvSpPr/>
              <p:nvPr/>
            </p:nvSpPr>
            <p:spPr>
              <a:xfrm>
                <a:off x="3854086" y="2708868"/>
                <a:ext cx="1891095" cy="369332"/>
              </a:xfrm>
              <a:prstGeom prst="rect">
                <a:avLst/>
              </a:prstGeom>
            </p:spPr>
            <p:txBody>
              <a:bodyPr wrap="none">
                <a:spAutoFit/>
              </a:bodyPr>
              <a:lstStyle/>
              <a:p>
                <a:r>
                  <a:rPr lang="en-US" dirty="0">
                    <a:solidFill>
                      <a:srgbClr val="0070C0"/>
                    </a:solidFill>
                  </a:rPr>
                  <a:t>5x5x3 filter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1</m:t>
                        </m:r>
                      </m:sub>
                    </m:sSub>
                  </m:oMath>
                </a14:m>
                <a:endParaRPr lang="en-US" dirty="0">
                  <a:solidFill>
                    <a:srgbClr val="0070C0"/>
                  </a:solidFill>
                </a:endParaRPr>
              </a:p>
            </p:txBody>
          </p:sp>
        </mc:Choice>
        <mc:Fallback xmlns="">
          <p:sp>
            <p:nvSpPr>
              <p:cNvPr id="42" name="Rectangle 41">
                <a:extLst>
                  <a:ext uri="{FF2B5EF4-FFF2-40B4-BE49-F238E27FC236}">
                    <a16:creationId xmlns:a16="http://schemas.microsoft.com/office/drawing/2014/main" id="{11C799B5-F3C3-4435-920E-A0B92FB25352}"/>
                  </a:ext>
                </a:extLst>
              </p:cNvPr>
              <p:cNvSpPr>
                <a:spLocks noRot="1" noChangeAspect="1" noMove="1" noResize="1" noEditPoints="1" noAdjustHandles="1" noChangeArrowheads="1" noChangeShapeType="1" noTextEdit="1"/>
              </p:cNvSpPr>
              <p:nvPr/>
            </p:nvSpPr>
            <p:spPr>
              <a:xfrm>
                <a:off x="3854086" y="2708868"/>
                <a:ext cx="1891095" cy="369332"/>
              </a:xfrm>
              <a:prstGeom prst="rect">
                <a:avLst/>
              </a:prstGeom>
              <a:blipFill>
                <a:blip r:embed="rId5"/>
                <a:stretch>
                  <a:fillRect l="-2581" t="-8197" b="-24590"/>
                </a:stretch>
              </a:blipFill>
            </p:spPr>
            <p:txBody>
              <a:bodyPr/>
              <a:lstStyle/>
              <a:p>
                <a:r>
                  <a:rPr lang="id-ID">
                    <a:noFill/>
                  </a:rPr>
                  <a:t> </a:t>
                </a:r>
              </a:p>
            </p:txBody>
          </p:sp>
        </mc:Fallback>
      </mc:AlternateContent>
      <p:sp>
        <p:nvSpPr>
          <p:cNvPr id="36" name="Rectangle 35">
            <a:extLst>
              <a:ext uri="{FF2B5EF4-FFF2-40B4-BE49-F238E27FC236}">
                <a16:creationId xmlns:a16="http://schemas.microsoft.com/office/drawing/2014/main" id="{F8FB8A75-0A19-48C1-B3C5-7C32A2B52D22}"/>
              </a:ext>
            </a:extLst>
          </p:cNvPr>
          <p:cNvSpPr/>
          <p:nvPr/>
        </p:nvSpPr>
        <p:spPr>
          <a:xfrm>
            <a:off x="5003213" y="3576660"/>
            <a:ext cx="1618099" cy="369332"/>
          </a:xfrm>
          <a:prstGeom prst="rect">
            <a:avLst/>
          </a:prstGeom>
        </p:spPr>
        <p:txBody>
          <a:bodyPr wrap="square">
            <a:spAutoFit/>
          </a:bodyPr>
          <a:lstStyle/>
          <a:p>
            <a:r>
              <a:rPr lang="en-US" dirty="0">
                <a:latin typeface="ArialMT"/>
              </a:rPr>
              <a:t>First Filter</a:t>
            </a:r>
            <a:endParaRPr lang="en-US" dirty="0"/>
          </a:p>
        </p:txBody>
      </p:sp>
    </p:spTree>
    <p:extLst>
      <p:ext uri="{BB962C8B-B14F-4D97-AF65-F5344CB8AC3E}">
        <p14:creationId xmlns:p14="http://schemas.microsoft.com/office/powerpoint/2010/main" val="3124253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4</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dirty="0"/>
              <a:t>Review Layer Number and Size</a:t>
            </a:r>
          </a:p>
        </p:txBody>
      </p:sp>
      <p:sp>
        <p:nvSpPr>
          <p:cNvPr id="6" name="Text Placeholder 5"/>
          <p:cNvSpPr>
            <a:spLocks noGrp="1"/>
          </p:cNvSpPr>
          <p:nvPr>
            <p:ph type="body" sz="quarter" idx="17"/>
          </p:nvPr>
        </p:nvSpPr>
        <p:spPr/>
        <p:txBody>
          <a:bodyPr/>
          <a:lstStyle/>
          <a:p>
            <a:r>
              <a:rPr lang="id-ID" dirty="0"/>
              <a:t>Computer Vision</a:t>
            </a:r>
          </a:p>
        </p:txBody>
      </p:sp>
      <p:pic>
        <p:nvPicPr>
          <p:cNvPr id="9" name="Content Placeholder 8"/>
          <p:cNvPicPr>
            <a:picLocks noGrp="1" noChangeAspect="1"/>
          </p:cNvPicPr>
          <p:nvPr>
            <p:ph sz="quarter" idx="14"/>
          </p:nvPr>
        </p:nvPicPr>
        <p:blipFill>
          <a:blip r:embed="rId2" cstate="screen">
            <a:extLst>
              <a:ext uri="{28A0092B-C50C-407E-A947-70E740481C1C}">
                <a14:useLocalDpi xmlns:a14="http://schemas.microsoft.com/office/drawing/2010/main"/>
              </a:ext>
            </a:extLst>
          </a:blip>
          <a:stretch>
            <a:fillRect/>
          </a:stretch>
        </p:blipFill>
        <p:spPr>
          <a:xfrm>
            <a:off x="5238162" y="3733693"/>
            <a:ext cx="4977401" cy="1766954"/>
          </a:xfrm>
        </p:spPr>
      </p:pic>
      <p:sp>
        <p:nvSpPr>
          <p:cNvPr id="10" name="Rectangle 9"/>
          <p:cNvSpPr/>
          <p:nvPr/>
        </p:nvSpPr>
        <p:spPr>
          <a:xfrm>
            <a:off x="6950625" y="5606791"/>
            <a:ext cx="3307316" cy="369332"/>
          </a:xfrm>
          <a:prstGeom prst="rect">
            <a:avLst/>
          </a:prstGeom>
        </p:spPr>
        <p:txBody>
          <a:bodyPr wrap="none">
            <a:spAutoFit/>
          </a:bodyPr>
          <a:lstStyle/>
          <a:p>
            <a:r>
              <a:rPr lang="en-US" dirty="0">
                <a:latin typeface="ArialMT"/>
              </a:rPr>
              <a:t>more neurons = more capacity</a:t>
            </a:r>
            <a:endParaRPr lang="en-US" dirty="0"/>
          </a:p>
        </p:txBody>
      </p:sp>
      <p:sp>
        <p:nvSpPr>
          <p:cNvPr id="8" name="Rectangle 7">
            <a:extLst>
              <a:ext uri="{FF2B5EF4-FFF2-40B4-BE49-F238E27FC236}">
                <a16:creationId xmlns:a16="http://schemas.microsoft.com/office/drawing/2014/main" id="{C2AB8B32-08EC-4D66-88A5-CA8FD74A552A}"/>
              </a:ext>
            </a:extLst>
          </p:cNvPr>
          <p:cNvSpPr/>
          <p:nvPr/>
        </p:nvSpPr>
        <p:spPr>
          <a:xfrm>
            <a:off x="1976439" y="4323934"/>
            <a:ext cx="3153427" cy="369332"/>
          </a:xfrm>
          <a:prstGeom prst="rect">
            <a:avLst/>
          </a:prstGeom>
        </p:spPr>
        <p:txBody>
          <a:bodyPr wrap="none">
            <a:spAutoFit/>
          </a:bodyPr>
          <a:lstStyle/>
          <a:p>
            <a:r>
              <a:rPr lang="en-US" dirty="0">
                <a:latin typeface="ArialMT"/>
              </a:rPr>
              <a:t>more layers = more capacity</a:t>
            </a:r>
            <a:endParaRPr lang="en-US" dirty="0"/>
          </a:p>
        </p:txBody>
      </p:sp>
      <p:pic>
        <p:nvPicPr>
          <p:cNvPr id="51" name="Picture 50">
            <a:extLst>
              <a:ext uri="{FF2B5EF4-FFF2-40B4-BE49-F238E27FC236}">
                <a16:creationId xmlns:a16="http://schemas.microsoft.com/office/drawing/2014/main" id="{06665107-FF03-4236-938B-655CD7E526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6438" y="2154198"/>
            <a:ext cx="3374844" cy="1993194"/>
          </a:xfrm>
          <a:prstGeom prst="rect">
            <a:avLst/>
          </a:prstGeom>
        </p:spPr>
      </p:pic>
    </p:spTree>
    <p:extLst>
      <p:ext uri="{BB962C8B-B14F-4D97-AF65-F5344CB8AC3E}">
        <p14:creationId xmlns:p14="http://schemas.microsoft.com/office/powerpoint/2010/main" val="3029476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http://www.warrenphotographic.co.uk/photography/bigs/15065-Silver-tabby-cat-sitting-white-background.jpg">
            <a:extLst>
              <a:ext uri="{FF2B5EF4-FFF2-40B4-BE49-F238E27FC236}">
                <a16:creationId xmlns:a16="http://schemas.microsoft.com/office/drawing/2014/main" id="{542DA9F9-977D-4996-8BBF-AAC9482CF678}"/>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370012" y="3146895"/>
            <a:ext cx="1568196" cy="1611492"/>
          </a:xfrm>
          <a:prstGeom prst="rect">
            <a:avLst/>
          </a:prstGeom>
          <a:noFill/>
          <a:ln>
            <a:solidFill>
              <a:schemeClr val="accent1"/>
            </a:solidFill>
          </a:ln>
          <a:scene3d>
            <a:camera prst="isometricOffAxis2Right">
              <a:rot lat="1080000" lon="17340000" rev="0"/>
            </a:camera>
            <a:lightRig rig="threePt" dir="t"/>
          </a:scene3d>
          <a:extLst>
            <a:ext uri="{909E8E84-426E-40DD-AFC4-6F175D3DCCD1}">
              <a14:hiddenFill xmlns:a14="http://schemas.microsoft.com/office/drawing/2010/main">
                <a:solidFill>
                  <a:srgbClr val="FFFFFF"/>
                </a:solidFill>
              </a14:hiddenFill>
            </a:ext>
          </a:extLst>
        </p:spPr>
      </p:pic>
      <p:sp>
        <p:nvSpPr>
          <p:cNvPr id="18" name="Cube 17">
            <a:extLst>
              <a:ext uri="{FF2B5EF4-FFF2-40B4-BE49-F238E27FC236}">
                <a16:creationId xmlns:a16="http://schemas.microsoft.com/office/drawing/2014/main" id="{FF55EF60-31A4-4151-B3AC-55F87A442673}"/>
              </a:ext>
            </a:extLst>
          </p:cNvPr>
          <p:cNvSpPr/>
          <p:nvPr/>
        </p:nvSpPr>
        <p:spPr>
          <a:xfrm>
            <a:off x="2342865" y="2810767"/>
            <a:ext cx="897147" cy="2283751"/>
          </a:xfrm>
          <a:prstGeom prst="cube">
            <a:avLst>
              <a:gd name="adj" fmla="val 84892"/>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8" name="Cube 37">
            <a:extLst>
              <a:ext uri="{FF2B5EF4-FFF2-40B4-BE49-F238E27FC236}">
                <a16:creationId xmlns:a16="http://schemas.microsoft.com/office/drawing/2014/main" id="{422F6722-9FF1-4BF6-B275-69ADE31E904C}"/>
              </a:ext>
            </a:extLst>
          </p:cNvPr>
          <p:cNvSpPr/>
          <p:nvPr/>
        </p:nvSpPr>
        <p:spPr>
          <a:xfrm>
            <a:off x="2711756" y="3617196"/>
            <a:ext cx="309966" cy="791325"/>
          </a:xfrm>
          <a:prstGeom prst="cube">
            <a:avLst>
              <a:gd name="adj" fmla="val 62683"/>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40</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dirty="0">
                <a:solidFill>
                  <a:schemeClr val="tx1"/>
                </a:solidFill>
              </a:rPr>
              <a:t>Convolution Layer</a:t>
            </a:r>
            <a:endParaRPr lang="en-US" dirty="0"/>
          </a:p>
        </p:txBody>
      </p:sp>
      <p:sp>
        <p:nvSpPr>
          <p:cNvPr id="6" name="Text Placeholder 5"/>
          <p:cNvSpPr>
            <a:spLocks noGrp="1"/>
          </p:cNvSpPr>
          <p:nvPr>
            <p:ph type="body" sz="quarter" idx="17"/>
          </p:nvPr>
        </p:nvSpPr>
        <p:spPr/>
        <p:txBody>
          <a:bodyPr/>
          <a:lstStyle/>
          <a:p>
            <a:r>
              <a:rPr lang="id-ID" dirty="0"/>
              <a:t>Computer Vision</a:t>
            </a:r>
            <a:endParaRPr lang="en-US" dirty="0"/>
          </a:p>
        </p:txBody>
      </p:sp>
      <p:sp>
        <p:nvSpPr>
          <p:cNvPr id="7" name="Rectangle 6"/>
          <p:cNvSpPr/>
          <p:nvPr/>
        </p:nvSpPr>
        <p:spPr>
          <a:xfrm>
            <a:off x="4970078" y="4129197"/>
            <a:ext cx="2776929" cy="646331"/>
          </a:xfrm>
          <a:prstGeom prst="rect">
            <a:avLst/>
          </a:prstGeom>
        </p:spPr>
        <p:txBody>
          <a:bodyPr wrap="square">
            <a:spAutoFit/>
          </a:bodyPr>
          <a:lstStyle/>
          <a:p>
            <a:r>
              <a:rPr lang="en-US" dirty="0">
                <a:latin typeface="ArialMT"/>
              </a:rPr>
              <a:t>convolve (slide) over all </a:t>
            </a:r>
          </a:p>
          <a:p>
            <a:r>
              <a:rPr lang="en-US" dirty="0">
                <a:solidFill>
                  <a:srgbClr val="FF0000"/>
                </a:solidFill>
                <a:latin typeface="ArialMT"/>
              </a:rPr>
              <a:t>possible spatial locations</a:t>
            </a:r>
            <a:endParaRPr lang="en-US" dirty="0">
              <a:solidFill>
                <a:srgbClr val="FF0000"/>
              </a:solidFill>
            </a:endParaRPr>
          </a:p>
        </p:txBody>
      </p:sp>
      <p:cxnSp>
        <p:nvCxnSpPr>
          <p:cNvPr id="15" name="Straight Arrow Connector 14"/>
          <p:cNvCxnSpPr/>
          <p:nvPr/>
        </p:nvCxnSpPr>
        <p:spPr>
          <a:xfrm>
            <a:off x="4948735" y="4041933"/>
            <a:ext cx="2834640"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0" name="Cube 19"/>
          <p:cNvSpPr/>
          <p:nvPr/>
        </p:nvSpPr>
        <p:spPr>
          <a:xfrm>
            <a:off x="8227518" y="2905795"/>
            <a:ext cx="713283" cy="2082221"/>
          </a:xfrm>
          <a:prstGeom prst="cube">
            <a:avLst>
              <a:gd name="adj" fmla="val 90160"/>
            </a:avLst>
          </a:prstGeom>
          <a:solidFill>
            <a:schemeClr val="accent1">
              <a:lumMod val="20000"/>
              <a:lumOff val="8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9238052" y="3506063"/>
            <a:ext cx="444352" cy="338554"/>
          </a:xfrm>
          <a:prstGeom prst="rect">
            <a:avLst/>
          </a:prstGeom>
        </p:spPr>
        <p:txBody>
          <a:bodyPr wrap="none">
            <a:spAutoFit/>
          </a:bodyPr>
          <a:lstStyle/>
          <a:p>
            <a:r>
              <a:rPr lang="en-US" sz="1600" dirty="0"/>
              <a:t>28</a:t>
            </a:r>
          </a:p>
        </p:txBody>
      </p:sp>
      <p:sp>
        <p:nvSpPr>
          <p:cNvPr id="28" name="Rectangle 27"/>
          <p:cNvSpPr/>
          <p:nvPr/>
        </p:nvSpPr>
        <p:spPr>
          <a:xfrm>
            <a:off x="8097878" y="5048138"/>
            <a:ext cx="314510" cy="338554"/>
          </a:xfrm>
          <a:prstGeom prst="rect">
            <a:avLst/>
          </a:prstGeom>
        </p:spPr>
        <p:txBody>
          <a:bodyPr wrap="none">
            <a:spAutoFit/>
          </a:bodyPr>
          <a:lstStyle/>
          <a:p>
            <a:r>
              <a:rPr lang="en-US" sz="1600" dirty="0"/>
              <a:t>1</a:t>
            </a:r>
          </a:p>
        </p:txBody>
      </p:sp>
      <p:sp>
        <p:nvSpPr>
          <p:cNvPr id="2" name="Rectangle 1">
            <a:extLst>
              <a:ext uri="{FF2B5EF4-FFF2-40B4-BE49-F238E27FC236}">
                <a16:creationId xmlns:a16="http://schemas.microsoft.com/office/drawing/2014/main" id="{899CEC09-6BFB-4B4C-9063-509E2C77EA01}"/>
              </a:ext>
            </a:extLst>
          </p:cNvPr>
          <p:cNvSpPr/>
          <p:nvPr/>
        </p:nvSpPr>
        <p:spPr>
          <a:xfrm>
            <a:off x="7294569" y="2405586"/>
            <a:ext cx="2920994" cy="369332"/>
          </a:xfrm>
          <a:prstGeom prst="rect">
            <a:avLst/>
          </a:prstGeom>
        </p:spPr>
        <p:txBody>
          <a:bodyPr wrap="square">
            <a:spAutoFit/>
          </a:bodyPr>
          <a:lstStyle/>
          <a:p>
            <a:pPr algn="ctr"/>
            <a:r>
              <a:rPr lang="en-US" b="1" dirty="0">
                <a:solidFill>
                  <a:srgbClr val="0000FF"/>
                </a:solidFill>
              </a:rPr>
              <a:t>Activation Map</a:t>
            </a:r>
          </a:p>
        </p:txBody>
      </p:sp>
      <p:sp>
        <p:nvSpPr>
          <p:cNvPr id="19" name="Cube 18">
            <a:extLst>
              <a:ext uri="{FF2B5EF4-FFF2-40B4-BE49-F238E27FC236}">
                <a16:creationId xmlns:a16="http://schemas.microsoft.com/office/drawing/2014/main" id="{6B9EB514-A4A4-4A13-85D2-1575675E0931}"/>
              </a:ext>
            </a:extLst>
          </p:cNvPr>
          <p:cNvSpPr/>
          <p:nvPr/>
        </p:nvSpPr>
        <p:spPr>
          <a:xfrm>
            <a:off x="2711756" y="3622610"/>
            <a:ext cx="309966" cy="791325"/>
          </a:xfrm>
          <a:prstGeom prst="cube">
            <a:avLst>
              <a:gd name="adj" fmla="val 62683"/>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A47C396-5885-4513-ABB7-273A191023B9}"/>
              </a:ext>
            </a:extLst>
          </p:cNvPr>
          <p:cNvSpPr/>
          <p:nvPr/>
        </p:nvSpPr>
        <p:spPr>
          <a:xfrm>
            <a:off x="2249642" y="5186107"/>
            <a:ext cx="314510" cy="338554"/>
          </a:xfrm>
          <a:prstGeom prst="rect">
            <a:avLst/>
          </a:prstGeom>
        </p:spPr>
        <p:txBody>
          <a:bodyPr wrap="none">
            <a:spAutoFit/>
          </a:bodyPr>
          <a:lstStyle/>
          <a:p>
            <a:r>
              <a:rPr lang="en-US" sz="1600" dirty="0"/>
              <a:t>3</a:t>
            </a:r>
            <a:endParaRPr lang="en-US" sz="1600" dirty="0">
              <a:solidFill>
                <a:srgbClr val="FF0000"/>
              </a:solidFill>
            </a:endParaRPr>
          </a:p>
        </p:txBody>
      </p:sp>
      <p:grpSp>
        <p:nvGrpSpPr>
          <p:cNvPr id="24" name="Group 23">
            <a:extLst>
              <a:ext uri="{FF2B5EF4-FFF2-40B4-BE49-F238E27FC236}">
                <a16:creationId xmlns:a16="http://schemas.microsoft.com/office/drawing/2014/main" id="{B39E1A60-9CB5-4DF4-A736-31ACE3A09FA8}"/>
              </a:ext>
            </a:extLst>
          </p:cNvPr>
          <p:cNvGrpSpPr/>
          <p:nvPr/>
        </p:nvGrpSpPr>
        <p:grpSpPr>
          <a:xfrm>
            <a:off x="2769592" y="3621322"/>
            <a:ext cx="1858337" cy="791325"/>
            <a:chOff x="1245591" y="3621321"/>
            <a:chExt cx="1858337" cy="791325"/>
          </a:xfrm>
        </p:grpSpPr>
        <p:sp>
          <p:nvSpPr>
            <p:cNvPr id="27" name="Oval 26">
              <a:extLst>
                <a:ext uri="{FF2B5EF4-FFF2-40B4-BE49-F238E27FC236}">
                  <a16:creationId xmlns:a16="http://schemas.microsoft.com/office/drawing/2014/main" id="{57E14EB1-B13E-4309-BCD7-A1394B034C12}"/>
                </a:ext>
              </a:extLst>
            </p:cNvPr>
            <p:cNvSpPr/>
            <p:nvPr/>
          </p:nvSpPr>
          <p:spPr>
            <a:xfrm>
              <a:off x="2762826" y="3840082"/>
              <a:ext cx="341102" cy="341102"/>
            </a:xfrm>
            <a:prstGeom prst="ellipse">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241635ED-6043-41D4-A43E-80D392FF6736}"/>
                </a:ext>
              </a:extLst>
            </p:cNvPr>
            <p:cNvCxnSpPr>
              <a:endCxn id="27" idx="2"/>
            </p:cNvCxnSpPr>
            <p:nvPr/>
          </p:nvCxnSpPr>
          <p:spPr>
            <a:xfrm flipV="1">
              <a:off x="1245591" y="4010633"/>
              <a:ext cx="1517235" cy="402013"/>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AC393A16-2EA3-43BC-A4B3-30C451A109E1}"/>
                </a:ext>
              </a:extLst>
            </p:cNvPr>
            <p:cNvCxnSpPr>
              <a:endCxn id="27" idx="2"/>
            </p:cNvCxnSpPr>
            <p:nvPr/>
          </p:nvCxnSpPr>
          <p:spPr>
            <a:xfrm>
              <a:off x="1439887" y="3621321"/>
              <a:ext cx="1322939" cy="389312"/>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A0AAF010-4262-42AB-B02D-A3ED867F226A}"/>
                </a:ext>
              </a:extLst>
            </p:cNvPr>
            <p:cNvCxnSpPr>
              <a:endCxn id="27" idx="2"/>
            </p:cNvCxnSpPr>
            <p:nvPr/>
          </p:nvCxnSpPr>
          <p:spPr>
            <a:xfrm flipV="1">
              <a:off x="1497722" y="4010633"/>
              <a:ext cx="1265104" cy="201366"/>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78D7ABC-A79C-44AA-84A4-8D571D144189}"/>
                </a:ext>
              </a:extLst>
            </p:cNvPr>
            <p:cNvCxnSpPr>
              <a:endCxn id="27" idx="2"/>
            </p:cNvCxnSpPr>
            <p:nvPr/>
          </p:nvCxnSpPr>
          <p:spPr>
            <a:xfrm>
              <a:off x="1245591" y="3815617"/>
              <a:ext cx="1517235" cy="195016"/>
            </a:xfrm>
            <a:prstGeom prst="line">
              <a:avLst/>
            </a:prstGeom>
          </p:spPr>
          <p:style>
            <a:lnRef idx="1">
              <a:schemeClr val="dk1"/>
            </a:lnRef>
            <a:fillRef idx="0">
              <a:schemeClr val="dk1"/>
            </a:fillRef>
            <a:effectRef idx="0">
              <a:schemeClr val="dk1"/>
            </a:effectRef>
            <a:fontRef idx="minor">
              <a:schemeClr val="tx1"/>
            </a:fontRef>
          </p:style>
        </p:cxnSp>
      </p:grpSp>
      <p:sp>
        <p:nvSpPr>
          <p:cNvPr id="34" name="Rectangle 33">
            <a:extLst>
              <a:ext uri="{FF2B5EF4-FFF2-40B4-BE49-F238E27FC236}">
                <a16:creationId xmlns:a16="http://schemas.microsoft.com/office/drawing/2014/main" id="{90AB014E-5FCB-403C-9B38-BC677DD774EA}"/>
              </a:ext>
            </a:extLst>
          </p:cNvPr>
          <p:cNvSpPr/>
          <p:nvPr/>
        </p:nvSpPr>
        <p:spPr>
          <a:xfrm>
            <a:off x="3224589" y="3249850"/>
            <a:ext cx="444352" cy="338554"/>
          </a:xfrm>
          <a:prstGeom prst="rect">
            <a:avLst/>
          </a:prstGeom>
        </p:spPr>
        <p:txBody>
          <a:bodyPr wrap="none">
            <a:spAutoFit/>
          </a:bodyPr>
          <a:lstStyle/>
          <a:p>
            <a:r>
              <a:rPr lang="en-US" sz="1600" dirty="0"/>
              <a:t>32</a:t>
            </a:r>
            <a:endParaRPr lang="en-US" sz="1600" dirty="0">
              <a:solidFill>
                <a:srgbClr val="FF0000"/>
              </a:solidFill>
            </a:endParaRPr>
          </a:p>
        </p:txBody>
      </p:sp>
      <p:sp>
        <p:nvSpPr>
          <p:cNvPr id="35" name="Rectangle 34">
            <a:extLst>
              <a:ext uri="{FF2B5EF4-FFF2-40B4-BE49-F238E27FC236}">
                <a16:creationId xmlns:a16="http://schemas.microsoft.com/office/drawing/2014/main" id="{541B95A3-33D8-4694-BB2F-6C12847B9914}"/>
              </a:ext>
            </a:extLst>
          </p:cNvPr>
          <p:cNvSpPr/>
          <p:nvPr/>
        </p:nvSpPr>
        <p:spPr>
          <a:xfrm>
            <a:off x="2789696" y="4709584"/>
            <a:ext cx="444352" cy="338554"/>
          </a:xfrm>
          <a:prstGeom prst="rect">
            <a:avLst/>
          </a:prstGeom>
        </p:spPr>
        <p:txBody>
          <a:bodyPr wrap="none">
            <a:spAutoFit/>
          </a:bodyPr>
          <a:lstStyle/>
          <a:p>
            <a:r>
              <a:rPr lang="en-US" sz="1600" dirty="0"/>
              <a:t>32</a:t>
            </a:r>
            <a:endParaRPr lang="en-US" sz="1600" dirty="0">
              <a:solidFill>
                <a:srgbClr val="FF0000"/>
              </a:solidFill>
            </a:endParaRP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76DC3D4B-428D-43C3-A5E8-853E707F394C}"/>
                  </a:ext>
                </a:extLst>
              </p:cNvPr>
              <p:cNvSpPr/>
              <p:nvPr/>
            </p:nvSpPr>
            <p:spPr>
              <a:xfrm>
                <a:off x="3854086" y="2371758"/>
                <a:ext cx="2243243" cy="369332"/>
              </a:xfrm>
              <a:prstGeom prst="rect">
                <a:avLst/>
              </a:prstGeom>
            </p:spPr>
            <p:txBody>
              <a:bodyPr wrap="none">
                <a:spAutoFit/>
              </a:bodyPr>
              <a:lstStyle/>
              <a:p>
                <a:r>
                  <a:rPr lang="en-US" dirty="0">
                    <a:solidFill>
                      <a:srgbClr val="FF0000"/>
                    </a:solidFill>
                  </a:rPr>
                  <a:t>32x32x3 image </a:t>
                </a:r>
                <a14:m>
                  <m:oMath xmlns:m="http://schemas.openxmlformats.org/officeDocument/2006/math">
                    <m:r>
                      <a:rPr lang="en-US" b="0" i="1" dirty="0" smtClean="0">
                        <a:latin typeface="Cambria Math" panose="02040503050406030204" pitchFamily="18" charset="0"/>
                      </a:rPr>
                      <m:t>𝑥</m:t>
                    </m:r>
                  </m:oMath>
                </a14:m>
                <a:endParaRPr lang="en-US" dirty="0">
                  <a:solidFill>
                    <a:srgbClr val="FF0000"/>
                  </a:solidFill>
                </a:endParaRPr>
              </a:p>
            </p:txBody>
          </p:sp>
        </mc:Choice>
        <mc:Fallback xmlns="">
          <p:sp>
            <p:nvSpPr>
              <p:cNvPr id="41" name="Rectangle 40">
                <a:extLst>
                  <a:ext uri="{FF2B5EF4-FFF2-40B4-BE49-F238E27FC236}">
                    <a16:creationId xmlns:a16="http://schemas.microsoft.com/office/drawing/2014/main" id="{76DC3D4B-428D-43C3-A5E8-853E707F394C}"/>
                  </a:ext>
                </a:extLst>
              </p:cNvPr>
              <p:cNvSpPr>
                <a:spLocks noRot="1" noChangeAspect="1" noMove="1" noResize="1" noEditPoints="1" noAdjustHandles="1" noChangeArrowheads="1" noChangeShapeType="1" noTextEdit="1"/>
              </p:cNvSpPr>
              <p:nvPr/>
            </p:nvSpPr>
            <p:spPr>
              <a:xfrm>
                <a:off x="3854086" y="2371758"/>
                <a:ext cx="2243243" cy="369332"/>
              </a:xfrm>
              <a:prstGeom prst="rect">
                <a:avLst/>
              </a:prstGeom>
              <a:blipFill>
                <a:blip r:embed="rId4"/>
                <a:stretch>
                  <a:fillRect l="-2174" t="-8197" b="-24590"/>
                </a:stretch>
              </a:blipFill>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11C799B5-F3C3-4435-920E-A0B92FB25352}"/>
                  </a:ext>
                </a:extLst>
              </p:cNvPr>
              <p:cNvSpPr/>
              <p:nvPr/>
            </p:nvSpPr>
            <p:spPr>
              <a:xfrm>
                <a:off x="3854086" y="2708868"/>
                <a:ext cx="1896417" cy="369332"/>
              </a:xfrm>
              <a:prstGeom prst="rect">
                <a:avLst/>
              </a:prstGeom>
            </p:spPr>
            <p:txBody>
              <a:bodyPr wrap="none">
                <a:spAutoFit/>
              </a:bodyPr>
              <a:lstStyle/>
              <a:p>
                <a:r>
                  <a:rPr lang="en-US" dirty="0">
                    <a:solidFill>
                      <a:srgbClr val="00B050"/>
                    </a:solidFill>
                  </a:rPr>
                  <a:t>5x5x3 filter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2</m:t>
                        </m:r>
                      </m:sub>
                    </m:sSub>
                  </m:oMath>
                </a14:m>
                <a:endParaRPr lang="en-US" dirty="0">
                  <a:solidFill>
                    <a:srgbClr val="0070C0"/>
                  </a:solidFill>
                </a:endParaRPr>
              </a:p>
            </p:txBody>
          </p:sp>
        </mc:Choice>
        <mc:Fallback xmlns="">
          <p:sp>
            <p:nvSpPr>
              <p:cNvPr id="42" name="Rectangle 41">
                <a:extLst>
                  <a:ext uri="{FF2B5EF4-FFF2-40B4-BE49-F238E27FC236}">
                    <a16:creationId xmlns:a16="http://schemas.microsoft.com/office/drawing/2014/main" id="{11C799B5-F3C3-4435-920E-A0B92FB25352}"/>
                  </a:ext>
                </a:extLst>
              </p:cNvPr>
              <p:cNvSpPr>
                <a:spLocks noRot="1" noChangeAspect="1" noMove="1" noResize="1" noEditPoints="1" noAdjustHandles="1" noChangeArrowheads="1" noChangeShapeType="1" noTextEdit="1"/>
              </p:cNvSpPr>
              <p:nvPr/>
            </p:nvSpPr>
            <p:spPr>
              <a:xfrm>
                <a:off x="3854086" y="2708868"/>
                <a:ext cx="1896417" cy="369332"/>
              </a:xfrm>
              <a:prstGeom prst="rect">
                <a:avLst/>
              </a:prstGeom>
              <a:blipFill>
                <a:blip r:embed="rId5"/>
                <a:stretch>
                  <a:fillRect l="-2572" t="-8197" b="-24590"/>
                </a:stretch>
              </a:blipFill>
            </p:spPr>
            <p:txBody>
              <a:bodyPr/>
              <a:lstStyle/>
              <a:p>
                <a:r>
                  <a:rPr lang="id-ID">
                    <a:noFill/>
                  </a:rPr>
                  <a:t> </a:t>
                </a:r>
              </a:p>
            </p:txBody>
          </p:sp>
        </mc:Fallback>
      </mc:AlternateContent>
      <p:sp>
        <p:nvSpPr>
          <p:cNvPr id="36" name="Rectangle 35">
            <a:extLst>
              <a:ext uri="{FF2B5EF4-FFF2-40B4-BE49-F238E27FC236}">
                <a16:creationId xmlns:a16="http://schemas.microsoft.com/office/drawing/2014/main" id="{F8FB8A75-0A19-48C1-B3C5-7C32A2B52D22}"/>
              </a:ext>
            </a:extLst>
          </p:cNvPr>
          <p:cNvSpPr/>
          <p:nvPr/>
        </p:nvSpPr>
        <p:spPr>
          <a:xfrm>
            <a:off x="5003213" y="3576660"/>
            <a:ext cx="1618099" cy="369332"/>
          </a:xfrm>
          <a:prstGeom prst="rect">
            <a:avLst/>
          </a:prstGeom>
        </p:spPr>
        <p:txBody>
          <a:bodyPr wrap="square">
            <a:spAutoFit/>
          </a:bodyPr>
          <a:lstStyle/>
          <a:p>
            <a:r>
              <a:rPr lang="en-US" dirty="0">
                <a:latin typeface="ArialMT"/>
              </a:rPr>
              <a:t>Second Filter</a:t>
            </a:r>
            <a:endParaRPr lang="en-US" dirty="0"/>
          </a:p>
        </p:txBody>
      </p:sp>
      <p:sp>
        <p:nvSpPr>
          <p:cNvPr id="29" name="Cube 28">
            <a:extLst>
              <a:ext uri="{FF2B5EF4-FFF2-40B4-BE49-F238E27FC236}">
                <a16:creationId xmlns:a16="http://schemas.microsoft.com/office/drawing/2014/main" id="{4946C8A8-0AFC-40C7-BB78-FA928F35DF00}"/>
              </a:ext>
            </a:extLst>
          </p:cNvPr>
          <p:cNvSpPr/>
          <p:nvPr/>
        </p:nvSpPr>
        <p:spPr>
          <a:xfrm>
            <a:off x="8492212" y="2905795"/>
            <a:ext cx="713283" cy="2082221"/>
          </a:xfrm>
          <a:prstGeom prst="cube">
            <a:avLst>
              <a:gd name="adj" fmla="val 90160"/>
            </a:avLst>
          </a:prstGeom>
          <a:solidFill>
            <a:schemeClr val="accent3">
              <a:lumMod val="40000"/>
              <a:lumOff val="6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999A8879-B53A-4488-8500-E5600FD265D5}"/>
              </a:ext>
            </a:extLst>
          </p:cNvPr>
          <p:cNvSpPr/>
          <p:nvPr/>
        </p:nvSpPr>
        <p:spPr>
          <a:xfrm>
            <a:off x="4135360" y="5633542"/>
            <a:ext cx="3353803" cy="369332"/>
          </a:xfrm>
          <a:prstGeom prst="rect">
            <a:avLst/>
          </a:prstGeom>
        </p:spPr>
        <p:txBody>
          <a:bodyPr wrap="none">
            <a:spAutoFit/>
          </a:bodyPr>
          <a:lstStyle/>
          <a:p>
            <a:r>
              <a:rPr lang="en-US" b="1" dirty="0"/>
              <a:t>Compute independently</a:t>
            </a:r>
          </a:p>
        </p:txBody>
      </p:sp>
      <p:grpSp>
        <p:nvGrpSpPr>
          <p:cNvPr id="39" name="Group 38">
            <a:extLst>
              <a:ext uri="{FF2B5EF4-FFF2-40B4-BE49-F238E27FC236}">
                <a16:creationId xmlns:a16="http://schemas.microsoft.com/office/drawing/2014/main" id="{886CBFB8-5434-447F-83F6-5BC0B4F3CC32}"/>
              </a:ext>
            </a:extLst>
          </p:cNvPr>
          <p:cNvGrpSpPr/>
          <p:nvPr/>
        </p:nvGrpSpPr>
        <p:grpSpPr>
          <a:xfrm>
            <a:off x="2770115" y="3623898"/>
            <a:ext cx="1858337" cy="791325"/>
            <a:chOff x="1245591" y="3621321"/>
            <a:chExt cx="1858337" cy="791325"/>
          </a:xfrm>
        </p:grpSpPr>
        <p:sp>
          <p:nvSpPr>
            <p:cNvPr id="40" name="Oval 39">
              <a:extLst>
                <a:ext uri="{FF2B5EF4-FFF2-40B4-BE49-F238E27FC236}">
                  <a16:creationId xmlns:a16="http://schemas.microsoft.com/office/drawing/2014/main" id="{0BE33377-B65E-4CE4-B329-7352A9B45B57}"/>
                </a:ext>
              </a:extLst>
            </p:cNvPr>
            <p:cNvSpPr/>
            <p:nvPr/>
          </p:nvSpPr>
          <p:spPr>
            <a:xfrm>
              <a:off x="2762826" y="3840082"/>
              <a:ext cx="341102" cy="341102"/>
            </a:xfrm>
            <a:prstGeom prst="ellips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20EE88A7-4937-48C1-A537-5EF7656C6741}"/>
                </a:ext>
              </a:extLst>
            </p:cNvPr>
            <p:cNvCxnSpPr>
              <a:endCxn id="40" idx="2"/>
            </p:cNvCxnSpPr>
            <p:nvPr/>
          </p:nvCxnSpPr>
          <p:spPr>
            <a:xfrm flipV="1">
              <a:off x="1245591" y="4010633"/>
              <a:ext cx="1517235" cy="402013"/>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C31A2063-3ABD-4CF9-BF2B-94A68A674127}"/>
                </a:ext>
              </a:extLst>
            </p:cNvPr>
            <p:cNvCxnSpPr>
              <a:endCxn id="40" idx="2"/>
            </p:cNvCxnSpPr>
            <p:nvPr/>
          </p:nvCxnSpPr>
          <p:spPr>
            <a:xfrm>
              <a:off x="1439887" y="3621321"/>
              <a:ext cx="1322939" cy="389312"/>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65905C8-8D33-41EA-ADED-E6CA64DED757}"/>
                </a:ext>
              </a:extLst>
            </p:cNvPr>
            <p:cNvCxnSpPr>
              <a:endCxn id="40" idx="2"/>
            </p:cNvCxnSpPr>
            <p:nvPr/>
          </p:nvCxnSpPr>
          <p:spPr>
            <a:xfrm flipV="1">
              <a:off x="1497722" y="4010633"/>
              <a:ext cx="1265104" cy="201366"/>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C741820-09DE-4D29-88B1-F28C9F82CB19}"/>
                </a:ext>
              </a:extLst>
            </p:cNvPr>
            <p:cNvCxnSpPr>
              <a:endCxn id="40" idx="2"/>
            </p:cNvCxnSpPr>
            <p:nvPr/>
          </p:nvCxnSpPr>
          <p:spPr>
            <a:xfrm>
              <a:off x="1245591" y="3815617"/>
              <a:ext cx="1517235" cy="195016"/>
            </a:xfrm>
            <a:prstGeom prst="line">
              <a:avLst/>
            </a:prstGeom>
          </p:spPr>
          <p:style>
            <a:lnRef idx="1">
              <a:schemeClr val="dk1"/>
            </a:lnRef>
            <a:fillRef idx="0">
              <a:schemeClr val="dk1"/>
            </a:fillRef>
            <a:effectRef idx="0">
              <a:schemeClr val="dk1"/>
            </a:effectRef>
            <a:fontRef idx="minor">
              <a:schemeClr val="tx1"/>
            </a:fontRef>
          </p:style>
        </p:cxnSp>
      </p:grpSp>
      <p:sp>
        <p:nvSpPr>
          <p:cNvPr id="48" name="Rectangle 47">
            <a:extLst>
              <a:ext uri="{FF2B5EF4-FFF2-40B4-BE49-F238E27FC236}">
                <a16:creationId xmlns:a16="http://schemas.microsoft.com/office/drawing/2014/main" id="{9457B9B3-D76A-4030-B995-80066F0933C6}"/>
              </a:ext>
            </a:extLst>
          </p:cNvPr>
          <p:cNvSpPr/>
          <p:nvPr/>
        </p:nvSpPr>
        <p:spPr>
          <a:xfrm>
            <a:off x="8933553" y="4672264"/>
            <a:ext cx="444352" cy="338554"/>
          </a:xfrm>
          <a:prstGeom prst="rect">
            <a:avLst/>
          </a:prstGeom>
        </p:spPr>
        <p:txBody>
          <a:bodyPr wrap="none">
            <a:spAutoFit/>
          </a:bodyPr>
          <a:lstStyle/>
          <a:p>
            <a:r>
              <a:rPr lang="en-US" sz="1600" dirty="0"/>
              <a:t>28</a:t>
            </a:r>
          </a:p>
        </p:txBody>
      </p:sp>
    </p:spTree>
    <p:extLst>
      <p:ext uri="{BB962C8B-B14F-4D97-AF65-F5344CB8AC3E}">
        <p14:creationId xmlns:p14="http://schemas.microsoft.com/office/powerpoint/2010/main" val="2275831836"/>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2" fill="hold" nodeType="withEffect">
                                  <p:stCondLst>
                                    <p:cond delay="0"/>
                                  </p:stCondLst>
                                  <p:childTnLst>
                                    <p:animEffect transition="out" filter="wipe(right)">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childTnLst>
                          </p:cTn>
                        </p:par>
                        <p:par>
                          <p:cTn id="8" fill="hold">
                            <p:stCondLst>
                              <p:cond delay="500"/>
                            </p:stCondLst>
                            <p:childTnLst>
                              <p:par>
                                <p:cTn id="9" presetID="47" presetClass="exit" presetSubtype="0" fill="hold" grpId="0" nodeType="afterEffect">
                                  <p:stCondLst>
                                    <p:cond delay="0"/>
                                  </p:stCondLst>
                                  <p:childTnLst>
                                    <p:animEffect transition="out" filter="fade">
                                      <p:cBhvr>
                                        <p:cTn id="10" dur="750"/>
                                        <p:tgtEl>
                                          <p:spTgt spid="19"/>
                                        </p:tgtEl>
                                      </p:cBhvr>
                                    </p:animEffect>
                                    <p:anim calcmode="lin" valueType="num">
                                      <p:cBhvr>
                                        <p:cTn id="11" dur="750"/>
                                        <p:tgtEl>
                                          <p:spTgt spid="19"/>
                                        </p:tgtEl>
                                        <p:attrNameLst>
                                          <p:attrName>ppt_x</p:attrName>
                                        </p:attrNameLst>
                                      </p:cBhvr>
                                      <p:tavLst>
                                        <p:tav tm="0">
                                          <p:val>
                                            <p:strVal val="ppt_x"/>
                                          </p:val>
                                        </p:tav>
                                        <p:tav tm="100000">
                                          <p:val>
                                            <p:strVal val="ppt_x"/>
                                          </p:val>
                                        </p:tav>
                                      </p:tavLst>
                                    </p:anim>
                                    <p:anim calcmode="lin" valueType="num">
                                      <p:cBhvr>
                                        <p:cTn id="12" dur="750"/>
                                        <p:tgtEl>
                                          <p:spTgt spid="19"/>
                                        </p:tgtEl>
                                        <p:attrNameLst>
                                          <p:attrName>ppt_y</p:attrName>
                                        </p:attrNameLst>
                                      </p:cBhvr>
                                      <p:tavLst>
                                        <p:tav tm="0">
                                          <p:val>
                                            <p:strVal val="ppt_y"/>
                                          </p:val>
                                        </p:tav>
                                        <p:tav tm="100000">
                                          <p:val>
                                            <p:strVal val="ppt_y-.1"/>
                                          </p:val>
                                        </p:tav>
                                      </p:tavLst>
                                    </p:anim>
                                    <p:set>
                                      <p:cBhvr>
                                        <p:cTn id="13" dur="1" fill="hold">
                                          <p:stCondLst>
                                            <p:cond delay="749"/>
                                          </p:stCondLst>
                                        </p:cTn>
                                        <p:tgtEl>
                                          <p:spTgt spid="19"/>
                                        </p:tgtEl>
                                        <p:attrNameLst>
                                          <p:attrName>style.visibility</p:attrName>
                                        </p:attrNameLst>
                                      </p:cBhvr>
                                      <p:to>
                                        <p:strVal val="hidden"/>
                                      </p:to>
                                    </p:set>
                                  </p:childTnLst>
                                </p:cTn>
                              </p:par>
                              <p:par>
                                <p:cTn id="14" presetID="47"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750"/>
                                        <p:tgtEl>
                                          <p:spTgt spid="38"/>
                                        </p:tgtEl>
                                      </p:cBhvr>
                                    </p:animEffect>
                                    <p:anim calcmode="lin" valueType="num">
                                      <p:cBhvr>
                                        <p:cTn id="17" dur="750" fill="hold"/>
                                        <p:tgtEl>
                                          <p:spTgt spid="38"/>
                                        </p:tgtEl>
                                        <p:attrNameLst>
                                          <p:attrName>ppt_x</p:attrName>
                                        </p:attrNameLst>
                                      </p:cBhvr>
                                      <p:tavLst>
                                        <p:tav tm="0">
                                          <p:val>
                                            <p:strVal val="#ppt_x"/>
                                          </p:val>
                                        </p:tav>
                                        <p:tav tm="100000">
                                          <p:val>
                                            <p:strVal val="#ppt_x"/>
                                          </p:val>
                                        </p:tav>
                                      </p:tavLst>
                                    </p:anim>
                                    <p:anim calcmode="lin" valueType="num">
                                      <p:cBhvr>
                                        <p:cTn id="18" dur="750" fill="hold"/>
                                        <p:tgtEl>
                                          <p:spTgt spid="38"/>
                                        </p:tgtEl>
                                        <p:attrNameLst>
                                          <p:attrName>ppt_y</p:attrName>
                                        </p:attrNameLst>
                                      </p:cBhvr>
                                      <p:tavLst>
                                        <p:tav tm="0">
                                          <p:val>
                                            <p:strVal val="#ppt_y-.1"/>
                                          </p:val>
                                        </p:tav>
                                        <p:tav tm="100000">
                                          <p:val>
                                            <p:strVal val="#ppt_y"/>
                                          </p:val>
                                        </p:tav>
                                      </p:tavLst>
                                    </p:anim>
                                  </p:childTnLst>
                                </p:cTn>
                              </p:par>
                            </p:childTnLst>
                          </p:cTn>
                        </p:par>
                        <p:par>
                          <p:cTn id="19" fill="hold">
                            <p:stCondLst>
                              <p:cond delay="1250"/>
                            </p:stCondLst>
                            <p:childTnLst>
                              <p:par>
                                <p:cTn id="20" presetID="22" presetClass="entr" presetSubtype="8"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left)">
                                      <p:cBhvr>
                                        <p:cTn id="22" dur="500"/>
                                        <p:tgtEl>
                                          <p:spTgt spid="36"/>
                                        </p:tgtEl>
                                      </p:cBhvr>
                                    </p:animEffect>
                                  </p:childTnLst>
                                </p:cTn>
                              </p:par>
                            </p:childTnLst>
                          </p:cTn>
                        </p:par>
                        <p:par>
                          <p:cTn id="23" fill="hold">
                            <p:stCondLst>
                              <p:cond delay="1750"/>
                            </p:stCondLst>
                            <p:childTnLst>
                              <p:par>
                                <p:cTn id="24" presetID="22" presetClass="entr" presetSubtype="8"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500"/>
                                        <p:tgtEl>
                                          <p:spTgt spid="24"/>
                                        </p:tgtEl>
                                      </p:cBhvr>
                                    </p:animEffect>
                                  </p:childTnLst>
                                </p:cTn>
                              </p:par>
                            </p:childTnLst>
                          </p:cTn>
                        </p:par>
                        <p:par>
                          <p:cTn id="27" fill="hold">
                            <p:stCondLst>
                              <p:cond delay="2250"/>
                            </p:stCondLst>
                            <p:childTnLst>
                              <p:par>
                                <p:cTn id="28" presetID="22" presetClass="entr" presetSubtype="8"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childTnLst>
                          </p:cTn>
                        </p:par>
                        <p:par>
                          <p:cTn id="31" fill="hold">
                            <p:stCondLst>
                              <p:cond delay="2750"/>
                            </p:stCondLst>
                            <p:childTnLst>
                              <p:par>
                                <p:cTn id="32" presetID="22" presetClass="entr" presetSubtype="1" fill="hold" grpId="0"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up)">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up)">
                                      <p:cBhvr>
                                        <p:cTn id="3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9" grpId="0" animBg="1"/>
      <p:bldP spid="36" grpId="0"/>
      <p:bldP spid="29" grpId="0" animBg="1"/>
      <p:bldP spid="3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http://www.warrenphotographic.co.uk/photography/bigs/15065-Silver-tabby-cat-sitting-white-background.jpg">
            <a:extLst>
              <a:ext uri="{FF2B5EF4-FFF2-40B4-BE49-F238E27FC236}">
                <a16:creationId xmlns:a16="http://schemas.microsoft.com/office/drawing/2014/main" id="{542DA9F9-977D-4996-8BBF-AAC9482CF678}"/>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370012" y="3146895"/>
            <a:ext cx="1568196" cy="1611492"/>
          </a:xfrm>
          <a:prstGeom prst="rect">
            <a:avLst/>
          </a:prstGeom>
          <a:noFill/>
          <a:ln>
            <a:solidFill>
              <a:schemeClr val="accent1"/>
            </a:solidFill>
          </a:ln>
          <a:scene3d>
            <a:camera prst="isometricOffAxis2Right">
              <a:rot lat="1080000" lon="17340000" rev="0"/>
            </a:camera>
            <a:lightRig rig="threePt" dir="t"/>
          </a:scene3d>
          <a:extLst>
            <a:ext uri="{909E8E84-426E-40DD-AFC4-6F175D3DCCD1}">
              <a14:hiddenFill xmlns:a14="http://schemas.microsoft.com/office/drawing/2010/main">
                <a:solidFill>
                  <a:srgbClr val="FFFFFF"/>
                </a:solidFill>
              </a14:hiddenFill>
            </a:ext>
          </a:extLst>
        </p:spPr>
      </p:pic>
      <p:sp>
        <p:nvSpPr>
          <p:cNvPr id="18" name="Cube 17">
            <a:extLst>
              <a:ext uri="{FF2B5EF4-FFF2-40B4-BE49-F238E27FC236}">
                <a16:creationId xmlns:a16="http://schemas.microsoft.com/office/drawing/2014/main" id="{FF55EF60-31A4-4151-B3AC-55F87A442673}"/>
              </a:ext>
            </a:extLst>
          </p:cNvPr>
          <p:cNvSpPr/>
          <p:nvPr/>
        </p:nvSpPr>
        <p:spPr>
          <a:xfrm>
            <a:off x="2342865" y="2810767"/>
            <a:ext cx="897147" cy="2283751"/>
          </a:xfrm>
          <a:prstGeom prst="cube">
            <a:avLst>
              <a:gd name="adj" fmla="val 84892"/>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41</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dirty="0">
                <a:solidFill>
                  <a:schemeClr val="tx1"/>
                </a:solidFill>
              </a:rPr>
              <a:t>Convolution Layer</a:t>
            </a:r>
            <a:endParaRPr lang="en-US" dirty="0"/>
          </a:p>
        </p:txBody>
      </p:sp>
      <p:sp>
        <p:nvSpPr>
          <p:cNvPr id="6" name="Text Placeholder 5"/>
          <p:cNvSpPr>
            <a:spLocks noGrp="1"/>
          </p:cNvSpPr>
          <p:nvPr>
            <p:ph type="body" sz="quarter" idx="17"/>
          </p:nvPr>
        </p:nvSpPr>
        <p:spPr/>
        <p:txBody>
          <a:bodyPr/>
          <a:lstStyle/>
          <a:p>
            <a:r>
              <a:rPr lang="id-ID" dirty="0"/>
              <a:t>Computer Vision</a:t>
            </a:r>
            <a:endParaRPr lang="en-US" dirty="0"/>
          </a:p>
        </p:txBody>
      </p:sp>
      <p:cxnSp>
        <p:nvCxnSpPr>
          <p:cNvPr id="15" name="Straight Arrow Connector 14"/>
          <p:cNvCxnSpPr>
            <a:cxnSpLocks/>
          </p:cNvCxnSpPr>
          <p:nvPr/>
        </p:nvCxnSpPr>
        <p:spPr>
          <a:xfrm>
            <a:off x="3315475" y="4041933"/>
            <a:ext cx="9144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Cube 19"/>
          <p:cNvSpPr/>
          <p:nvPr/>
        </p:nvSpPr>
        <p:spPr>
          <a:xfrm>
            <a:off x="6958552" y="2905795"/>
            <a:ext cx="713283" cy="2082221"/>
          </a:xfrm>
          <a:prstGeom prst="cube">
            <a:avLst>
              <a:gd name="adj" fmla="val 90160"/>
            </a:avLst>
          </a:prstGeom>
          <a:solidFill>
            <a:schemeClr val="accent1">
              <a:lumMod val="20000"/>
              <a:lumOff val="8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Rectangle 24"/>
          <p:cNvSpPr/>
          <p:nvPr/>
        </p:nvSpPr>
        <p:spPr>
          <a:xfrm>
            <a:off x="8967463" y="3506063"/>
            <a:ext cx="444352" cy="338554"/>
          </a:xfrm>
          <a:prstGeom prst="rect">
            <a:avLst/>
          </a:prstGeom>
        </p:spPr>
        <p:txBody>
          <a:bodyPr wrap="none">
            <a:spAutoFit/>
          </a:bodyPr>
          <a:lstStyle/>
          <a:p>
            <a:r>
              <a:rPr lang="en-US" sz="1600" dirty="0"/>
              <a:t>28</a:t>
            </a:r>
          </a:p>
        </p:txBody>
      </p:sp>
      <p:sp>
        <p:nvSpPr>
          <p:cNvPr id="26" name="Rectangle 25"/>
          <p:cNvSpPr/>
          <p:nvPr/>
        </p:nvSpPr>
        <p:spPr>
          <a:xfrm>
            <a:off x="8606979" y="4672264"/>
            <a:ext cx="444352" cy="338554"/>
          </a:xfrm>
          <a:prstGeom prst="rect">
            <a:avLst/>
          </a:prstGeom>
        </p:spPr>
        <p:txBody>
          <a:bodyPr wrap="none">
            <a:spAutoFit/>
          </a:bodyPr>
          <a:lstStyle/>
          <a:p>
            <a:r>
              <a:rPr lang="en-US" sz="1600" dirty="0"/>
              <a:t>28</a:t>
            </a:r>
          </a:p>
        </p:txBody>
      </p:sp>
      <p:sp>
        <p:nvSpPr>
          <p:cNvPr id="28" name="Rectangle 27"/>
          <p:cNvSpPr/>
          <p:nvPr/>
        </p:nvSpPr>
        <p:spPr>
          <a:xfrm>
            <a:off x="7660967" y="5109415"/>
            <a:ext cx="330540" cy="338554"/>
          </a:xfrm>
          <a:prstGeom prst="rect">
            <a:avLst/>
          </a:prstGeom>
        </p:spPr>
        <p:txBody>
          <a:bodyPr wrap="none">
            <a:spAutoFit/>
          </a:bodyPr>
          <a:lstStyle/>
          <a:p>
            <a:r>
              <a:rPr lang="en-US" sz="1600" b="1" dirty="0">
                <a:solidFill>
                  <a:srgbClr val="0000FF"/>
                </a:solidFill>
              </a:rPr>
              <a:t>6</a:t>
            </a:r>
          </a:p>
        </p:txBody>
      </p:sp>
      <p:sp>
        <p:nvSpPr>
          <p:cNvPr id="2" name="Rectangle 1">
            <a:extLst>
              <a:ext uri="{FF2B5EF4-FFF2-40B4-BE49-F238E27FC236}">
                <a16:creationId xmlns:a16="http://schemas.microsoft.com/office/drawing/2014/main" id="{899CEC09-6BFB-4B4C-9063-509E2C77EA01}"/>
              </a:ext>
            </a:extLst>
          </p:cNvPr>
          <p:cNvSpPr/>
          <p:nvPr/>
        </p:nvSpPr>
        <p:spPr>
          <a:xfrm>
            <a:off x="6648429" y="2420994"/>
            <a:ext cx="2920994" cy="369332"/>
          </a:xfrm>
          <a:prstGeom prst="rect">
            <a:avLst/>
          </a:prstGeom>
        </p:spPr>
        <p:txBody>
          <a:bodyPr wrap="square">
            <a:spAutoFit/>
          </a:bodyPr>
          <a:lstStyle/>
          <a:p>
            <a:pPr algn="ctr"/>
            <a:r>
              <a:rPr lang="en-US" b="1" dirty="0">
                <a:solidFill>
                  <a:srgbClr val="0000FF"/>
                </a:solidFill>
              </a:rPr>
              <a:t>Activation Map</a:t>
            </a:r>
          </a:p>
        </p:txBody>
      </p:sp>
      <p:sp>
        <p:nvSpPr>
          <p:cNvPr id="23" name="Rectangle 22">
            <a:extLst>
              <a:ext uri="{FF2B5EF4-FFF2-40B4-BE49-F238E27FC236}">
                <a16:creationId xmlns:a16="http://schemas.microsoft.com/office/drawing/2014/main" id="{2A47C396-5885-4513-ABB7-273A191023B9}"/>
              </a:ext>
            </a:extLst>
          </p:cNvPr>
          <p:cNvSpPr/>
          <p:nvPr/>
        </p:nvSpPr>
        <p:spPr>
          <a:xfrm>
            <a:off x="2249642" y="5186107"/>
            <a:ext cx="314510" cy="338554"/>
          </a:xfrm>
          <a:prstGeom prst="rect">
            <a:avLst/>
          </a:prstGeom>
        </p:spPr>
        <p:txBody>
          <a:bodyPr wrap="none">
            <a:spAutoFit/>
          </a:bodyPr>
          <a:lstStyle/>
          <a:p>
            <a:r>
              <a:rPr lang="en-US" sz="1600" dirty="0"/>
              <a:t>3</a:t>
            </a:r>
            <a:endParaRPr lang="en-US" sz="1600" dirty="0">
              <a:solidFill>
                <a:srgbClr val="FF0000"/>
              </a:solidFill>
            </a:endParaRPr>
          </a:p>
        </p:txBody>
      </p:sp>
      <p:sp>
        <p:nvSpPr>
          <p:cNvPr id="34" name="Rectangle 33">
            <a:extLst>
              <a:ext uri="{FF2B5EF4-FFF2-40B4-BE49-F238E27FC236}">
                <a16:creationId xmlns:a16="http://schemas.microsoft.com/office/drawing/2014/main" id="{90AB014E-5FCB-403C-9B38-BC677DD774EA}"/>
              </a:ext>
            </a:extLst>
          </p:cNvPr>
          <p:cNvSpPr/>
          <p:nvPr/>
        </p:nvSpPr>
        <p:spPr>
          <a:xfrm>
            <a:off x="3224589" y="3249850"/>
            <a:ext cx="444352" cy="338554"/>
          </a:xfrm>
          <a:prstGeom prst="rect">
            <a:avLst/>
          </a:prstGeom>
        </p:spPr>
        <p:txBody>
          <a:bodyPr wrap="none">
            <a:spAutoFit/>
          </a:bodyPr>
          <a:lstStyle/>
          <a:p>
            <a:r>
              <a:rPr lang="en-US" sz="1600" dirty="0"/>
              <a:t>32</a:t>
            </a:r>
            <a:endParaRPr lang="en-US" sz="1600" dirty="0">
              <a:solidFill>
                <a:srgbClr val="FF0000"/>
              </a:solidFill>
            </a:endParaRPr>
          </a:p>
        </p:txBody>
      </p:sp>
      <p:sp>
        <p:nvSpPr>
          <p:cNvPr id="35" name="Rectangle 34">
            <a:extLst>
              <a:ext uri="{FF2B5EF4-FFF2-40B4-BE49-F238E27FC236}">
                <a16:creationId xmlns:a16="http://schemas.microsoft.com/office/drawing/2014/main" id="{541B95A3-33D8-4694-BB2F-6C12847B9914}"/>
              </a:ext>
            </a:extLst>
          </p:cNvPr>
          <p:cNvSpPr/>
          <p:nvPr/>
        </p:nvSpPr>
        <p:spPr>
          <a:xfrm>
            <a:off x="2789696" y="4709584"/>
            <a:ext cx="444352" cy="338554"/>
          </a:xfrm>
          <a:prstGeom prst="rect">
            <a:avLst/>
          </a:prstGeom>
        </p:spPr>
        <p:txBody>
          <a:bodyPr wrap="none">
            <a:spAutoFit/>
          </a:bodyPr>
          <a:lstStyle/>
          <a:p>
            <a:r>
              <a:rPr lang="en-US" sz="1600" dirty="0"/>
              <a:t>32</a:t>
            </a:r>
            <a:endParaRPr lang="en-US" sz="1600" dirty="0">
              <a:solidFill>
                <a:srgbClr val="FF0000"/>
              </a:solidFill>
            </a:endParaRP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76DC3D4B-428D-43C3-A5E8-853E707F394C}"/>
                  </a:ext>
                </a:extLst>
              </p:cNvPr>
              <p:cNvSpPr/>
              <p:nvPr/>
            </p:nvSpPr>
            <p:spPr>
              <a:xfrm>
                <a:off x="2154111" y="2197093"/>
                <a:ext cx="2243243" cy="369332"/>
              </a:xfrm>
              <a:prstGeom prst="rect">
                <a:avLst/>
              </a:prstGeom>
            </p:spPr>
            <p:txBody>
              <a:bodyPr wrap="none">
                <a:spAutoFit/>
              </a:bodyPr>
              <a:lstStyle/>
              <a:p>
                <a:r>
                  <a:rPr lang="en-US" dirty="0">
                    <a:solidFill>
                      <a:srgbClr val="FF0000"/>
                    </a:solidFill>
                  </a:rPr>
                  <a:t>32x32x3 image </a:t>
                </a:r>
                <a14:m>
                  <m:oMath xmlns:m="http://schemas.openxmlformats.org/officeDocument/2006/math">
                    <m:r>
                      <a:rPr lang="en-US" b="0" i="1" dirty="0" smtClean="0">
                        <a:latin typeface="Cambria Math" panose="02040503050406030204" pitchFamily="18" charset="0"/>
                      </a:rPr>
                      <m:t>𝑥</m:t>
                    </m:r>
                  </m:oMath>
                </a14:m>
                <a:endParaRPr lang="en-US" dirty="0">
                  <a:solidFill>
                    <a:srgbClr val="FF0000"/>
                  </a:solidFill>
                </a:endParaRPr>
              </a:p>
            </p:txBody>
          </p:sp>
        </mc:Choice>
        <mc:Fallback xmlns="">
          <p:sp>
            <p:nvSpPr>
              <p:cNvPr id="41" name="Rectangle 40">
                <a:extLst>
                  <a:ext uri="{FF2B5EF4-FFF2-40B4-BE49-F238E27FC236}">
                    <a16:creationId xmlns:a16="http://schemas.microsoft.com/office/drawing/2014/main" id="{76DC3D4B-428D-43C3-A5E8-853E707F394C}"/>
                  </a:ext>
                </a:extLst>
              </p:cNvPr>
              <p:cNvSpPr>
                <a:spLocks noRot="1" noChangeAspect="1" noMove="1" noResize="1" noEditPoints="1" noAdjustHandles="1" noChangeArrowheads="1" noChangeShapeType="1" noTextEdit="1"/>
              </p:cNvSpPr>
              <p:nvPr/>
            </p:nvSpPr>
            <p:spPr>
              <a:xfrm>
                <a:off x="2154111" y="2197093"/>
                <a:ext cx="2243243" cy="369332"/>
              </a:xfrm>
              <a:prstGeom prst="rect">
                <a:avLst/>
              </a:prstGeom>
              <a:blipFill>
                <a:blip r:embed="rId4"/>
                <a:stretch>
                  <a:fillRect l="-2174" t="-8197" b="-24590"/>
                </a:stretch>
              </a:blipFill>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11C799B5-F3C3-4435-920E-A0B92FB25352}"/>
                  </a:ext>
                </a:extLst>
              </p:cNvPr>
              <p:cNvSpPr/>
              <p:nvPr/>
            </p:nvSpPr>
            <p:spPr>
              <a:xfrm>
                <a:off x="3861785" y="4633499"/>
                <a:ext cx="2386615" cy="369332"/>
              </a:xfrm>
              <a:prstGeom prst="rect">
                <a:avLst/>
              </a:prstGeom>
            </p:spPr>
            <p:txBody>
              <a:bodyPr wrap="none">
                <a:spAutoFit/>
              </a:bodyPr>
              <a:lstStyle/>
              <a:p>
                <a:r>
                  <a:rPr lang="en-US" b="1" dirty="0">
                    <a:solidFill>
                      <a:srgbClr val="0000FF"/>
                    </a:solidFill>
                  </a:rPr>
                  <a:t>6</a:t>
                </a:r>
                <a:r>
                  <a:rPr lang="en-US" dirty="0"/>
                  <a:t> @ </a:t>
                </a:r>
                <a:r>
                  <a:rPr lang="en-US" dirty="0">
                    <a:solidFill>
                      <a:srgbClr val="00B050"/>
                    </a:solidFill>
                  </a:rPr>
                  <a:t>5x5x3 filter </a:t>
                </a:r>
                <a14:m>
                  <m:oMath xmlns:m="http://schemas.openxmlformats.org/officeDocument/2006/math">
                    <m:r>
                      <a:rPr lang="en-US" b="0" i="1" dirty="0" smtClean="0">
                        <a:latin typeface="Cambria Math" panose="02040503050406030204" pitchFamily="18" charset="0"/>
                      </a:rPr>
                      <m:t>𝑊</m:t>
                    </m:r>
                  </m:oMath>
                </a14:m>
                <a:endParaRPr lang="en-US" dirty="0">
                  <a:solidFill>
                    <a:srgbClr val="0070C0"/>
                  </a:solidFill>
                </a:endParaRPr>
              </a:p>
            </p:txBody>
          </p:sp>
        </mc:Choice>
        <mc:Fallback xmlns="">
          <p:sp>
            <p:nvSpPr>
              <p:cNvPr id="42" name="Rectangle 41">
                <a:extLst>
                  <a:ext uri="{FF2B5EF4-FFF2-40B4-BE49-F238E27FC236}">
                    <a16:creationId xmlns:a16="http://schemas.microsoft.com/office/drawing/2014/main" id="{11C799B5-F3C3-4435-920E-A0B92FB25352}"/>
                  </a:ext>
                </a:extLst>
              </p:cNvPr>
              <p:cNvSpPr>
                <a:spLocks noRot="1" noChangeAspect="1" noMove="1" noResize="1" noEditPoints="1" noAdjustHandles="1" noChangeArrowheads="1" noChangeShapeType="1" noTextEdit="1"/>
              </p:cNvSpPr>
              <p:nvPr/>
            </p:nvSpPr>
            <p:spPr>
              <a:xfrm>
                <a:off x="3861785" y="4633499"/>
                <a:ext cx="2386615" cy="369332"/>
              </a:xfrm>
              <a:prstGeom prst="rect">
                <a:avLst/>
              </a:prstGeom>
              <a:blipFill>
                <a:blip r:embed="rId5"/>
                <a:stretch>
                  <a:fillRect l="-2041" t="-8197" b="-24590"/>
                </a:stretch>
              </a:blipFill>
            </p:spPr>
            <p:txBody>
              <a:bodyPr/>
              <a:lstStyle/>
              <a:p>
                <a:r>
                  <a:rPr lang="id-ID">
                    <a:noFill/>
                  </a:rPr>
                  <a:t> </a:t>
                </a:r>
              </a:p>
            </p:txBody>
          </p:sp>
        </mc:Fallback>
      </mc:AlternateContent>
      <p:sp>
        <p:nvSpPr>
          <p:cNvPr id="29" name="Cube 28">
            <a:extLst>
              <a:ext uri="{FF2B5EF4-FFF2-40B4-BE49-F238E27FC236}">
                <a16:creationId xmlns:a16="http://schemas.microsoft.com/office/drawing/2014/main" id="{4946C8A8-0AFC-40C7-BB78-FA928F35DF00}"/>
              </a:ext>
            </a:extLst>
          </p:cNvPr>
          <p:cNvSpPr/>
          <p:nvPr/>
        </p:nvSpPr>
        <p:spPr>
          <a:xfrm>
            <a:off x="7216909" y="2905795"/>
            <a:ext cx="713283" cy="2082221"/>
          </a:xfrm>
          <a:prstGeom prst="cube">
            <a:avLst>
              <a:gd name="adj" fmla="val 90160"/>
            </a:avLst>
          </a:prstGeom>
          <a:solidFill>
            <a:schemeClr val="accent3">
              <a:lumMod val="40000"/>
              <a:lumOff val="6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8" name="Cube 47">
            <a:extLst>
              <a:ext uri="{FF2B5EF4-FFF2-40B4-BE49-F238E27FC236}">
                <a16:creationId xmlns:a16="http://schemas.microsoft.com/office/drawing/2014/main" id="{D56C64DD-7F00-4082-BAB4-657F022F059D}"/>
              </a:ext>
            </a:extLst>
          </p:cNvPr>
          <p:cNvSpPr/>
          <p:nvPr/>
        </p:nvSpPr>
        <p:spPr>
          <a:xfrm>
            <a:off x="4476002" y="3622610"/>
            <a:ext cx="309966" cy="791325"/>
          </a:xfrm>
          <a:prstGeom prst="cube">
            <a:avLst>
              <a:gd name="adj" fmla="val 62683"/>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9" name="Cube 48">
            <a:extLst>
              <a:ext uri="{FF2B5EF4-FFF2-40B4-BE49-F238E27FC236}">
                <a16:creationId xmlns:a16="http://schemas.microsoft.com/office/drawing/2014/main" id="{282AD36A-8FAE-4EBE-A735-C8CDE142AC10}"/>
              </a:ext>
            </a:extLst>
          </p:cNvPr>
          <p:cNvSpPr/>
          <p:nvPr/>
        </p:nvSpPr>
        <p:spPr>
          <a:xfrm>
            <a:off x="4643744" y="3622610"/>
            <a:ext cx="309966" cy="791325"/>
          </a:xfrm>
          <a:prstGeom prst="cube">
            <a:avLst>
              <a:gd name="adj" fmla="val 62683"/>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0" name="Cube 49">
            <a:extLst>
              <a:ext uri="{FF2B5EF4-FFF2-40B4-BE49-F238E27FC236}">
                <a16:creationId xmlns:a16="http://schemas.microsoft.com/office/drawing/2014/main" id="{FEFC9AB9-93E9-443D-903D-F77DAF1DB2A8}"/>
              </a:ext>
            </a:extLst>
          </p:cNvPr>
          <p:cNvSpPr/>
          <p:nvPr/>
        </p:nvSpPr>
        <p:spPr>
          <a:xfrm>
            <a:off x="4809315" y="3622610"/>
            <a:ext cx="309966" cy="791325"/>
          </a:xfrm>
          <a:prstGeom prst="cube">
            <a:avLst>
              <a:gd name="adj" fmla="val 62683"/>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51" name="Cube 50">
            <a:extLst>
              <a:ext uri="{FF2B5EF4-FFF2-40B4-BE49-F238E27FC236}">
                <a16:creationId xmlns:a16="http://schemas.microsoft.com/office/drawing/2014/main" id="{5A9A40AC-7685-440C-AF12-38B8CB94CD13}"/>
              </a:ext>
            </a:extLst>
          </p:cNvPr>
          <p:cNvSpPr/>
          <p:nvPr/>
        </p:nvSpPr>
        <p:spPr>
          <a:xfrm>
            <a:off x="4974886" y="3622610"/>
            <a:ext cx="309966" cy="791325"/>
          </a:xfrm>
          <a:prstGeom prst="cube">
            <a:avLst>
              <a:gd name="adj" fmla="val 62683"/>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2" name="Cube 51">
            <a:extLst>
              <a:ext uri="{FF2B5EF4-FFF2-40B4-BE49-F238E27FC236}">
                <a16:creationId xmlns:a16="http://schemas.microsoft.com/office/drawing/2014/main" id="{97931FEC-BAF9-42AB-90A9-558D96D5254C}"/>
              </a:ext>
            </a:extLst>
          </p:cNvPr>
          <p:cNvSpPr/>
          <p:nvPr/>
        </p:nvSpPr>
        <p:spPr>
          <a:xfrm>
            <a:off x="5140457" y="3622610"/>
            <a:ext cx="309966" cy="791325"/>
          </a:xfrm>
          <a:prstGeom prst="cube">
            <a:avLst>
              <a:gd name="adj" fmla="val 62683"/>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3" name="Cube 52">
            <a:extLst>
              <a:ext uri="{FF2B5EF4-FFF2-40B4-BE49-F238E27FC236}">
                <a16:creationId xmlns:a16="http://schemas.microsoft.com/office/drawing/2014/main" id="{3D3041E9-0B97-49F4-B150-BA22A2259C2D}"/>
              </a:ext>
            </a:extLst>
          </p:cNvPr>
          <p:cNvSpPr/>
          <p:nvPr/>
        </p:nvSpPr>
        <p:spPr>
          <a:xfrm>
            <a:off x="5306028" y="3622610"/>
            <a:ext cx="309966" cy="791325"/>
          </a:xfrm>
          <a:prstGeom prst="cube">
            <a:avLst>
              <a:gd name="adj" fmla="val 62683"/>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966B3288-421E-445B-9F8E-1241B10E492B}"/>
              </a:ext>
            </a:extLst>
          </p:cNvPr>
          <p:cNvCxnSpPr>
            <a:cxnSpLocks/>
          </p:cNvCxnSpPr>
          <p:nvPr/>
        </p:nvCxnSpPr>
        <p:spPr>
          <a:xfrm>
            <a:off x="5791199" y="4041933"/>
            <a:ext cx="9144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5" name="Cube 54">
            <a:extLst>
              <a:ext uri="{FF2B5EF4-FFF2-40B4-BE49-F238E27FC236}">
                <a16:creationId xmlns:a16="http://schemas.microsoft.com/office/drawing/2014/main" id="{329F3BDE-3489-4C0B-905E-18100DA32B3F}"/>
              </a:ext>
            </a:extLst>
          </p:cNvPr>
          <p:cNvSpPr/>
          <p:nvPr/>
        </p:nvSpPr>
        <p:spPr>
          <a:xfrm>
            <a:off x="7475266" y="2905795"/>
            <a:ext cx="713283" cy="2082221"/>
          </a:xfrm>
          <a:prstGeom prst="cube">
            <a:avLst>
              <a:gd name="adj" fmla="val 90160"/>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56" name="Cube 55">
            <a:extLst>
              <a:ext uri="{FF2B5EF4-FFF2-40B4-BE49-F238E27FC236}">
                <a16:creationId xmlns:a16="http://schemas.microsoft.com/office/drawing/2014/main" id="{28E45115-A486-462B-B86A-69EBE900724F}"/>
              </a:ext>
            </a:extLst>
          </p:cNvPr>
          <p:cNvSpPr/>
          <p:nvPr/>
        </p:nvSpPr>
        <p:spPr>
          <a:xfrm>
            <a:off x="7733623" y="2905795"/>
            <a:ext cx="713283" cy="2082221"/>
          </a:xfrm>
          <a:prstGeom prst="cube">
            <a:avLst>
              <a:gd name="adj" fmla="val 90160"/>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7" name="Cube 56">
            <a:extLst>
              <a:ext uri="{FF2B5EF4-FFF2-40B4-BE49-F238E27FC236}">
                <a16:creationId xmlns:a16="http://schemas.microsoft.com/office/drawing/2014/main" id="{BCF240B2-873E-4207-955C-391478B3B5E0}"/>
              </a:ext>
            </a:extLst>
          </p:cNvPr>
          <p:cNvSpPr/>
          <p:nvPr/>
        </p:nvSpPr>
        <p:spPr>
          <a:xfrm>
            <a:off x="7991980" y="2905795"/>
            <a:ext cx="713283" cy="2082221"/>
          </a:xfrm>
          <a:prstGeom prst="cube">
            <a:avLst>
              <a:gd name="adj" fmla="val 90160"/>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8" name="Cube 57">
            <a:extLst>
              <a:ext uri="{FF2B5EF4-FFF2-40B4-BE49-F238E27FC236}">
                <a16:creationId xmlns:a16="http://schemas.microsoft.com/office/drawing/2014/main" id="{F8438246-E335-4B95-A9F9-2C0D9AA7C64D}"/>
              </a:ext>
            </a:extLst>
          </p:cNvPr>
          <p:cNvSpPr/>
          <p:nvPr/>
        </p:nvSpPr>
        <p:spPr>
          <a:xfrm>
            <a:off x="8250339" y="2905795"/>
            <a:ext cx="713283" cy="2082221"/>
          </a:xfrm>
          <a:prstGeom prst="cube">
            <a:avLst>
              <a:gd name="adj" fmla="val 90160"/>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94341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par>
                                <p:cTn id="8" presetID="22" presetClass="entr" presetSubtype="1" fill="hold" grpId="0" nodeType="withEffect">
                                  <p:stCondLst>
                                    <p:cond delay="250"/>
                                  </p:stCondLst>
                                  <p:childTnLst>
                                    <p:set>
                                      <p:cBhvr>
                                        <p:cTn id="9" dur="1" fill="hold">
                                          <p:stCondLst>
                                            <p:cond delay="0"/>
                                          </p:stCondLst>
                                        </p:cTn>
                                        <p:tgtEl>
                                          <p:spTgt spid="50"/>
                                        </p:tgtEl>
                                        <p:attrNameLst>
                                          <p:attrName>style.visibility</p:attrName>
                                        </p:attrNameLst>
                                      </p:cBhvr>
                                      <p:to>
                                        <p:strVal val="visible"/>
                                      </p:to>
                                    </p:set>
                                    <p:animEffect transition="in" filter="wipe(up)">
                                      <p:cBhvr>
                                        <p:cTn id="10" dur="500"/>
                                        <p:tgtEl>
                                          <p:spTgt spid="50"/>
                                        </p:tgtEl>
                                      </p:cBhvr>
                                    </p:animEffect>
                                  </p:childTnLst>
                                </p:cTn>
                              </p:par>
                              <p:par>
                                <p:cTn id="11" presetID="22" presetClass="entr" presetSubtype="1" fill="hold" grpId="0" nodeType="withEffect">
                                  <p:stCondLst>
                                    <p:cond delay="500"/>
                                  </p:stCondLst>
                                  <p:childTnLst>
                                    <p:set>
                                      <p:cBhvr>
                                        <p:cTn id="12" dur="1" fill="hold">
                                          <p:stCondLst>
                                            <p:cond delay="0"/>
                                          </p:stCondLst>
                                        </p:cTn>
                                        <p:tgtEl>
                                          <p:spTgt spid="51"/>
                                        </p:tgtEl>
                                        <p:attrNameLst>
                                          <p:attrName>style.visibility</p:attrName>
                                        </p:attrNameLst>
                                      </p:cBhvr>
                                      <p:to>
                                        <p:strVal val="visible"/>
                                      </p:to>
                                    </p:set>
                                    <p:animEffect transition="in" filter="wipe(up)">
                                      <p:cBhvr>
                                        <p:cTn id="13" dur="500"/>
                                        <p:tgtEl>
                                          <p:spTgt spid="51"/>
                                        </p:tgtEl>
                                      </p:cBhvr>
                                    </p:animEffect>
                                  </p:childTnLst>
                                </p:cTn>
                              </p:par>
                              <p:par>
                                <p:cTn id="14" presetID="22" presetClass="entr" presetSubtype="1" fill="hold" grpId="0" nodeType="withEffect">
                                  <p:stCondLst>
                                    <p:cond delay="750"/>
                                  </p:stCondLst>
                                  <p:childTnLst>
                                    <p:set>
                                      <p:cBhvr>
                                        <p:cTn id="15" dur="1" fill="hold">
                                          <p:stCondLst>
                                            <p:cond delay="0"/>
                                          </p:stCondLst>
                                        </p:cTn>
                                        <p:tgtEl>
                                          <p:spTgt spid="52"/>
                                        </p:tgtEl>
                                        <p:attrNameLst>
                                          <p:attrName>style.visibility</p:attrName>
                                        </p:attrNameLst>
                                      </p:cBhvr>
                                      <p:to>
                                        <p:strVal val="visible"/>
                                      </p:to>
                                    </p:set>
                                    <p:animEffect transition="in" filter="wipe(up)">
                                      <p:cBhvr>
                                        <p:cTn id="16" dur="500"/>
                                        <p:tgtEl>
                                          <p:spTgt spid="52"/>
                                        </p:tgtEl>
                                      </p:cBhvr>
                                    </p:animEffect>
                                  </p:childTnLst>
                                </p:cTn>
                              </p:par>
                              <p:par>
                                <p:cTn id="17" presetID="22" presetClass="entr" presetSubtype="1" fill="hold" grpId="0" nodeType="withEffect">
                                  <p:stCondLst>
                                    <p:cond delay="1000"/>
                                  </p:stCondLst>
                                  <p:childTnLst>
                                    <p:set>
                                      <p:cBhvr>
                                        <p:cTn id="18" dur="1" fill="hold">
                                          <p:stCondLst>
                                            <p:cond delay="0"/>
                                          </p:stCondLst>
                                        </p:cTn>
                                        <p:tgtEl>
                                          <p:spTgt spid="53"/>
                                        </p:tgtEl>
                                        <p:attrNameLst>
                                          <p:attrName>style.visibility</p:attrName>
                                        </p:attrNameLst>
                                      </p:cBhvr>
                                      <p:to>
                                        <p:strVal val="visible"/>
                                      </p:to>
                                    </p:set>
                                    <p:animEffect transition="in" filter="wipe(up)">
                                      <p:cBhvr>
                                        <p:cTn id="19" dur="500"/>
                                        <p:tgtEl>
                                          <p:spTgt spid="53"/>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left)">
                                      <p:cBhvr>
                                        <p:cTn id="23" dur="500"/>
                                        <p:tgtEl>
                                          <p:spTgt spid="54"/>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up)">
                                      <p:cBhvr>
                                        <p:cTn id="27" dur="500"/>
                                        <p:tgtEl>
                                          <p:spTgt spid="29"/>
                                        </p:tgtEl>
                                      </p:cBhvr>
                                    </p:animEffect>
                                  </p:childTnLst>
                                </p:cTn>
                              </p:par>
                            </p:childTnLst>
                          </p:cTn>
                        </p:par>
                        <p:par>
                          <p:cTn id="28" fill="hold">
                            <p:stCondLst>
                              <p:cond delay="2500"/>
                            </p:stCondLst>
                            <p:childTnLst>
                              <p:par>
                                <p:cTn id="29" presetID="22" presetClass="entr" presetSubtype="1" fill="hold" grpId="0"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up)">
                                      <p:cBhvr>
                                        <p:cTn id="31" dur="500"/>
                                        <p:tgtEl>
                                          <p:spTgt spid="55"/>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up)">
                                      <p:cBhvr>
                                        <p:cTn id="35" dur="500"/>
                                        <p:tgtEl>
                                          <p:spTgt spid="56"/>
                                        </p:tgtEl>
                                      </p:cBhvr>
                                    </p:animEffect>
                                  </p:childTnLst>
                                </p:cTn>
                              </p:par>
                            </p:childTnLst>
                          </p:cTn>
                        </p:par>
                        <p:par>
                          <p:cTn id="36" fill="hold">
                            <p:stCondLst>
                              <p:cond delay="3500"/>
                            </p:stCondLst>
                            <p:childTnLst>
                              <p:par>
                                <p:cTn id="37" presetID="22" presetClass="entr" presetSubtype="1" fill="hold" grpId="0"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up)">
                                      <p:cBhvr>
                                        <p:cTn id="39" dur="500"/>
                                        <p:tgtEl>
                                          <p:spTgt spid="57"/>
                                        </p:tgtEl>
                                      </p:cBhvr>
                                    </p:animEffect>
                                  </p:childTnLst>
                                </p:cTn>
                              </p:par>
                            </p:childTnLst>
                          </p:cTn>
                        </p:par>
                        <p:par>
                          <p:cTn id="40" fill="hold">
                            <p:stCondLst>
                              <p:cond delay="4000"/>
                            </p:stCondLst>
                            <p:childTnLst>
                              <p:par>
                                <p:cTn id="41" presetID="22" presetClass="entr" presetSubtype="1" fill="hold" grpId="0" nodeType="after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wipe(up)">
                                      <p:cBhvr>
                                        <p:cTn id="4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9" grpId="0" animBg="1"/>
      <p:bldP spid="50" grpId="0" animBg="1"/>
      <p:bldP spid="51" grpId="0" animBg="1"/>
      <p:bldP spid="52" grpId="0" animBg="1"/>
      <p:bldP spid="53" grpId="0" animBg="1"/>
      <p:bldP spid="55" grpId="0" animBg="1"/>
      <p:bldP spid="56" grpId="0" animBg="1"/>
      <p:bldP spid="57" grpId="0" animBg="1"/>
      <p:bldP spid="5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be 100">
            <a:extLst>
              <a:ext uri="{FF2B5EF4-FFF2-40B4-BE49-F238E27FC236}">
                <a16:creationId xmlns:a16="http://schemas.microsoft.com/office/drawing/2014/main" id="{26EA306E-895E-4BE2-907F-89C278961B6A}"/>
              </a:ext>
            </a:extLst>
          </p:cNvPr>
          <p:cNvSpPr/>
          <p:nvPr/>
        </p:nvSpPr>
        <p:spPr>
          <a:xfrm>
            <a:off x="7331779" y="2905795"/>
            <a:ext cx="713283" cy="2082221"/>
          </a:xfrm>
          <a:prstGeom prst="cube">
            <a:avLst>
              <a:gd name="adj" fmla="val 90160"/>
            </a:avLst>
          </a:prstGeom>
          <a:solidFill>
            <a:schemeClr val="accent1">
              <a:lumMod val="20000"/>
              <a:lumOff val="8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2" name="Cube 101">
            <a:extLst>
              <a:ext uri="{FF2B5EF4-FFF2-40B4-BE49-F238E27FC236}">
                <a16:creationId xmlns:a16="http://schemas.microsoft.com/office/drawing/2014/main" id="{093C609C-949F-4127-A77D-E93A6C6E4C8E}"/>
              </a:ext>
            </a:extLst>
          </p:cNvPr>
          <p:cNvSpPr/>
          <p:nvPr/>
        </p:nvSpPr>
        <p:spPr>
          <a:xfrm>
            <a:off x="7405389" y="2905795"/>
            <a:ext cx="713283" cy="2082221"/>
          </a:xfrm>
          <a:prstGeom prst="cube">
            <a:avLst>
              <a:gd name="adj" fmla="val 90160"/>
            </a:avLst>
          </a:prstGeom>
          <a:solidFill>
            <a:schemeClr val="accent3">
              <a:lumMod val="40000"/>
              <a:lumOff val="6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3" name="Cube 102">
            <a:extLst>
              <a:ext uri="{FF2B5EF4-FFF2-40B4-BE49-F238E27FC236}">
                <a16:creationId xmlns:a16="http://schemas.microsoft.com/office/drawing/2014/main" id="{4053FF92-9A3E-4306-8B03-C9E38E9D0070}"/>
              </a:ext>
            </a:extLst>
          </p:cNvPr>
          <p:cNvSpPr/>
          <p:nvPr/>
        </p:nvSpPr>
        <p:spPr>
          <a:xfrm>
            <a:off x="7478999" y="2905795"/>
            <a:ext cx="713283" cy="2082221"/>
          </a:xfrm>
          <a:prstGeom prst="cube">
            <a:avLst>
              <a:gd name="adj" fmla="val 90160"/>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4" name="Cube 103">
            <a:extLst>
              <a:ext uri="{FF2B5EF4-FFF2-40B4-BE49-F238E27FC236}">
                <a16:creationId xmlns:a16="http://schemas.microsoft.com/office/drawing/2014/main" id="{7A3515CF-9015-4FC5-A3C1-3532029D3F73}"/>
              </a:ext>
            </a:extLst>
          </p:cNvPr>
          <p:cNvSpPr/>
          <p:nvPr/>
        </p:nvSpPr>
        <p:spPr>
          <a:xfrm>
            <a:off x="7552609" y="2905795"/>
            <a:ext cx="713283" cy="2082221"/>
          </a:xfrm>
          <a:prstGeom prst="cube">
            <a:avLst>
              <a:gd name="adj" fmla="val 90160"/>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5" name="Cube 104">
            <a:extLst>
              <a:ext uri="{FF2B5EF4-FFF2-40B4-BE49-F238E27FC236}">
                <a16:creationId xmlns:a16="http://schemas.microsoft.com/office/drawing/2014/main" id="{E1C25762-CA35-49F2-BCA3-D45BE69E9E19}"/>
              </a:ext>
            </a:extLst>
          </p:cNvPr>
          <p:cNvSpPr/>
          <p:nvPr/>
        </p:nvSpPr>
        <p:spPr>
          <a:xfrm>
            <a:off x="7626219" y="2905795"/>
            <a:ext cx="713283" cy="2082221"/>
          </a:xfrm>
          <a:prstGeom prst="cube">
            <a:avLst>
              <a:gd name="adj" fmla="val 90160"/>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06" name="Cube 105">
            <a:extLst>
              <a:ext uri="{FF2B5EF4-FFF2-40B4-BE49-F238E27FC236}">
                <a16:creationId xmlns:a16="http://schemas.microsoft.com/office/drawing/2014/main" id="{AF5953F6-32A4-443C-AE64-CB2CB7A38176}"/>
              </a:ext>
            </a:extLst>
          </p:cNvPr>
          <p:cNvSpPr/>
          <p:nvPr/>
        </p:nvSpPr>
        <p:spPr>
          <a:xfrm>
            <a:off x="7699828" y="2905795"/>
            <a:ext cx="713283" cy="2082221"/>
          </a:xfrm>
          <a:prstGeom prst="cube">
            <a:avLst>
              <a:gd name="adj" fmla="val 90160"/>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43" name="Picture 2" descr="http://www.warrenphotographic.co.uk/photography/bigs/15065-Silver-tabby-cat-sitting-white-background.jpg">
            <a:extLst>
              <a:ext uri="{FF2B5EF4-FFF2-40B4-BE49-F238E27FC236}">
                <a16:creationId xmlns:a16="http://schemas.microsoft.com/office/drawing/2014/main" id="{542DA9F9-977D-4996-8BBF-AAC9482CF678}"/>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370012" y="3146895"/>
            <a:ext cx="1568196" cy="1611492"/>
          </a:xfrm>
          <a:prstGeom prst="rect">
            <a:avLst/>
          </a:prstGeom>
          <a:noFill/>
          <a:ln>
            <a:solidFill>
              <a:schemeClr val="accent1"/>
            </a:solidFill>
          </a:ln>
          <a:scene3d>
            <a:camera prst="isometricOffAxis2Right">
              <a:rot lat="1080000" lon="17340000" rev="0"/>
            </a:camera>
            <a:lightRig rig="threePt" dir="t"/>
          </a:scene3d>
          <a:extLst>
            <a:ext uri="{909E8E84-426E-40DD-AFC4-6F175D3DCCD1}">
              <a14:hiddenFill xmlns:a14="http://schemas.microsoft.com/office/drawing/2010/main">
                <a:solidFill>
                  <a:srgbClr val="FFFFFF"/>
                </a:solidFill>
              </a14:hiddenFill>
            </a:ext>
          </a:extLst>
        </p:spPr>
      </p:pic>
      <p:sp>
        <p:nvSpPr>
          <p:cNvPr id="18" name="Cube 17">
            <a:extLst>
              <a:ext uri="{FF2B5EF4-FFF2-40B4-BE49-F238E27FC236}">
                <a16:creationId xmlns:a16="http://schemas.microsoft.com/office/drawing/2014/main" id="{FF55EF60-31A4-4151-B3AC-55F87A442673}"/>
              </a:ext>
            </a:extLst>
          </p:cNvPr>
          <p:cNvSpPr/>
          <p:nvPr/>
        </p:nvSpPr>
        <p:spPr>
          <a:xfrm>
            <a:off x="2342865" y="2810767"/>
            <a:ext cx="897147" cy="2283751"/>
          </a:xfrm>
          <a:prstGeom prst="cube">
            <a:avLst>
              <a:gd name="adj" fmla="val 84892"/>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42</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dirty="0">
                <a:solidFill>
                  <a:schemeClr val="tx1"/>
                </a:solidFill>
              </a:rPr>
              <a:t>Convolution Layer</a:t>
            </a:r>
            <a:endParaRPr lang="en-US" dirty="0"/>
          </a:p>
        </p:txBody>
      </p:sp>
      <p:sp>
        <p:nvSpPr>
          <p:cNvPr id="6" name="Text Placeholder 5"/>
          <p:cNvSpPr>
            <a:spLocks noGrp="1"/>
          </p:cNvSpPr>
          <p:nvPr>
            <p:ph type="body" sz="quarter" idx="17"/>
          </p:nvPr>
        </p:nvSpPr>
        <p:spPr/>
        <p:txBody>
          <a:bodyPr/>
          <a:lstStyle/>
          <a:p>
            <a:r>
              <a:rPr lang="id-ID" dirty="0"/>
              <a:t>Computer Vision</a:t>
            </a:r>
            <a:endParaRPr lang="en-US" dirty="0"/>
          </a:p>
        </p:txBody>
      </p:sp>
      <p:cxnSp>
        <p:nvCxnSpPr>
          <p:cNvPr id="15" name="Straight Arrow Connector 14"/>
          <p:cNvCxnSpPr>
            <a:cxnSpLocks/>
          </p:cNvCxnSpPr>
          <p:nvPr/>
        </p:nvCxnSpPr>
        <p:spPr>
          <a:xfrm>
            <a:off x="3315475" y="4041933"/>
            <a:ext cx="9144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2A47C396-5885-4513-ABB7-273A191023B9}"/>
              </a:ext>
            </a:extLst>
          </p:cNvPr>
          <p:cNvSpPr/>
          <p:nvPr/>
        </p:nvSpPr>
        <p:spPr>
          <a:xfrm>
            <a:off x="2249642" y="5186107"/>
            <a:ext cx="314510" cy="338554"/>
          </a:xfrm>
          <a:prstGeom prst="rect">
            <a:avLst/>
          </a:prstGeom>
        </p:spPr>
        <p:txBody>
          <a:bodyPr wrap="none">
            <a:spAutoFit/>
          </a:bodyPr>
          <a:lstStyle/>
          <a:p>
            <a:r>
              <a:rPr lang="en-US" sz="1600" dirty="0"/>
              <a:t>3</a:t>
            </a:r>
            <a:endParaRPr lang="en-US" sz="1600" dirty="0">
              <a:solidFill>
                <a:srgbClr val="FF0000"/>
              </a:solidFill>
            </a:endParaRPr>
          </a:p>
        </p:txBody>
      </p:sp>
      <p:sp>
        <p:nvSpPr>
          <p:cNvPr id="34" name="Rectangle 33">
            <a:extLst>
              <a:ext uri="{FF2B5EF4-FFF2-40B4-BE49-F238E27FC236}">
                <a16:creationId xmlns:a16="http://schemas.microsoft.com/office/drawing/2014/main" id="{90AB014E-5FCB-403C-9B38-BC677DD774EA}"/>
              </a:ext>
            </a:extLst>
          </p:cNvPr>
          <p:cNvSpPr/>
          <p:nvPr/>
        </p:nvSpPr>
        <p:spPr>
          <a:xfrm>
            <a:off x="3224589" y="3249850"/>
            <a:ext cx="444352" cy="338554"/>
          </a:xfrm>
          <a:prstGeom prst="rect">
            <a:avLst/>
          </a:prstGeom>
        </p:spPr>
        <p:txBody>
          <a:bodyPr wrap="none">
            <a:spAutoFit/>
          </a:bodyPr>
          <a:lstStyle/>
          <a:p>
            <a:r>
              <a:rPr lang="en-US" sz="1600" dirty="0"/>
              <a:t>32</a:t>
            </a:r>
            <a:endParaRPr lang="en-US" sz="1600" dirty="0">
              <a:solidFill>
                <a:srgbClr val="FF0000"/>
              </a:solidFill>
            </a:endParaRPr>
          </a:p>
        </p:txBody>
      </p:sp>
      <p:sp>
        <p:nvSpPr>
          <p:cNvPr id="35" name="Rectangle 34">
            <a:extLst>
              <a:ext uri="{FF2B5EF4-FFF2-40B4-BE49-F238E27FC236}">
                <a16:creationId xmlns:a16="http://schemas.microsoft.com/office/drawing/2014/main" id="{541B95A3-33D8-4694-BB2F-6C12847B9914}"/>
              </a:ext>
            </a:extLst>
          </p:cNvPr>
          <p:cNvSpPr/>
          <p:nvPr/>
        </p:nvSpPr>
        <p:spPr>
          <a:xfrm>
            <a:off x="2789696" y="4709584"/>
            <a:ext cx="444352" cy="338554"/>
          </a:xfrm>
          <a:prstGeom prst="rect">
            <a:avLst/>
          </a:prstGeom>
        </p:spPr>
        <p:txBody>
          <a:bodyPr wrap="none">
            <a:spAutoFit/>
          </a:bodyPr>
          <a:lstStyle/>
          <a:p>
            <a:r>
              <a:rPr lang="en-US" sz="1600" dirty="0"/>
              <a:t>32</a:t>
            </a:r>
            <a:endParaRPr lang="en-US" sz="1600" dirty="0">
              <a:solidFill>
                <a:srgbClr val="FF0000"/>
              </a:solidFill>
            </a:endParaRP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76DC3D4B-428D-43C3-A5E8-853E707F394C}"/>
                  </a:ext>
                </a:extLst>
              </p:cNvPr>
              <p:cNvSpPr/>
              <p:nvPr/>
            </p:nvSpPr>
            <p:spPr>
              <a:xfrm>
                <a:off x="2154111" y="2197093"/>
                <a:ext cx="2243243" cy="369332"/>
              </a:xfrm>
              <a:prstGeom prst="rect">
                <a:avLst/>
              </a:prstGeom>
            </p:spPr>
            <p:txBody>
              <a:bodyPr wrap="none">
                <a:spAutoFit/>
              </a:bodyPr>
              <a:lstStyle/>
              <a:p>
                <a:r>
                  <a:rPr lang="en-US" dirty="0">
                    <a:solidFill>
                      <a:srgbClr val="FF0000"/>
                    </a:solidFill>
                  </a:rPr>
                  <a:t>32x32x3 image </a:t>
                </a:r>
                <a14:m>
                  <m:oMath xmlns:m="http://schemas.openxmlformats.org/officeDocument/2006/math">
                    <m:r>
                      <a:rPr lang="en-US" i="1" dirty="0">
                        <a:latin typeface="Cambria Math" panose="02040503050406030204" pitchFamily="18" charset="0"/>
                      </a:rPr>
                      <m:t>𝑥</m:t>
                    </m:r>
                  </m:oMath>
                </a14:m>
                <a:endParaRPr lang="en-US" dirty="0">
                  <a:solidFill>
                    <a:srgbClr val="FF0000"/>
                  </a:solidFill>
                </a:endParaRPr>
              </a:p>
            </p:txBody>
          </p:sp>
        </mc:Choice>
        <mc:Fallback xmlns="">
          <p:sp>
            <p:nvSpPr>
              <p:cNvPr id="41" name="Rectangle 40">
                <a:extLst>
                  <a:ext uri="{FF2B5EF4-FFF2-40B4-BE49-F238E27FC236}">
                    <a16:creationId xmlns:a16="http://schemas.microsoft.com/office/drawing/2014/main" id="{76DC3D4B-428D-43C3-A5E8-853E707F394C}"/>
                  </a:ext>
                </a:extLst>
              </p:cNvPr>
              <p:cNvSpPr>
                <a:spLocks noRot="1" noChangeAspect="1" noMove="1" noResize="1" noEditPoints="1" noAdjustHandles="1" noChangeArrowheads="1" noChangeShapeType="1" noTextEdit="1"/>
              </p:cNvSpPr>
              <p:nvPr/>
            </p:nvSpPr>
            <p:spPr>
              <a:xfrm>
                <a:off x="2154111" y="2197093"/>
                <a:ext cx="2243243" cy="369332"/>
              </a:xfrm>
              <a:prstGeom prst="rect">
                <a:avLst/>
              </a:prstGeom>
              <a:blipFill>
                <a:blip r:embed="rId4"/>
                <a:stretch>
                  <a:fillRect l="-2174" t="-8197" b="-24590"/>
                </a:stretch>
              </a:blipFill>
            </p:spPr>
            <p:txBody>
              <a:bodyPr/>
              <a:lstStyle/>
              <a:p>
                <a:r>
                  <a:rPr lang="id-ID">
                    <a:noFill/>
                  </a:rPr>
                  <a:t> </a:t>
                </a:r>
              </a:p>
            </p:txBody>
          </p:sp>
        </mc:Fallback>
      </mc:AlternateContent>
      <p:sp>
        <p:nvSpPr>
          <p:cNvPr id="59" name="Oval 58">
            <a:extLst>
              <a:ext uri="{FF2B5EF4-FFF2-40B4-BE49-F238E27FC236}">
                <a16:creationId xmlns:a16="http://schemas.microsoft.com/office/drawing/2014/main" id="{D22ED4B4-3B50-49F4-8D44-47F09BE8AD7A}"/>
              </a:ext>
            </a:extLst>
          </p:cNvPr>
          <p:cNvSpPr/>
          <p:nvPr/>
        </p:nvSpPr>
        <p:spPr>
          <a:xfrm>
            <a:off x="3796063" y="4590938"/>
            <a:ext cx="457200" cy="457200"/>
          </a:xfrm>
          <a:prstGeom prst="ellipse">
            <a:avLst/>
          </a:prstGeom>
          <a:noFill/>
          <a:ln w="28575">
            <a:solidFill>
              <a:srgbClr val="FF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0" name="Oval 59">
            <a:extLst>
              <a:ext uri="{FF2B5EF4-FFF2-40B4-BE49-F238E27FC236}">
                <a16:creationId xmlns:a16="http://schemas.microsoft.com/office/drawing/2014/main" id="{8BA59D17-EF0E-43E8-8A00-51EEFE0BCECC}"/>
              </a:ext>
            </a:extLst>
          </p:cNvPr>
          <p:cNvSpPr/>
          <p:nvPr/>
        </p:nvSpPr>
        <p:spPr>
          <a:xfrm>
            <a:off x="7359026" y="4977152"/>
            <a:ext cx="457200" cy="457200"/>
          </a:xfrm>
          <a:prstGeom prst="ellipse">
            <a:avLst/>
          </a:prstGeom>
          <a:noFill/>
          <a:ln w="28575">
            <a:solidFill>
              <a:srgbClr val="FF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61" name="Connector: Curved 60">
            <a:extLst>
              <a:ext uri="{FF2B5EF4-FFF2-40B4-BE49-F238E27FC236}">
                <a16:creationId xmlns:a16="http://schemas.microsoft.com/office/drawing/2014/main" id="{51B6C4C7-B4BE-4964-99B0-B05C96FC2114}"/>
              </a:ext>
            </a:extLst>
          </p:cNvPr>
          <p:cNvCxnSpPr>
            <a:cxnSpLocks/>
            <a:stCxn id="59" idx="4"/>
            <a:endCxn id="60" idx="4"/>
          </p:cNvCxnSpPr>
          <p:nvPr/>
        </p:nvCxnSpPr>
        <p:spPr>
          <a:xfrm rot="16200000" flipH="1">
            <a:off x="5613037" y="3459764"/>
            <a:ext cx="386214" cy="3562963"/>
          </a:xfrm>
          <a:prstGeom prst="curvedConnector3">
            <a:avLst>
              <a:gd name="adj1" fmla="val 231668"/>
            </a:avLst>
          </a:prstGeom>
          <a:ln>
            <a:solidFill>
              <a:srgbClr val="FF0000"/>
            </a:solidFill>
            <a:prstDash val="dash"/>
            <a:headEnd type="triangle"/>
            <a:tailEnd type="triangle"/>
          </a:ln>
        </p:spPr>
        <p:style>
          <a:lnRef idx="3">
            <a:schemeClr val="dk1"/>
          </a:lnRef>
          <a:fillRef idx="0">
            <a:schemeClr val="dk1"/>
          </a:fillRef>
          <a:effectRef idx="2">
            <a:schemeClr val="dk1"/>
          </a:effectRef>
          <a:fontRef idx="minor">
            <a:schemeClr val="tx1"/>
          </a:fontRef>
        </p:style>
      </p:cxnSp>
      <p:sp>
        <p:nvSpPr>
          <p:cNvPr id="72" name="Rectangle 71">
            <a:extLst>
              <a:ext uri="{FF2B5EF4-FFF2-40B4-BE49-F238E27FC236}">
                <a16:creationId xmlns:a16="http://schemas.microsoft.com/office/drawing/2014/main" id="{714BC45E-8622-4139-8762-91769473807E}"/>
              </a:ext>
            </a:extLst>
          </p:cNvPr>
          <p:cNvSpPr/>
          <p:nvPr/>
        </p:nvSpPr>
        <p:spPr>
          <a:xfrm>
            <a:off x="8410695" y="3235686"/>
            <a:ext cx="444352" cy="338554"/>
          </a:xfrm>
          <a:prstGeom prst="rect">
            <a:avLst/>
          </a:prstGeom>
        </p:spPr>
        <p:txBody>
          <a:bodyPr wrap="none">
            <a:spAutoFit/>
          </a:bodyPr>
          <a:lstStyle/>
          <a:p>
            <a:r>
              <a:rPr lang="en-US" sz="1600" dirty="0"/>
              <a:t>28</a:t>
            </a:r>
          </a:p>
        </p:txBody>
      </p:sp>
      <p:sp>
        <p:nvSpPr>
          <p:cNvPr id="73" name="Rectangle 72">
            <a:extLst>
              <a:ext uri="{FF2B5EF4-FFF2-40B4-BE49-F238E27FC236}">
                <a16:creationId xmlns:a16="http://schemas.microsoft.com/office/drawing/2014/main" id="{D87529B8-B9EA-451F-A15A-F257ABC3C287}"/>
              </a:ext>
            </a:extLst>
          </p:cNvPr>
          <p:cNvSpPr/>
          <p:nvPr/>
        </p:nvSpPr>
        <p:spPr>
          <a:xfrm>
            <a:off x="8053116" y="4657754"/>
            <a:ext cx="444352" cy="338554"/>
          </a:xfrm>
          <a:prstGeom prst="rect">
            <a:avLst/>
          </a:prstGeom>
        </p:spPr>
        <p:txBody>
          <a:bodyPr wrap="none">
            <a:spAutoFit/>
          </a:bodyPr>
          <a:lstStyle/>
          <a:p>
            <a:r>
              <a:rPr lang="en-US" sz="1600" dirty="0"/>
              <a:t>28</a:t>
            </a:r>
          </a:p>
        </p:txBody>
      </p:sp>
      <p:sp>
        <p:nvSpPr>
          <p:cNvPr id="74" name="Rectangle 73">
            <a:extLst>
              <a:ext uri="{FF2B5EF4-FFF2-40B4-BE49-F238E27FC236}">
                <a16:creationId xmlns:a16="http://schemas.microsoft.com/office/drawing/2014/main" id="{78156CB9-2791-47AF-B03D-59E784A81B4F}"/>
              </a:ext>
            </a:extLst>
          </p:cNvPr>
          <p:cNvSpPr/>
          <p:nvPr/>
        </p:nvSpPr>
        <p:spPr>
          <a:xfrm>
            <a:off x="7424352" y="5016830"/>
            <a:ext cx="330540" cy="338554"/>
          </a:xfrm>
          <a:prstGeom prst="rect">
            <a:avLst/>
          </a:prstGeom>
        </p:spPr>
        <p:txBody>
          <a:bodyPr wrap="none">
            <a:spAutoFit/>
          </a:bodyPr>
          <a:lstStyle/>
          <a:p>
            <a:r>
              <a:rPr lang="en-US" sz="1600" b="1" dirty="0">
                <a:solidFill>
                  <a:srgbClr val="0000FF"/>
                </a:solidFill>
              </a:rPr>
              <a:t>6</a:t>
            </a:r>
          </a:p>
        </p:txBody>
      </p:sp>
      <p:sp>
        <p:nvSpPr>
          <p:cNvPr id="75" name="Rectangle 74">
            <a:extLst>
              <a:ext uri="{FF2B5EF4-FFF2-40B4-BE49-F238E27FC236}">
                <a16:creationId xmlns:a16="http://schemas.microsoft.com/office/drawing/2014/main" id="{38E4C022-F00E-44A5-8E76-864AFF51BF24}"/>
              </a:ext>
            </a:extLst>
          </p:cNvPr>
          <p:cNvSpPr/>
          <p:nvPr/>
        </p:nvSpPr>
        <p:spPr>
          <a:xfrm>
            <a:off x="6648429" y="2225048"/>
            <a:ext cx="2920994" cy="369332"/>
          </a:xfrm>
          <a:prstGeom prst="rect">
            <a:avLst/>
          </a:prstGeom>
        </p:spPr>
        <p:txBody>
          <a:bodyPr wrap="square">
            <a:spAutoFit/>
          </a:bodyPr>
          <a:lstStyle/>
          <a:p>
            <a:pPr algn="ctr"/>
            <a:r>
              <a:rPr lang="en-US" b="1" dirty="0">
                <a:solidFill>
                  <a:srgbClr val="0000FF"/>
                </a:solidFill>
              </a:rPr>
              <a:t>Activation Map</a:t>
            </a:r>
          </a:p>
        </p:txBody>
      </p:sp>
      <p:sp>
        <p:nvSpPr>
          <p:cNvPr id="78" name="Cube 77">
            <a:extLst>
              <a:ext uri="{FF2B5EF4-FFF2-40B4-BE49-F238E27FC236}">
                <a16:creationId xmlns:a16="http://schemas.microsoft.com/office/drawing/2014/main" id="{CD035EB1-5604-4FD7-9ED2-3F7E5F6AE0A5}"/>
              </a:ext>
            </a:extLst>
          </p:cNvPr>
          <p:cNvSpPr/>
          <p:nvPr/>
        </p:nvSpPr>
        <p:spPr>
          <a:xfrm>
            <a:off x="4476002" y="3622610"/>
            <a:ext cx="309966" cy="791325"/>
          </a:xfrm>
          <a:prstGeom prst="cube">
            <a:avLst>
              <a:gd name="adj" fmla="val 62683"/>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9" name="Cube 78">
            <a:extLst>
              <a:ext uri="{FF2B5EF4-FFF2-40B4-BE49-F238E27FC236}">
                <a16:creationId xmlns:a16="http://schemas.microsoft.com/office/drawing/2014/main" id="{6F5EF8B4-4F09-4D49-A4FF-9778038916C5}"/>
              </a:ext>
            </a:extLst>
          </p:cNvPr>
          <p:cNvSpPr/>
          <p:nvPr/>
        </p:nvSpPr>
        <p:spPr>
          <a:xfrm>
            <a:off x="4643744" y="3622610"/>
            <a:ext cx="309966" cy="791325"/>
          </a:xfrm>
          <a:prstGeom prst="cube">
            <a:avLst>
              <a:gd name="adj" fmla="val 62683"/>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0" name="Cube 79">
            <a:extLst>
              <a:ext uri="{FF2B5EF4-FFF2-40B4-BE49-F238E27FC236}">
                <a16:creationId xmlns:a16="http://schemas.microsoft.com/office/drawing/2014/main" id="{560E2397-3A08-4513-81AD-EADB67F4ABA6}"/>
              </a:ext>
            </a:extLst>
          </p:cNvPr>
          <p:cNvSpPr/>
          <p:nvPr/>
        </p:nvSpPr>
        <p:spPr>
          <a:xfrm>
            <a:off x="4809315" y="3622610"/>
            <a:ext cx="309966" cy="791325"/>
          </a:xfrm>
          <a:prstGeom prst="cube">
            <a:avLst>
              <a:gd name="adj" fmla="val 62683"/>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81" name="Cube 80">
            <a:extLst>
              <a:ext uri="{FF2B5EF4-FFF2-40B4-BE49-F238E27FC236}">
                <a16:creationId xmlns:a16="http://schemas.microsoft.com/office/drawing/2014/main" id="{8FE08CCA-DDB0-4FD0-8EDB-63A35FDD810E}"/>
              </a:ext>
            </a:extLst>
          </p:cNvPr>
          <p:cNvSpPr/>
          <p:nvPr/>
        </p:nvSpPr>
        <p:spPr>
          <a:xfrm>
            <a:off x="4974886" y="3622610"/>
            <a:ext cx="309966" cy="791325"/>
          </a:xfrm>
          <a:prstGeom prst="cube">
            <a:avLst>
              <a:gd name="adj" fmla="val 62683"/>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Cube 81">
            <a:extLst>
              <a:ext uri="{FF2B5EF4-FFF2-40B4-BE49-F238E27FC236}">
                <a16:creationId xmlns:a16="http://schemas.microsoft.com/office/drawing/2014/main" id="{C572A9E0-B61F-4780-9043-85B6B1D5E5C5}"/>
              </a:ext>
            </a:extLst>
          </p:cNvPr>
          <p:cNvSpPr/>
          <p:nvPr/>
        </p:nvSpPr>
        <p:spPr>
          <a:xfrm>
            <a:off x="5140457" y="3622610"/>
            <a:ext cx="309966" cy="791325"/>
          </a:xfrm>
          <a:prstGeom prst="cube">
            <a:avLst>
              <a:gd name="adj" fmla="val 62683"/>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3" name="Cube 82">
            <a:extLst>
              <a:ext uri="{FF2B5EF4-FFF2-40B4-BE49-F238E27FC236}">
                <a16:creationId xmlns:a16="http://schemas.microsoft.com/office/drawing/2014/main" id="{700E31A2-764A-4F6A-B71E-B99CD9D7A121}"/>
              </a:ext>
            </a:extLst>
          </p:cNvPr>
          <p:cNvSpPr/>
          <p:nvPr/>
        </p:nvSpPr>
        <p:spPr>
          <a:xfrm>
            <a:off x="5306028" y="3622610"/>
            <a:ext cx="309966" cy="791325"/>
          </a:xfrm>
          <a:prstGeom prst="cube">
            <a:avLst>
              <a:gd name="adj" fmla="val 62683"/>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84" name="Straight Arrow Connector 83">
            <a:extLst>
              <a:ext uri="{FF2B5EF4-FFF2-40B4-BE49-F238E27FC236}">
                <a16:creationId xmlns:a16="http://schemas.microsoft.com/office/drawing/2014/main" id="{B97DB431-93C9-4CF8-BEE1-873B798BE11E}"/>
              </a:ext>
            </a:extLst>
          </p:cNvPr>
          <p:cNvCxnSpPr>
            <a:cxnSpLocks/>
          </p:cNvCxnSpPr>
          <p:nvPr/>
        </p:nvCxnSpPr>
        <p:spPr>
          <a:xfrm>
            <a:off x="5791199" y="4041933"/>
            <a:ext cx="100584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Rectangle 7">
            <a:extLst>
              <a:ext uri="{FF2B5EF4-FFF2-40B4-BE49-F238E27FC236}">
                <a16:creationId xmlns:a16="http://schemas.microsoft.com/office/drawing/2014/main" id="{EAF73DD9-B5C8-456D-B3DC-5F3587CCEF91}"/>
              </a:ext>
            </a:extLst>
          </p:cNvPr>
          <p:cNvSpPr/>
          <p:nvPr/>
        </p:nvSpPr>
        <p:spPr>
          <a:xfrm>
            <a:off x="6718159" y="2505554"/>
            <a:ext cx="2781532" cy="338554"/>
          </a:xfrm>
          <a:prstGeom prst="rect">
            <a:avLst/>
          </a:prstGeom>
        </p:spPr>
        <p:txBody>
          <a:bodyPr wrap="none">
            <a:spAutoFit/>
          </a:bodyPr>
          <a:lstStyle/>
          <a:p>
            <a:pPr algn="ctr"/>
            <a:r>
              <a:rPr lang="en-US" sz="1600" dirty="0"/>
              <a:t>New Image of [28x28x6]</a:t>
            </a:r>
          </a:p>
        </p:txBody>
      </p:sp>
      <p:grpSp>
        <p:nvGrpSpPr>
          <p:cNvPr id="89" name="Group 88">
            <a:extLst>
              <a:ext uri="{FF2B5EF4-FFF2-40B4-BE49-F238E27FC236}">
                <a16:creationId xmlns:a16="http://schemas.microsoft.com/office/drawing/2014/main" id="{AADBBFE9-934A-4E53-9DD9-6D4C577DA84F}"/>
              </a:ext>
            </a:extLst>
          </p:cNvPr>
          <p:cNvGrpSpPr/>
          <p:nvPr/>
        </p:nvGrpSpPr>
        <p:grpSpPr>
          <a:xfrm>
            <a:off x="8881727" y="3541017"/>
            <a:ext cx="1442276" cy="480771"/>
            <a:chOff x="7360764" y="3608836"/>
            <a:chExt cx="1442276" cy="480771"/>
          </a:xfrm>
        </p:grpSpPr>
        <p:cxnSp>
          <p:nvCxnSpPr>
            <p:cNvPr id="90" name="Straight Arrow Connector 89">
              <a:extLst>
                <a:ext uri="{FF2B5EF4-FFF2-40B4-BE49-F238E27FC236}">
                  <a16:creationId xmlns:a16="http://schemas.microsoft.com/office/drawing/2014/main" id="{3F48496B-FAE1-4218-8D64-2447D5D57283}"/>
                </a:ext>
              </a:extLst>
            </p:cNvPr>
            <p:cNvCxnSpPr/>
            <p:nvPr/>
          </p:nvCxnSpPr>
          <p:spPr>
            <a:xfrm>
              <a:off x="7360764" y="4089607"/>
              <a:ext cx="1371600" cy="0"/>
            </a:xfrm>
            <a:prstGeom prst="straightConnector1">
              <a:avLst/>
            </a:prstGeom>
            <a:ln>
              <a:solidFill>
                <a:schemeClr val="accent3">
                  <a:lumMod val="50000"/>
                </a:schemeClr>
              </a:solidFill>
              <a:prstDash val="dash"/>
              <a:tailEnd type="triangle"/>
            </a:ln>
          </p:spPr>
          <p:style>
            <a:lnRef idx="2">
              <a:schemeClr val="accent3"/>
            </a:lnRef>
            <a:fillRef idx="0">
              <a:schemeClr val="accent3"/>
            </a:fillRef>
            <a:effectRef idx="1">
              <a:schemeClr val="accent3"/>
            </a:effectRef>
            <a:fontRef idx="minor">
              <a:schemeClr val="tx1"/>
            </a:fontRef>
          </p:style>
        </p:cxnSp>
        <p:sp>
          <p:nvSpPr>
            <p:cNvPr id="91" name="Rectangle 90">
              <a:extLst>
                <a:ext uri="{FF2B5EF4-FFF2-40B4-BE49-F238E27FC236}">
                  <a16:creationId xmlns:a16="http://schemas.microsoft.com/office/drawing/2014/main" id="{4869DBCC-D528-4608-A921-7A94A7FD9E1B}"/>
                </a:ext>
              </a:extLst>
            </p:cNvPr>
            <p:cNvSpPr/>
            <p:nvPr/>
          </p:nvSpPr>
          <p:spPr>
            <a:xfrm>
              <a:off x="7502522" y="3608836"/>
              <a:ext cx="1300518" cy="338554"/>
            </a:xfrm>
            <a:prstGeom prst="rect">
              <a:avLst/>
            </a:prstGeom>
          </p:spPr>
          <p:txBody>
            <a:bodyPr wrap="square">
              <a:spAutoFit/>
            </a:bodyPr>
            <a:lstStyle/>
            <a:p>
              <a:r>
                <a:rPr lang="en-US" sz="1600" dirty="0">
                  <a:solidFill>
                    <a:srgbClr val="00B050"/>
                  </a:solidFill>
                  <a:latin typeface="ArialMT"/>
                </a:rPr>
                <a:t>Next Layer</a:t>
              </a:r>
              <a:endParaRPr lang="en-US" sz="1600" dirty="0">
                <a:solidFill>
                  <a:srgbClr val="00B050"/>
                </a:solidFill>
              </a:endParaRPr>
            </a:p>
          </p:txBody>
        </p:sp>
      </p:grpSp>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73896654-74E5-4264-921B-8A6345395BFE}"/>
                  </a:ext>
                </a:extLst>
              </p:cNvPr>
              <p:cNvSpPr/>
              <p:nvPr/>
            </p:nvSpPr>
            <p:spPr>
              <a:xfrm>
                <a:off x="3861785" y="4633499"/>
                <a:ext cx="2386615" cy="369332"/>
              </a:xfrm>
              <a:prstGeom prst="rect">
                <a:avLst/>
              </a:prstGeom>
            </p:spPr>
            <p:txBody>
              <a:bodyPr wrap="none">
                <a:spAutoFit/>
              </a:bodyPr>
              <a:lstStyle/>
              <a:p>
                <a:r>
                  <a:rPr lang="en-US" b="1" dirty="0">
                    <a:solidFill>
                      <a:srgbClr val="0000FF"/>
                    </a:solidFill>
                  </a:rPr>
                  <a:t>6</a:t>
                </a:r>
                <a:r>
                  <a:rPr lang="en-US" dirty="0"/>
                  <a:t> @ </a:t>
                </a:r>
                <a:r>
                  <a:rPr lang="en-US" dirty="0">
                    <a:solidFill>
                      <a:srgbClr val="00B050"/>
                    </a:solidFill>
                  </a:rPr>
                  <a:t>5x5x3 filter </a:t>
                </a:r>
                <a14:m>
                  <m:oMath xmlns:m="http://schemas.openxmlformats.org/officeDocument/2006/math">
                    <m:r>
                      <a:rPr lang="en-US" b="0" i="1" dirty="0" smtClean="0">
                        <a:latin typeface="Cambria Math" panose="02040503050406030204" pitchFamily="18" charset="0"/>
                      </a:rPr>
                      <m:t>𝑊</m:t>
                    </m:r>
                  </m:oMath>
                </a14:m>
                <a:endParaRPr lang="en-US" dirty="0">
                  <a:solidFill>
                    <a:srgbClr val="0070C0"/>
                  </a:solidFill>
                </a:endParaRPr>
              </a:p>
            </p:txBody>
          </p:sp>
        </mc:Choice>
        <mc:Fallback xmlns="">
          <p:sp>
            <p:nvSpPr>
              <p:cNvPr id="98" name="Rectangle 97">
                <a:extLst>
                  <a:ext uri="{FF2B5EF4-FFF2-40B4-BE49-F238E27FC236}">
                    <a16:creationId xmlns:a16="http://schemas.microsoft.com/office/drawing/2014/main" id="{73896654-74E5-4264-921B-8A6345395BFE}"/>
                  </a:ext>
                </a:extLst>
              </p:cNvPr>
              <p:cNvSpPr>
                <a:spLocks noRot="1" noChangeAspect="1" noMove="1" noResize="1" noEditPoints="1" noAdjustHandles="1" noChangeArrowheads="1" noChangeShapeType="1" noTextEdit="1"/>
              </p:cNvSpPr>
              <p:nvPr/>
            </p:nvSpPr>
            <p:spPr>
              <a:xfrm>
                <a:off x="3861785" y="4633499"/>
                <a:ext cx="2386615" cy="369332"/>
              </a:xfrm>
              <a:prstGeom prst="rect">
                <a:avLst/>
              </a:prstGeom>
              <a:blipFill>
                <a:blip r:embed="rId5"/>
                <a:stretch>
                  <a:fillRect l="-2041" t="-8197" b="-24590"/>
                </a:stretch>
              </a:blipFill>
            </p:spPr>
            <p:txBody>
              <a:bodyPr/>
              <a:lstStyle/>
              <a:p>
                <a:r>
                  <a:rPr lang="id-ID">
                    <a:noFill/>
                  </a:rPr>
                  <a:t> </a:t>
                </a:r>
              </a:p>
            </p:txBody>
          </p:sp>
        </mc:Fallback>
      </mc:AlternateContent>
    </p:spTree>
    <p:extLst>
      <p:ext uri="{BB962C8B-B14F-4D97-AF65-F5344CB8AC3E}">
        <p14:creationId xmlns:p14="http://schemas.microsoft.com/office/powerpoint/2010/main" val="1130283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wipe(down)">
                                      <p:cBhvr>
                                        <p:cTn id="11" dur="500"/>
                                        <p:tgtEl>
                                          <p:spTgt spid="61"/>
                                        </p:tgtEl>
                                      </p:cBhvr>
                                    </p:animEffect>
                                  </p:childTnLst>
                                </p:cTn>
                              </p:par>
                              <p:par>
                                <p:cTn id="12" presetID="22" presetClass="entr" presetSubtype="4" fill="hold" grpId="0" nodeType="withEffect">
                                  <p:stCondLst>
                                    <p:cond delay="250"/>
                                  </p:stCondLst>
                                  <p:childTnLst>
                                    <p:set>
                                      <p:cBhvr>
                                        <p:cTn id="13" dur="1" fill="hold">
                                          <p:stCondLst>
                                            <p:cond delay="0"/>
                                          </p:stCondLst>
                                        </p:cTn>
                                        <p:tgtEl>
                                          <p:spTgt spid="60"/>
                                        </p:tgtEl>
                                        <p:attrNameLst>
                                          <p:attrName>style.visibility</p:attrName>
                                        </p:attrNameLst>
                                      </p:cBhvr>
                                      <p:to>
                                        <p:strVal val="visible"/>
                                      </p:to>
                                    </p:set>
                                    <p:animEffect transition="in" filter="wipe(down)">
                                      <p:cBhvr>
                                        <p:cTn id="14" dur="500"/>
                                        <p:tgtEl>
                                          <p:spTgt spid="60"/>
                                        </p:tgtEl>
                                      </p:cBhvr>
                                    </p:animEffect>
                                  </p:childTnLst>
                                </p:cTn>
                              </p:par>
                              <p:par>
                                <p:cTn id="15" presetID="22" presetClass="entr" presetSubtype="4" fill="hold" grpId="0" nodeType="withEffect">
                                  <p:stCondLst>
                                    <p:cond delay="250"/>
                                  </p:stCondLst>
                                  <p:childTnLst>
                                    <p:set>
                                      <p:cBhvr>
                                        <p:cTn id="16" dur="1" fill="hold">
                                          <p:stCondLst>
                                            <p:cond delay="0"/>
                                          </p:stCondLst>
                                        </p:cTn>
                                        <p:tgtEl>
                                          <p:spTgt spid="59"/>
                                        </p:tgtEl>
                                        <p:attrNameLst>
                                          <p:attrName>style.visibility</p:attrName>
                                        </p:attrNameLst>
                                      </p:cBhvr>
                                      <p:to>
                                        <p:strVal val="visible"/>
                                      </p:to>
                                    </p:set>
                                    <p:animEffect transition="in" filter="wipe(down)">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wipe(left)">
                                      <p:cBhvr>
                                        <p:cTn id="22"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http://www.warrenphotographic.co.uk/photography/bigs/15065-Silver-tabby-cat-sitting-white-background.jpg">
            <a:extLst>
              <a:ext uri="{FF2B5EF4-FFF2-40B4-BE49-F238E27FC236}">
                <a16:creationId xmlns:a16="http://schemas.microsoft.com/office/drawing/2014/main" id="{542DA9F9-977D-4996-8BBF-AAC9482CF678}"/>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370012" y="3146895"/>
            <a:ext cx="1568196" cy="1611492"/>
          </a:xfrm>
          <a:prstGeom prst="rect">
            <a:avLst/>
          </a:prstGeom>
          <a:noFill/>
          <a:ln>
            <a:solidFill>
              <a:schemeClr val="accent1"/>
            </a:solidFill>
          </a:ln>
          <a:scene3d>
            <a:camera prst="isometricOffAxis2Right">
              <a:rot lat="1080000" lon="17340000" rev="0"/>
            </a:camera>
            <a:lightRig rig="threePt" dir="t"/>
          </a:scene3d>
          <a:extLst>
            <a:ext uri="{909E8E84-426E-40DD-AFC4-6F175D3DCCD1}">
              <a14:hiddenFill xmlns:a14="http://schemas.microsoft.com/office/drawing/2010/main">
                <a:solidFill>
                  <a:srgbClr val="FFFFFF"/>
                </a:solidFill>
              </a14:hiddenFill>
            </a:ext>
          </a:extLst>
        </p:spPr>
      </p:pic>
      <p:sp>
        <p:nvSpPr>
          <p:cNvPr id="18" name="Cube 17">
            <a:extLst>
              <a:ext uri="{FF2B5EF4-FFF2-40B4-BE49-F238E27FC236}">
                <a16:creationId xmlns:a16="http://schemas.microsoft.com/office/drawing/2014/main" id="{FF55EF60-31A4-4151-B3AC-55F87A442673}"/>
              </a:ext>
            </a:extLst>
          </p:cNvPr>
          <p:cNvSpPr/>
          <p:nvPr/>
        </p:nvSpPr>
        <p:spPr>
          <a:xfrm>
            <a:off x="2342865" y="2810767"/>
            <a:ext cx="897147" cy="2283751"/>
          </a:xfrm>
          <a:prstGeom prst="cube">
            <a:avLst>
              <a:gd name="adj" fmla="val 84892"/>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43</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dirty="0">
                <a:solidFill>
                  <a:schemeClr val="tx1"/>
                </a:solidFill>
              </a:rPr>
              <a:t>Convolution Layer</a:t>
            </a:r>
            <a:endParaRPr lang="en-US" dirty="0"/>
          </a:p>
        </p:txBody>
      </p:sp>
      <p:sp>
        <p:nvSpPr>
          <p:cNvPr id="6" name="Text Placeholder 5"/>
          <p:cNvSpPr>
            <a:spLocks noGrp="1"/>
          </p:cNvSpPr>
          <p:nvPr>
            <p:ph type="body" sz="quarter" idx="17"/>
          </p:nvPr>
        </p:nvSpPr>
        <p:spPr/>
        <p:txBody>
          <a:bodyPr/>
          <a:lstStyle/>
          <a:p>
            <a:r>
              <a:rPr lang="id-ID" dirty="0"/>
              <a:t>Computer Vision</a:t>
            </a:r>
            <a:endParaRPr lang="en-US" dirty="0"/>
          </a:p>
        </p:txBody>
      </p:sp>
      <p:cxnSp>
        <p:nvCxnSpPr>
          <p:cNvPr id="15" name="Straight Arrow Connector 14"/>
          <p:cNvCxnSpPr>
            <a:cxnSpLocks/>
          </p:cNvCxnSpPr>
          <p:nvPr/>
        </p:nvCxnSpPr>
        <p:spPr>
          <a:xfrm>
            <a:off x="3315475" y="4041933"/>
            <a:ext cx="9144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2A47C396-5885-4513-ABB7-273A191023B9}"/>
              </a:ext>
            </a:extLst>
          </p:cNvPr>
          <p:cNvSpPr/>
          <p:nvPr/>
        </p:nvSpPr>
        <p:spPr>
          <a:xfrm>
            <a:off x="2249642" y="5186107"/>
            <a:ext cx="314510" cy="338554"/>
          </a:xfrm>
          <a:prstGeom prst="rect">
            <a:avLst/>
          </a:prstGeom>
        </p:spPr>
        <p:txBody>
          <a:bodyPr wrap="none">
            <a:spAutoFit/>
          </a:bodyPr>
          <a:lstStyle/>
          <a:p>
            <a:r>
              <a:rPr lang="en-US" sz="1600" dirty="0"/>
              <a:t>3</a:t>
            </a:r>
            <a:endParaRPr lang="en-US" sz="1600" dirty="0">
              <a:solidFill>
                <a:srgbClr val="FF0000"/>
              </a:solidFill>
            </a:endParaRPr>
          </a:p>
        </p:txBody>
      </p:sp>
      <p:sp>
        <p:nvSpPr>
          <p:cNvPr id="34" name="Rectangle 33">
            <a:extLst>
              <a:ext uri="{FF2B5EF4-FFF2-40B4-BE49-F238E27FC236}">
                <a16:creationId xmlns:a16="http://schemas.microsoft.com/office/drawing/2014/main" id="{90AB014E-5FCB-403C-9B38-BC677DD774EA}"/>
              </a:ext>
            </a:extLst>
          </p:cNvPr>
          <p:cNvSpPr/>
          <p:nvPr/>
        </p:nvSpPr>
        <p:spPr>
          <a:xfrm>
            <a:off x="3224589" y="3249850"/>
            <a:ext cx="444352" cy="338554"/>
          </a:xfrm>
          <a:prstGeom prst="rect">
            <a:avLst/>
          </a:prstGeom>
        </p:spPr>
        <p:txBody>
          <a:bodyPr wrap="none">
            <a:spAutoFit/>
          </a:bodyPr>
          <a:lstStyle/>
          <a:p>
            <a:r>
              <a:rPr lang="en-US" sz="1600" dirty="0"/>
              <a:t>32</a:t>
            </a:r>
            <a:endParaRPr lang="en-US" sz="1600" dirty="0">
              <a:solidFill>
                <a:srgbClr val="FF0000"/>
              </a:solidFill>
            </a:endParaRPr>
          </a:p>
        </p:txBody>
      </p:sp>
      <p:sp>
        <p:nvSpPr>
          <p:cNvPr id="35" name="Rectangle 34">
            <a:extLst>
              <a:ext uri="{FF2B5EF4-FFF2-40B4-BE49-F238E27FC236}">
                <a16:creationId xmlns:a16="http://schemas.microsoft.com/office/drawing/2014/main" id="{541B95A3-33D8-4694-BB2F-6C12847B9914}"/>
              </a:ext>
            </a:extLst>
          </p:cNvPr>
          <p:cNvSpPr/>
          <p:nvPr/>
        </p:nvSpPr>
        <p:spPr>
          <a:xfrm>
            <a:off x="2789696" y="4709584"/>
            <a:ext cx="444352" cy="338554"/>
          </a:xfrm>
          <a:prstGeom prst="rect">
            <a:avLst/>
          </a:prstGeom>
        </p:spPr>
        <p:txBody>
          <a:bodyPr wrap="none">
            <a:spAutoFit/>
          </a:bodyPr>
          <a:lstStyle/>
          <a:p>
            <a:r>
              <a:rPr lang="en-US" sz="1600" dirty="0"/>
              <a:t>32</a:t>
            </a:r>
            <a:endParaRPr lang="en-US" sz="1600" dirty="0">
              <a:solidFill>
                <a:srgbClr val="FF0000"/>
              </a:solidFill>
            </a:endParaRP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76DC3D4B-428D-43C3-A5E8-853E707F394C}"/>
                  </a:ext>
                </a:extLst>
              </p:cNvPr>
              <p:cNvSpPr/>
              <p:nvPr/>
            </p:nvSpPr>
            <p:spPr>
              <a:xfrm>
                <a:off x="2154111" y="2197093"/>
                <a:ext cx="2243243" cy="369332"/>
              </a:xfrm>
              <a:prstGeom prst="rect">
                <a:avLst/>
              </a:prstGeom>
            </p:spPr>
            <p:txBody>
              <a:bodyPr wrap="none">
                <a:spAutoFit/>
              </a:bodyPr>
              <a:lstStyle/>
              <a:p>
                <a:r>
                  <a:rPr lang="en-US" dirty="0">
                    <a:solidFill>
                      <a:schemeClr val="tx1"/>
                    </a:solidFill>
                  </a:rPr>
                  <a:t>32x32x</a:t>
                </a:r>
                <a:r>
                  <a:rPr lang="en-US" b="1" dirty="0">
                    <a:solidFill>
                      <a:srgbClr val="0000FF"/>
                    </a:solidFill>
                  </a:rPr>
                  <a:t>3</a:t>
                </a:r>
                <a:r>
                  <a:rPr lang="en-US" dirty="0">
                    <a:solidFill>
                      <a:schemeClr val="tx1"/>
                    </a:solidFill>
                  </a:rPr>
                  <a:t> image </a:t>
                </a:r>
                <a14:m>
                  <m:oMath xmlns:m="http://schemas.openxmlformats.org/officeDocument/2006/math">
                    <m:r>
                      <a:rPr lang="en-US" i="1" dirty="0">
                        <a:solidFill>
                          <a:schemeClr val="tx1"/>
                        </a:solidFill>
                        <a:latin typeface="Cambria Math" panose="02040503050406030204" pitchFamily="18" charset="0"/>
                      </a:rPr>
                      <m:t>𝑥</m:t>
                    </m:r>
                  </m:oMath>
                </a14:m>
                <a:endParaRPr lang="en-US" dirty="0">
                  <a:solidFill>
                    <a:schemeClr val="tx1"/>
                  </a:solidFill>
                </a:endParaRPr>
              </a:p>
            </p:txBody>
          </p:sp>
        </mc:Choice>
        <mc:Fallback xmlns="">
          <p:sp>
            <p:nvSpPr>
              <p:cNvPr id="41" name="Rectangle 40">
                <a:extLst>
                  <a:ext uri="{FF2B5EF4-FFF2-40B4-BE49-F238E27FC236}">
                    <a16:creationId xmlns:a16="http://schemas.microsoft.com/office/drawing/2014/main" id="{76DC3D4B-428D-43C3-A5E8-853E707F394C}"/>
                  </a:ext>
                </a:extLst>
              </p:cNvPr>
              <p:cNvSpPr>
                <a:spLocks noRot="1" noChangeAspect="1" noMove="1" noResize="1" noEditPoints="1" noAdjustHandles="1" noChangeArrowheads="1" noChangeShapeType="1" noTextEdit="1"/>
              </p:cNvSpPr>
              <p:nvPr/>
            </p:nvSpPr>
            <p:spPr>
              <a:xfrm>
                <a:off x="2154111" y="2197093"/>
                <a:ext cx="2243243" cy="369332"/>
              </a:xfrm>
              <a:prstGeom prst="rect">
                <a:avLst/>
              </a:prstGeom>
              <a:blipFill>
                <a:blip r:embed="rId4"/>
                <a:stretch>
                  <a:fillRect l="-2174" t="-8197" b="-24590"/>
                </a:stretch>
              </a:blipFill>
            </p:spPr>
            <p:txBody>
              <a:bodyPr/>
              <a:lstStyle/>
              <a:p>
                <a:r>
                  <a:rPr lang="id-ID">
                    <a:noFill/>
                  </a:rPr>
                  <a:t> </a:t>
                </a:r>
              </a:p>
            </p:txBody>
          </p:sp>
        </mc:Fallback>
      </mc:AlternateContent>
      <p:sp>
        <p:nvSpPr>
          <p:cNvPr id="59" name="Oval 58">
            <a:extLst>
              <a:ext uri="{FF2B5EF4-FFF2-40B4-BE49-F238E27FC236}">
                <a16:creationId xmlns:a16="http://schemas.microsoft.com/office/drawing/2014/main" id="{D22ED4B4-3B50-49F4-8D44-47F09BE8AD7A}"/>
              </a:ext>
            </a:extLst>
          </p:cNvPr>
          <p:cNvSpPr/>
          <p:nvPr/>
        </p:nvSpPr>
        <p:spPr>
          <a:xfrm>
            <a:off x="2927527" y="2136858"/>
            <a:ext cx="457200" cy="457200"/>
          </a:xfrm>
          <a:prstGeom prst="ellipse">
            <a:avLst/>
          </a:prstGeom>
          <a:noFill/>
          <a:ln w="28575">
            <a:solidFill>
              <a:srgbClr val="FF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0" name="Oval 59">
            <a:extLst>
              <a:ext uri="{FF2B5EF4-FFF2-40B4-BE49-F238E27FC236}">
                <a16:creationId xmlns:a16="http://schemas.microsoft.com/office/drawing/2014/main" id="{8BA59D17-EF0E-43E8-8A00-51EEFE0BCECC}"/>
              </a:ext>
            </a:extLst>
          </p:cNvPr>
          <p:cNvSpPr/>
          <p:nvPr/>
        </p:nvSpPr>
        <p:spPr>
          <a:xfrm>
            <a:off x="4961187" y="3118344"/>
            <a:ext cx="457200" cy="457200"/>
          </a:xfrm>
          <a:prstGeom prst="ellipse">
            <a:avLst/>
          </a:prstGeom>
          <a:noFill/>
          <a:ln w="28575">
            <a:solidFill>
              <a:srgbClr val="FF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61" name="Connector: Curved 60">
            <a:extLst>
              <a:ext uri="{FF2B5EF4-FFF2-40B4-BE49-F238E27FC236}">
                <a16:creationId xmlns:a16="http://schemas.microsoft.com/office/drawing/2014/main" id="{51B6C4C7-B4BE-4964-99B0-B05C96FC2114}"/>
              </a:ext>
            </a:extLst>
          </p:cNvPr>
          <p:cNvCxnSpPr>
            <a:cxnSpLocks/>
            <a:stCxn id="59" idx="5"/>
            <a:endCxn id="60" idx="0"/>
          </p:cNvCxnSpPr>
          <p:nvPr/>
        </p:nvCxnSpPr>
        <p:spPr>
          <a:xfrm rot="16200000" flipH="1">
            <a:off x="3958160" y="1886716"/>
            <a:ext cx="591241" cy="1872015"/>
          </a:xfrm>
          <a:prstGeom prst="curvedConnector3">
            <a:avLst>
              <a:gd name="adj1" fmla="val 50000"/>
            </a:avLst>
          </a:prstGeom>
          <a:ln>
            <a:solidFill>
              <a:srgbClr val="FF0000"/>
            </a:solidFill>
            <a:prstDash val="dash"/>
            <a:headEnd type="triangle"/>
            <a:tailEnd type="triangle"/>
          </a:ln>
        </p:spPr>
        <p:style>
          <a:lnRef idx="3">
            <a:schemeClr val="dk1"/>
          </a:lnRef>
          <a:fillRef idx="0">
            <a:schemeClr val="dk1"/>
          </a:fillRef>
          <a:effectRef idx="2">
            <a:schemeClr val="dk1"/>
          </a:effectRef>
          <a:fontRef idx="minor">
            <a:schemeClr val="tx1"/>
          </a:fontRef>
        </p:style>
      </p:cxnSp>
      <p:sp>
        <p:nvSpPr>
          <p:cNvPr id="75" name="Rectangle 74">
            <a:extLst>
              <a:ext uri="{FF2B5EF4-FFF2-40B4-BE49-F238E27FC236}">
                <a16:creationId xmlns:a16="http://schemas.microsoft.com/office/drawing/2014/main" id="{38E4C022-F00E-44A5-8E76-864AFF51BF24}"/>
              </a:ext>
            </a:extLst>
          </p:cNvPr>
          <p:cNvSpPr/>
          <p:nvPr/>
        </p:nvSpPr>
        <p:spPr>
          <a:xfrm>
            <a:off x="6648429" y="2225048"/>
            <a:ext cx="2920994" cy="369332"/>
          </a:xfrm>
          <a:prstGeom prst="rect">
            <a:avLst/>
          </a:prstGeom>
        </p:spPr>
        <p:txBody>
          <a:bodyPr wrap="square">
            <a:spAutoFit/>
          </a:bodyPr>
          <a:lstStyle/>
          <a:p>
            <a:pPr algn="ctr"/>
            <a:r>
              <a:rPr lang="en-US" b="1" dirty="0">
                <a:solidFill>
                  <a:srgbClr val="0000FF"/>
                </a:solidFill>
              </a:rPr>
              <a:t>Activation Map</a:t>
            </a:r>
          </a:p>
        </p:txBody>
      </p:sp>
      <p:sp>
        <p:nvSpPr>
          <p:cNvPr id="78" name="Cube 77">
            <a:extLst>
              <a:ext uri="{FF2B5EF4-FFF2-40B4-BE49-F238E27FC236}">
                <a16:creationId xmlns:a16="http://schemas.microsoft.com/office/drawing/2014/main" id="{CD035EB1-5604-4FD7-9ED2-3F7E5F6AE0A5}"/>
              </a:ext>
            </a:extLst>
          </p:cNvPr>
          <p:cNvSpPr/>
          <p:nvPr/>
        </p:nvSpPr>
        <p:spPr>
          <a:xfrm>
            <a:off x="4476002" y="3622610"/>
            <a:ext cx="309966" cy="791325"/>
          </a:xfrm>
          <a:prstGeom prst="cube">
            <a:avLst>
              <a:gd name="adj" fmla="val 62683"/>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9" name="Cube 78">
            <a:extLst>
              <a:ext uri="{FF2B5EF4-FFF2-40B4-BE49-F238E27FC236}">
                <a16:creationId xmlns:a16="http://schemas.microsoft.com/office/drawing/2014/main" id="{6F5EF8B4-4F09-4D49-A4FF-9778038916C5}"/>
              </a:ext>
            </a:extLst>
          </p:cNvPr>
          <p:cNvSpPr/>
          <p:nvPr/>
        </p:nvSpPr>
        <p:spPr>
          <a:xfrm>
            <a:off x="4643744" y="3622610"/>
            <a:ext cx="309966" cy="791325"/>
          </a:xfrm>
          <a:prstGeom prst="cube">
            <a:avLst>
              <a:gd name="adj" fmla="val 62683"/>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0" name="Cube 79">
            <a:extLst>
              <a:ext uri="{FF2B5EF4-FFF2-40B4-BE49-F238E27FC236}">
                <a16:creationId xmlns:a16="http://schemas.microsoft.com/office/drawing/2014/main" id="{560E2397-3A08-4513-81AD-EADB67F4ABA6}"/>
              </a:ext>
            </a:extLst>
          </p:cNvPr>
          <p:cNvSpPr/>
          <p:nvPr/>
        </p:nvSpPr>
        <p:spPr>
          <a:xfrm>
            <a:off x="4809315" y="3622610"/>
            <a:ext cx="309966" cy="791325"/>
          </a:xfrm>
          <a:prstGeom prst="cube">
            <a:avLst>
              <a:gd name="adj" fmla="val 62683"/>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81" name="Cube 80">
            <a:extLst>
              <a:ext uri="{FF2B5EF4-FFF2-40B4-BE49-F238E27FC236}">
                <a16:creationId xmlns:a16="http://schemas.microsoft.com/office/drawing/2014/main" id="{8FE08CCA-DDB0-4FD0-8EDB-63A35FDD810E}"/>
              </a:ext>
            </a:extLst>
          </p:cNvPr>
          <p:cNvSpPr/>
          <p:nvPr/>
        </p:nvSpPr>
        <p:spPr>
          <a:xfrm>
            <a:off x="4974886" y="3622610"/>
            <a:ext cx="309966" cy="791325"/>
          </a:xfrm>
          <a:prstGeom prst="cube">
            <a:avLst>
              <a:gd name="adj" fmla="val 62683"/>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2" name="Cube 81">
            <a:extLst>
              <a:ext uri="{FF2B5EF4-FFF2-40B4-BE49-F238E27FC236}">
                <a16:creationId xmlns:a16="http://schemas.microsoft.com/office/drawing/2014/main" id="{C572A9E0-B61F-4780-9043-85B6B1D5E5C5}"/>
              </a:ext>
            </a:extLst>
          </p:cNvPr>
          <p:cNvSpPr/>
          <p:nvPr/>
        </p:nvSpPr>
        <p:spPr>
          <a:xfrm>
            <a:off x="5140457" y="3622610"/>
            <a:ext cx="309966" cy="791325"/>
          </a:xfrm>
          <a:prstGeom prst="cube">
            <a:avLst>
              <a:gd name="adj" fmla="val 62683"/>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3" name="Cube 82">
            <a:extLst>
              <a:ext uri="{FF2B5EF4-FFF2-40B4-BE49-F238E27FC236}">
                <a16:creationId xmlns:a16="http://schemas.microsoft.com/office/drawing/2014/main" id="{700E31A2-764A-4F6A-B71E-B99CD9D7A121}"/>
              </a:ext>
            </a:extLst>
          </p:cNvPr>
          <p:cNvSpPr/>
          <p:nvPr/>
        </p:nvSpPr>
        <p:spPr>
          <a:xfrm>
            <a:off x="5306028" y="3622610"/>
            <a:ext cx="309966" cy="791325"/>
          </a:xfrm>
          <a:prstGeom prst="cube">
            <a:avLst>
              <a:gd name="adj" fmla="val 62683"/>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84" name="Straight Arrow Connector 83">
            <a:extLst>
              <a:ext uri="{FF2B5EF4-FFF2-40B4-BE49-F238E27FC236}">
                <a16:creationId xmlns:a16="http://schemas.microsoft.com/office/drawing/2014/main" id="{B97DB431-93C9-4CF8-BEE1-873B798BE11E}"/>
              </a:ext>
            </a:extLst>
          </p:cNvPr>
          <p:cNvCxnSpPr>
            <a:cxnSpLocks/>
          </p:cNvCxnSpPr>
          <p:nvPr/>
        </p:nvCxnSpPr>
        <p:spPr>
          <a:xfrm>
            <a:off x="5791199" y="4041933"/>
            <a:ext cx="100584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Rectangle 7">
            <a:extLst>
              <a:ext uri="{FF2B5EF4-FFF2-40B4-BE49-F238E27FC236}">
                <a16:creationId xmlns:a16="http://schemas.microsoft.com/office/drawing/2014/main" id="{EAF73DD9-B5C8-456D-B3DC-5F3587CCEF91}"/>
              </a:ext>
            </a:extLst>
          </p:cNvPr>
          <p:cNvSpPr/>
          <p:nvPr/>
        </p:nvSpPr>
        <p:spPr>
          <a:xfrm>
            <a:off x="6718159" y="2505554"/>
            <a:ext cx="2781532" cy="338554"/>
          </a:xfrm>
          <a:prstGeom prst="rect">
            <a:avLst/>
          </a:prstGeom>
        </p:spPr>
        <p:txBody>
          <a:bodyPr wrap="none">
            <a:spAutoFit/>
          </a:bodyPr>
          <a:lstStyle/>
          <a:p>
            <a:pPr algn="ctr"/>
            <a:r>
              <a:rPr lang="en-US" sz="1600" dirty="0"/>
              <a:t>New Image of [28x28x6]</a:t>
            </a:r>
          </a:p>
        </p:txBody>
      </p:sp>
      <p:grpSp>
        <p:nvGrpSpPr>
          <p:cNvPr id="89" name="Group 88">
            <a:extLst>
              <a:ext uri="{FF2B5EF4-FFF2-40B4-BE49-F238E27FC236}">
                <a16:creationId xmlns:a16="http://schemas.microsoft.com/office/drawing/2014/main" id="{AADBBFE9-934A-4E53-9DD9-6D4C577DA84F}"/>
              </a:ext>
            </a:extLst>
          </p:cNvPr>
          <p:cNvGrpSpPr/>
          <p:nvPr/>
        </p:nvGrpSpPr>
        <p:grpSpPr>
          <a:xfrm>
            <a:off x="8881727" y="3541017"/>
            <a:ext cx="1442276" cy="480771"/>
            <a:chOff x="7360764" y="3608836"/>
            <a:chExt cx="1442276" cy="480771"/>
          </a:xfrm>
        </p:grpSpPr>
        <p:cxnSp>
          <p:nvCxnSpPr>
            <p:cNvPr id="90" name="Straight Arrow Connector 89">
              <a:extLst>
                <a:ext uri="{FF2B5EF4-FFF2-40B4-BE49-F238E27FC236}">
                  <a16:creationId xmlns:a16="http://schemas.microsoft.com/office/drawing/2014/main" id="{3F48496B-FAE1-4218-8D64-2447D5D57283}"/>
                </a:ext>
              </a:extLst>
            </p:cNvPr>
            <p:cNvCxnSpPr/>
            <p:nvPr/>
          </p:nvCxnSpPr>
          <p:spPr>
            <a:xfrm>
              <a:off x="7360764" y="4089607"/>
              <a:ext cx="1371600" cy="0"/>
            </a:xfrm>
            <a:prstGeom prst="straightConnector1">
              <a:avLst/>
            </a:prstGeom>
            <a:ln>
              <a:solidFill>
                <a:schemeClr val="accent3">
                  <a:lumMod val="50000"/>
                </a:schemeClr>
              </a:solidFill>
              <a:prstDash val="dash"/>
              <a:tailEnd type="triangle"/>
            </a:ln>
          </p:spPr>
          <p:style>
            <a:lnRef idx="2">
              <a:schemeClr val="accent3"/>
            </a:lnRef>
            <a:fillRef idx="0">
              <a:schemeClr val="accent3"/>
            </a:fillRef>
            <a:effectRef idx="1">
              <a:schemeClr val="accent3"/>
            </a:effectRef>
            <a:fontRef idx="minor">
              <a:schemeClr val="tx1"/>
            </a:fontRef>
          </p:style>
        </p:cxnSp>
        <p:sp>
          <p:nvSpPr>
            <p:cNvPr id="91" name="Rectangle 90">
              <a:extLst>
                <a:ext uri="{FF2B5EF4-FFF2-40B4-BE49-F238E27FC236}">
                  <a16:creationId xmlns:a16="http://schemas.microsoft.com/office/drawing/2014/main" id="{4869DBCC-D528-4608-A921-7A94A7FD9E1B}"/>
                </a:ext>
              </a:extLst>
            </p:cNvPr>
            <p:cNvSpPr/>
            <p:nvPr/>
          </p:nvSpPr>
          <p:spPr>
            <a:xfrm>
              <a:off x="7502522" y="3608836"/>
              <a:ext cx="1300518" cy="338554"/>
            </a:xfrm>
            <a:prstGeom prst="rect">
              <a:avLst/>
            </a:prstGeom>
          </p:spPr>
          <p:txBody>
            <a:bodyPr wrap="square">
              <a:spAutoFit/>
            </a:bodyPr>
            <a:lstStyle/>
            <a:p>
              <a:r>
                <a:rPr lang="en-US" sz="1600" dirty="0">
                  <a:solidFill>
                    <a:srgbClr val="00B050"/>
                  </a:solidFill>
                  <a:latin typeface="ArialMT"/>
                </a:rPr>
                <a:t>Next Layer</a:t>
              </a:r>
              <a:endParaRPr lang="en-US" sz="1600" dirty="0">
                <a:solidFill>
                  <a:srgbClr val="00B050"/>
                </a:solidFill>
              </a:endParaRPr>
            </a:p>
          </p:txBody>
        </p:sp>
      </p:grpSp>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73896654-74E5-4264-921B-8A6345395BFE}"/>
                  </a:ext>
                </a:extLst>
              </p:cNvPr>
              <p:cNvSpPr/>
              <p:nvPr/>
            </p:nvSpPr>
            <p:spPr>
              <a:xfrm>
                <a:off x="3935307" y="3162278"/>
                <a:ext cx="2386615" cy="369332"/>
              </a:xfrm>
              <a:prstGeom prst="rect">
                <a:avLst/>
              </a:prstGeom>
            </p:spPr>
            <p:txBody>
              <a:bodyPr wrap="none">
                <a:spAutoFit/>
              </a:bodyPr>
              <a:lstStyle/>
              <a:p>
                <a:r>
                  <a:rPr lang="en-US" dirty="0">
                    <a:solidFill>
                      <a:schemeClr val="tx1"/>
                    </a:solidFill>
                  </a:rPr>
                  <a:t>6 @ 5x5x</a:t>
                </a:r>
                <a:r>
                  <a:rPr lang="en-US" b="1" dirty="0">
                    <a:solidFill>
                      <a:srgbClr val="0000FF"/>
                    </a:solidFill>
                  </a:rPr>
                  <a:t>3</a:t>
                </a:r>
                <a:r>
                  <a:rPr lang="en-US" dirty="0">
                    <a:solidFill>
                      <a:schemeClr val="tx1"/>
                    </a:solidFill>
                  </a:rPr>
                  <a:t> filter </a:t>
                </a:r>
                <a14:m>
                  <m:oMath xmlns:m="http://schemas.openxmlformats.org/officeDocument/2006/math">
                    <m:r>
                      <a:rPr lang="en-US" b="0" i="1" dirty="0" smtClean="0">
                        <a:solidFill>
                          <a:schemeClr val="tx1"/>
                        </a:solidFill>
                        <a:latin typeface="Cambria Math" panose="02040503050406030204" pitchFamily="18" charset="0"/>
                      </a:rPr>
                      <m:t>𝑊</m:t>
                    </m:r>
                  </m:oMath>
                </a14:m>
                <a:endParaRPr lang="en-US" dirty="0">
                  <a:solidFill>
                    <a:schemeClr val="tx1"/>
                  </a:solidFill>
                </a:endParaRPr>
              </a:p>
            </p:txBody>
          </p:sp>
        </mc:Choice>
        <mc:Fallback xmlns="">
          <p:sp>
            <p:nvSpPr>
              <p:cNvPr id="98" name="Rectangle 97">
                <a:extLst>
                  <a:ext uri="{FF2B5EF4-FFF2-40B4-BE49-F238E27FC236}">
                    <a16:creationId xmlns:a16="http://schemas.microsoft.com/office/drawing/2014/main" id="{73896654-74E5-4264-921B-8A6345395BFE}"/>
                  </a:ext>
                </a:extLst>
              </p:cNvPr>
              <p:cNvSpPr>
                <a:spLocks noRot="1" noChangeAspect="1" noMove="1" noResize="1" noEditPoints="1" noAdjustHandles="1" noChangeArrowheads="1" noChangeShapeType="1" noTextEdit="1"/>
              </p:cNvSpPr>
              <p:nvPr/>
            </p:nvSpPr>
            <p:spPr>
              <a:xfrm>
                <a:off x="3935307" y="3162278"/>
                <a:ext cx="2386615" cy="369332"/>
              </a:xfrm>
              <a:prstGeom prst="rect">
                <a:avLst/>
              </a:prstGeom>
              <a:blipFill>
                <a:blip r:embed="rId5"/>
                <a:stretch>
                  <a:fillRect l="-2302" t="-10000" b="-26667"/>
                </a:stretch>
              </a:blipFill>
            </p:spPr>
            <p:txBody>
              <a:bodyPr/>
              <a:lstStyle/>
              <a:p>
                <a:r>
                  <a:rPr lang="id-ID">
                    <a:noFill/>
                  </a:rPr>
                  <a:t> </a:t>
                </a:r>
              </a:p>
            </p:txBody>
          </p:sp>
        </mc:Fallback>
      </mc:AlternateContent>
      <p:grpSp>
        <p:nvGrpSpPr>
          <p:cNvPr id="14" name="Group 13">
            <a:extLst>
              <a:ext uri="{FF2B5EF4-FFF2-40B4-BE49-F238E27FC236}">
                <a16:creationId xmlns:a16="http://schemas.microsoft.com/office/drawing/2014/main" id="{8D21900A-FD9F-4DA3-B55B-F04414F0C6FD}"/>
              </a:ext>
            </a:extLst>
          </p:cNvPr>
          <p:cNvGrpSpPr/>
          <p:nvPr/>
        </p:nvGrpSpPr>
        <p:grpSpPr>
          <a:xfrm>
            <a:off x="7331778" y="2905795"/>
            <a:ext cx="1081332" cy="2082221"/>
            <a:chOff x="5807778" y="2905794"/>
            <a:chExt cx="1081332" cy="2082221"/>
          </a:xfrm>
        </p:grpSpPr>
        <p:sp>
          <p:nvSpPr>
            <p:cNvPr id="38" name="Cube 37">
              <a:extLst>
                <a:ext uri="{FF2B5EF4-FFF2-40B4-BE49-F238E27FC236}">
                  <a16:creationId xmlns:a16="http://schemas.microsoft.com/office/drawing/2014/main" id="{4B719C8D-6B7A-47D0-B738-924D8DA2204F}"/>
                </a:ext>
              </a:extLst>
            </p:cNvPr>
            <p:cNvSpPr/>
            <p:nvPr/>
          </p:nvSpPr>
          <p:spPr>
            <a:xfrm>
              <a:off x="5807778" y="2905794"/>
              <a:ext cx="713283" cy="2082221"/>
            </a:xfrm>
            <a:prstGeom prst="cube">
              <a:avLst>
                <a:gd name="adj" fmla="val 90160"/>
              </a:avLst>
            </a:prstGeom>
            <a:solidFill>
              <a:schemeClr val="accent1">
                <a:lumMod val="20000"/>
                <a:lumOff val="8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9" name="Cube 38">
              <a:extLst>
                <a:ext uri="{FF2B5EF4-FFF2-40B4-BE49-F238E27FC236}">
                  <a16:creationId xmlns:a16="http://schemas.microsoft.com/office/drawing/2014/main" id="{A4ED7E49-546D-4720-950D-C6A74DDBAC6C}"/>
                </a:ext>
              </a:extLst>
            </p:cNvPr>
            <p:cNvSpPr/>
            <p:nvPr/>
          </p:nvSpPr>
          <p:spPr>
            <a:xfrm>
              <a:off x="5881388" y="2905794"/>
              <a:ext cx="713283" cy="2082221"/>
            </a:xfrm>
            <a:prstGeom prst="cube">
              <a:avLst>
                <a:gd name="adj" fmla="val 90160"/>
              </a:avLst>
            </a:prstGeom>
            <a:solidFill>
              <a:schemeClr val="accent3">
                <a:lumMod val="40000"/>
                <a:lumOff val="6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0" name="Cube 39">
              <a:extLst>
                <a:ext uri="{FF2B5EF4-FFF2-40B4-BE49-F238E27FC236}">
                  <a16:creationId xmlns:a16="http://schemas.microsoft.com/office/drawing/2014/main" id="{FBE89AC0-E664-408F-9CA6-E933D653F25B}"/>
                </a:ext>
              </a:extLst>
            </p:cNvPr>
            <p:cNvSpPr/>
            <p:nvPr/>
          </p:nvSpPr>
          <p:spPr>
            <a:xfrm>
              <a:off x="5954998" y="2905794"/>
              <a:ext cx="713283" cy="2082221"/>
            </a:xfrm>
            <a:prstGeom prst="cube">
              <a:avLst>
                <a:gd name="adj" fmla="val 90160"/>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2" name="Cube 41">
              <a:extLst>
                <a:ext uri="{FF2B5EF4-FFF2-40B4-BE49-F238E27FC236}">
                  <a16:creationId xmlns:a16="http://schemas.microsoft.com/office/drawing/2014/main" id="{D33C643A-D814-4579-8E07-751DB7B7B17A}"/>
                </a:ext>
              </a:extLst>
            </p:cNvPr>
            <p:cNvSpPr/>
            <p:nvPr/>
          </p:nvSpPr>
          <p:spPr>
            <a:xfrm>
              <a:off x="6028608" y="2905794"/>
              <a:ext cx="713283" cy="2082221"/>
            </a:xfrm>
            <a:prstGeom prst="cube">
              <a:avLst>
                <a:gd name="adj" fmla="val 90160"/>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4" name="Cube 43">
              <a:extLst>
                <a:ext uri="{FF2B5EF4-FFF2-40B4-BE49-F238E27FC236}">
                  <a16:creationId xmlns:a16="http://schemas.microsoft.com/office/drawing/2014/main" id="{29DB0270-6E17-4CD5-84C9-127FF58DE2A0}"/>
                </a:ext>
              </a:extLst>
            </p:cNvPr>
            <p:cNvSpPr/>
            <p:nvPr/>
          </p:nvSpPr>
          <p:spPr>
            <a:xfrm>
              <a:off x="6102218" y="2905794"/>
              <a:ext cx="713283" cy="2082221"/>
            </a:xfrm>
            <a:prstGeom prst="cube">
              <a:avLst>
                <a:gd name="adj" fmla="val 90160"/>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5" name="Cube 44">
              <a:extLst>
                <a:ext uri="{FF2B5EF4-FFF2-40B4-BE49-F238E27FC236}">
                  <a16:creationId xmlns:a16="http://schemas.microsoft.com/office/drawing/2014/main" id="{225A0CCD-1D16-4745-BE53-1B2EBDE739AD}"/>
                </a:ext>
              </a:extLst>
            </p:cNvPr>
            <p:cNvSpPr/>
            <p:nvPr/>
          </p:nvSpPr>
          <p:spPr>
            <a:xfrm>
              <a:off x="6175827" y="2905794"/>
              <a:ext cx="713283" cy="2082221"/>
            </a:xfrm>
            <a:prstGeom prst="cube">
              <a:avLst>
                <a:gd name="adj" fmla="val 90160"/>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sp>
        <p:nvSpPr>
          <p:cNvPr id="46" name="Rectangle 45">
            <a:extLst>
              <a:ext uri="{FF2B5EF4-FFF2-40B4-BE49-F238E27FC236}">
                <a16:creationId xmlns:a16="http://schemas.microsoft.com/office/drawing/2014/main" id="{49752442-953E-4CC0-A561-1465C9293217}"/>
              </a:ext>
            </a:extLst>
          </p:cNvPr>
          <p:cNvSpPr/>
          <p:nvPr/>
        </p:nvSpPr>
        <p:spPr>
          <a:xfrm>
            <a:off x="8410695" y="3235686"/>
            <a:ext cx="444352" cy="338554"/>
          </a:xfrm>
          <a:prstGeom prst="rect">
            <a:avLst/>
          </a:prstGeom>
        </p:spPr>
        <p:txBody>
          <a:bodyPr wrap="none">
            <a:spAutoFit/>
          </a:bodyPr>
          <a:lstStyle/>
          <a:p>
            <a:r>
              <a:rPr lang="en-US" sz="1600" dirty="0"/>
              <a:t>28</a:t>
            </a:r>
          </a:p>
        </p:txBody>
      </p:sp>
      <p:sp>
        <p:nvSpPr>
          <p:cNvPr id="48" name="Rectangle 47">
            <a:extLst>
              <a:ext uri="{FF2B5EF4-FFF2-40B4-BE49-F238E27FC236}">
                <a16:creationId xmlns:a16="http://schemas.microsoft.com/office/drawing/2014/main" id="{B9971F84-2191-4959-A5BE-328E47E80244}"/>
              </a:ext>
            </a:extLst>
          </p:cNvPr>
          <p:cNvSpPr/>
          <p:nvPr/>
        </p:nvSpPr>
        <p:spPr>
          <a:xfrm>
            <a:off x="7424352" y="5016830"/>
            <a:ext cx="314510" cy="338554"/>
          </a:xfrm>
          <a:prstGeom prst="rect">
            <a:avLst/>
          </a:prstGeom>
        </p:spPr>
        <p:txBody>
          <a:bodyPr wrap="none">
            <a:spAutoFit/>
          </a:bodyPr>
          <a:lstStyle/>
          <a:p>
            <a:r>
              <a:rPr lang="en-US" sz="1600" dirty="0"/>
              <a:t>6</a:t>
            </a:r>
          </a:p>
        </p:txBody>
      </p:sp>
      <p:sp>
        <p:nvSpPr>
          <p:cNvPr id="49" name="Rectangle 48">
            <a:extLst>
              <a:ext uri="{FF2B5EF4-FFF2-40B4-BE49-F238E27FC236}">
                <a16:creationId xmlns:a16="http://schemas.microsoft.com/office/drawing/2014/main" id="{D7457E4D-6F09-462C-B113-73A7D0415D42}"/>
              </a:ext>
            </a:extLst>
          </p:cNvPr>
          <p:cNvSpPr/>
          <p:nvPr/>
        </p:nvSpPr>
        <p:spPr>
          <a:xfrm>
            <a:off x="8053116" y="4657754"/>
            <a:ext cx="444352" cy="338554"/>
          </a:xfrm>
          <a:prstGeom prst="rect">
            <a:avLst/>
          </a:prstGeom>
        </p:spPr>
        <p:txBody>
          <a:bodyPr wrap="none">
            <a:spAutoFit/>
          </a:bodyPr>
          <a:lstStyle/>
          <a:p>
            <a:r>
              <a:rPr lang="en-US" sz="1600" dirty="0"/>
              <a:t>28</a:t>
            </a:r>
          </a:p>
        </p:txBody>
      </p:sp>
    </p:spTree>
    <p:extLst>
      <p:ext uri="{BB962C8B-B14F-4D97-AF65-F5344CB8AC3E}">
        <p14:creationId xmlns:p14="http://schemas.microsoft.com/office/powerpoint/2010/main" val="3551118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down)">
                                      <p:cBhvr>
                                        <p:cTn id="7" dur="500"/>
                                        <p:tgtEl>
                                          <p:spTgt spid="61"/>
                                        </p:tgtEl>
                                      </p:cBhvr>
                                    </p:animEffect>
                                  </p:childTnLst>
                                </p:cTn>
                              </p:par>
                              <p:par>
                                <p:cTn id="8" presetID="22" presetClass="entr" presetSubtype="4" fill="hold" grpId="0" nodeType="withEffect">
                                  <p:stCondLst>
                                    <p:cond delay="25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500"/>
                                        <p:tgtEl>
                                          <p:spTgt spid="60"/>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59"/>
                                        </p:tgtEl>
                                        <p:attrNameLst>
                                          <p:attrName>style.visibility</p:attrName>
                                        </p:attrNameLst>
                                      </p:cBhvr>
                                      <p:to>
                                        <p:strVal val="visible"/>
                                      </p:to>
                                    </p:set>
                                    <p:animEffect transition="in" filter="wipe(down)">
                                      <p:cBhvr>
                                        <p:cTn id="1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44</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dirty="0">
                <a:solidFill>
                  <a:schemeClr val="tx1"/>
                </a:solidFill>
              </a:rPr>
              <a:t>Convolution Layer</a:t>
            </a:r>
            <a:endParaRPr lang="en-US" dirty="0"/>
          </a:p>
        </p:txBody>
      </p:sp>
      <p:sp>
        <p:nvSpPr>
          <p:cNvPr id="6" name="Text Placeholder 5"/>
          <p:cNvSpPr>
            <a:spLocks noGrp="1"/>
          </p:cNvSpPr>
          <p:nvPr>
            <p:ph type="body" sz="quarter" idx="17"/>
          </p:nvPr>
        </p:nvSpPr>
        <p:spPr/>
        <p:txBody>
          <a:bodyPr/>
          <a:lstStyle/>
          <a:p>
            <a:r>
              <a:rPr lang="id-ID" dirty="0"/>
              <a:t>Computer Vision</a:t>
            </a:r>
            <a:endParaRPr lang="en-US" dirty="0"/>
          </a:p>
        </p:txBody>
      </p:sp>
      <p:sp>
        <p:nvSpPr>
          <p:cNvPr id="59" name="Oval 58">
            <a:extLst>
              <a:ext uri="{FF2B5EF4-FFF2-40B4-BE49-F238E27FC236}">
                <a16:creationId xmlns:a16="http://schemas.microsoft.com/office/drawing/2014/main" id="{D22ED4B4-3B50-49F4-8D44-47F09BE8AD7A}"/>
              </a:ext>
            </a:extLst>
          </p:cNvPr>
          <p:cNvSpPr/>
          <p:nvPr/>
        </p:nvSpPr>
        <p:spPr>
          <a:xfrm>
            <a:off x="3982383" y="2445349"/>
            <a:ext cx="457200" cy="457200"/>
          </a:xfrm>
          <a:prstGeom prst="ellipse">
            <a:avLst/>
          </a:prstGeom>
          <a:noFill/>
          <a:ln w="28575">
            <a:solidFill>
              <a:srgbClr val="FF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61" name="Connector: Curved 60">
            <a:extLst>
              <a:ext uri="{FF2B5EF4-FFF2-40B4-BE49-F238E27FC236}">
                <a16:creationId xmlns:a16="http://schemas.microsoft.com/office/drawing/2014/main" id="{51B6C4C7-B4BE-4964-99B0-B05C96FC2114}"/>
              </a:ext>
            </a:extLst>
          </p:cNvPr>
          <p:cNvCxnSpPr>
            <a:cxnSpLocks/>
            <a:stCxn id="59" idx="7"/>
            <a:endCxn id="60" idx="0"/>
          </p:cNvCxnSpPr>
          <p:nvPr/>
        </p:nvCxnSpPr>
        <p:spPr>
          <a:xfrm rot="16200000" flipH="1">
            <a:off x="4811853" y="2073079"/>
            <a:ext cx="598743" cy="1477192"/>
          </a:xfrm>
          <a:prstGeom prst="curvedConnector3">
            <a:avLst>
              <a:gd name="adj1" fmla="val -49363"/>
            </a:avLst>
          </a:prstGeom>
          <a:ln>
            <a:solidFill>
              <a:srgbClr val="FF0000"/>
            </a:solidFill>
            <a:prstDash val="dash"/>
            <a:headEnd type="triangle"/>
            <a:tailEnd type="triangle"/>
          </a:ln>
        </p:spPr>
        <p:style>
          <a:lnRef idx="3">
            <a:schemeClr val="dk1"/>
          </a:lnRef>
          <a:fillRef idx="0">
            <a:schemeClr val="dk1"/>
          </a:fillRef>
          <a:effectRef idx="2">
            <a:schemeClr val="dk1"/>
          </a:effectRef>
          <a:fontRef idx="minor">
            <a:schemeClr val="tx1"/>
          </a:fontRef>
        </p:style>
      </p:cxnSp>
      <p:sp>
        <p:nvSpPr>
          <p:cNvPr id="75" name="Rectangle 74">
            <a:extLst>
              <a:ext uri="{FF2B5EF4-FFF2-40B4-BE49-F238E27FC236}">
                <a16:creationId xmlns:a16="http://schemas.microsoft.com/office/drawing/2014/main" id="{38E4C022-F00E-44A5-8E76-864AFF51BF24}"/>
              </a:ext>
            </a:extLst>
          </p:cNvPr>
          <p:cNvSpPr/>
          <p:nvPr/>
        </p:nvSpPr>
        <p:spPr>
          <a:xfrm>
            <a:off x="6527130" y="2225048"/>
            <a:ext cx="2920994" cy="369332"/>
          </a:xfrm>
          <a:prstGeom prst="rect">
            <a:avLst/>
          </a:prstGeom>
        </p:spPr>
        <p:txBody>
          <a:bodyPr wrap="square">
            <a:spAutoFit/>
          </a:bodyPr>
          <a:lstStyle/>
          <a:p>
            <a:pPr algn="ctr"/>
            <a:r>
              <a:rPr lang="en-US" b="1" dirty="0">
                <a:solidFill>
                  <a:srgbClr val="0000FF"/>
                </a:solidFill>
              </a:rPr>
              <a:t>2</a:t>
            </a:r>
            <a:r>
              <a:rPr lang="en-US" b="1" baseline="30000" dirty="0">
                <a:solidFill>
                  <a:srgbClr val="0000FF"/>
                </a:solidFill>
              </a:rPr>
              <a:t>nd</a:t>
            </a:r>
            <a:r>
              <a:rPr lang="en-US" b="1" dirty="0">
                <a:solidFill>
                  <a:srgbClr val="0000FF"/>
                </a:solidFill>
              </a:rPr>
              <a:t> Activation Map</a:t>
            </a:r>
          </a:p>
        </p:txBody>
      </p:sp>
      <p:sp>
        <p:nvSpPr>
          <p:cNvPr id="8" name="Rectangle 7">
            <a:extLst>
              <a:ext uri="{FF2B5EF4-FFF2-40B4-BE49-F238E27FC236}">
                <a16:creationId xmlns:a16="http://schemas.microsoft.com/office/drawing/2014/main" id="{EAF73DD9-B5C8-456D-B3DC-5F3587CCEF91}"/>
              </a:ext>
            </a:extLst>
          </p:cNvPr>
          <p:cNvSpPr/>
          <p:nvPr/>
        </p:nvSpPr>
        <p:spPr>
          <a:xfrm>
            <a:off x="6596860" y="2505554"/>
            <a:ext cx="2781532" cy="338554"/>
          </a:xfrm>
          <a:prstGeom prst="rect">
            <a:avLst/>
          </a:prstGeom>
        </p:spPr>
        <p:txBody>
          <a:bodyPr wrap="none">
            <a:spAutoFit/>
          </a:bodyPr>
          <a:lstStyle/>
          <a:p>
            <a:pPr algn="ctr"/>
            <a:r>
              <a:rPr lang="en-US" sz="1600" dirty="0"/>
              <a:t>New Image of [24x24x</a:t>
            </a:r>
            <a:r>
              <a:rPr lang="en-US" sz="1600" b="1" dirty="0">
                <a:solidFill>
                  <a:srgbClr val="C00000"/>
                </a:solidFill>
              </a:rPr>
              <a:t>4</a:t>
            </a:r>
            <a:r>
              <a:rPr lang="en-US" sz="1600" dirty="0"/>
              <a:t>]</a:t>
            </a:r>
          </a:p>
        </p:txBody>
      </p:sp>
      <p:sp>
        <p:nvSpPr>
          <p:cNvPr id="47" name="Cube 46">
            <a:extLst>
              <a:ext uri="{FF2B5EF4-FFF2-40B4-BE49-F238E27FC236}">
                <a16:creationId xmlns:a16="http://schemas.microsoft.com/office/drawing/2014/main" id="{70E57AA3-B29D-41B0-97A8-172F50C02719}"/>
              </a:ext>
            </a:extLst>
          </p:cNvPr>
          <p:cNvSpPr/>
          <p:nvPr/>
        </p:nvSpPr>
        <p:spPr>
          <a:xfrm>
            <a:off x="4182367" y="3468901"/>
            <a:ext cx="548640" cy="729405"/>
          </a:xfrm>
          <a:prstGeom prst="cube">
            <a:avLst>
              <a:gd name="adj" fmla="val 39692"/>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0" name="Cube 49">
            <a:extLst>
              <a:ext uri="{FF2B5EF4-FFF2-40B4-BE49-F238E27FC236}">
                <a16:creationId xmlns:a16="http://schemas.microsoft.com/office/drawing/2014/main" id="{DDAAA181-A942-4A1A-BA70-275779C001A6}"/>
              </a:ext>
            </a:extLst>
          </p:cNvPr>
          <p:cNvSpPr/>
          <p:nvPr/>
        </p:nvSpPr>
        <p:spPr>
          <a:xfrm>
            <a:off x="4619451" y="3468901"/>
            <a:ext cx="548640" cy="729405"/>
          </a:xfrm>
          <a:prstGeom prst="cube">
            <a:avLst>
              <a:gd name="adj" fmla="val 39692"/>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1" name="Cube 50">
            <a:extLst>
              <a:ext uri="{FF2B5EF4-FFF2-40B4-BE49-F238E27FC236}">
                <a16:creationId xmlns:a16="http://schemas.microsoft.com/office/drawing/2014/main" id="{F076717F-C04B-4C5A-98A4-569525AFA817}"/>
              </a:ext>
            </a:extLst>
          </p:cNvPr>
          <p:cNvSpPr/>
          <p:nvPr/>
        </p:nvSpPr>
        <p:spPr>
          <a:xfrm>
            <a:off x="5056542" y="3468901"/>
            <a:ext cx="548640" cy="729405"/>
          </a:xfrm>
          <a:prstGeom prst="cube">
            <a:avLst>
              <a:gd name="adj" fmla="val 39692"/>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2" name="Rectangle 51">
            <a:extLst>
              <a:ext uri="{FF2B5EF4-FFF2-40B4-BE49-F238E27FC236}">
                <a16:creationId xmlns:a16="http://schemas.microsoft.com/office/drawing/2014/main" id="{99FB40B6-CAEF-4E3F-9D6F-18AAB3B9B486}"/>
              </a:ext>
            </a:extLst>
          </p:cNvPr>
          <p:cNvSpPr/>
          <p:nvPr/>
        </p:nvSpPr>
        <p:spPr>
          <a:xfrm>
            <a:off x="5974114" y="3522981"/>
            <a:ext cx="282450" cy="276999"/>
          </a:xfrm>
          <a:prstGeom prst="rect">
            <a:avLst/>
          </a:prstGeom>
        </p:spPr>
        <p:txBody>
          <a:bodyPr wrap="none">
            <a:spAutoFit/>
          </a:bodyPr>
          <a:lstStyle/>
          <a:p>
            <a:r>
              <a:rPr lang="id-ID" sz="1200" dirty="0"/>
              <a:t>5</a:t>
            </a:r>
            <a:endParaRPr lang="en-US" sz="1200" dirty="0"/>
          </a:p>
        </p:txBody>
      </p:sp>
      <p:sp>
        <p:nvSpPr>
          <p:cNvPr id="53" name="Rectangle 52">
            <a:extLst>
              <a:ext uri="{FF2B5EF4-FFF2-40B4-BE49-F238E27FC236}">
                <a16:creationId xmlns:a16="http://schemas.microsoft.com/office/drawing/2014/main" id="{04C14F52-3D2E-40A1-9D60-8D0F19C64F72}"/>
              </a:ext>
            </a:extLst>
          </p:cNvPr>
          <p:cNvSpPr/>
          <p:nvPr/>
        </p:nvSpPr>
        <p:spPr>
          <a:xfrm>
            <a:off x="5823146" y="4059806"/>
            <a:ext cx="282450" cy="276999"/>
          </a:xfrm>
          <a:prstGeom prst="rect">
            <a:avLst/>
          </a:prstGeom>
        </p:spPr>
        <p:txBody>
          <a:bodyPr wrap="none">
            <a:spAutoFit/>
          </a:bodyPr>
          <a:lstStyle/>
          <a:p>
            <a:r>
              <a:rPr lang="id-ID" sz="1200" dirty="0"/>
              <a:t>5</a:t>
            </a:r>
            <a:endParaRPr lang="en-US" sz="1200" dirty="0"/>
          </a:p>
        </p:txBody>
      </p:sp>
      <p:sp>
        <p:nvSpPr>
          <p:cNvPr id="54" name="Rectangle 53">
            <a:extLst>
              <a:ext uri="{FF2B5EF4-FFF2-40B4-BE49-F238E27FC236}">
                <a16:creationId xmlns:a16="http://schemas.microsoft.com/office/drawing/2014/main" id="{698F0F2E-BEBB-4851-B621-22C1929ABD88}"/>
              </a:ext>
            </a:extLst>
          </p:cNvPr>
          <p:cNvSpPr/>
          <p:nvPr/>
        </p:nvSpPr>
        <p:spPr>
          <a:xfrm>
            <a:off x="5696062" y="3159797"/>
            <a:ext cx="330540" cy="338554"/>
          </a:xfrm>
          <a:prstGeom prst="rect">
            <a:avLst/>
          </a:prstGeom>
        </p:spPr>
        <p:txBody>
          <a:bodyPr wrap="none">
            <a:spAutoFit/>
          </a:bodyPr>
          <a:lstStyle/>
          <a:p>
            <a:r>
              <a:rPr lang="id-ID" sz="1600" b="1" dirty="0">
                <a:solidFill>
                  <a:srgbClr val="0000FF"/>
                </a:solidFill>
              </a:rPr>
              <a:t>6</a:t>
            </a:r>
            <a:endParaRPr lang="en-US" sz="1600" b="1" dirty="0">
              <a:solidFill>
                <a:srgbClr val="0000FF"/>
              </a:solidFill>
            </a:endParaRPr>
          </a:p>
        </p:txBody>
      </p:sp>
      <p:cxnSp>
        <p:nvCxnSpPr>
          <p:cNvPr id="55" name="Straight Arrow Connector 54">
            <a:extLst>
              <a:ext uri="{FF2B5EF4-FFF2-40B4-BE49-F238E27FC236}">
                <a16:creationId xmlns:a16="http://schemas.microsoft.com/office/drawing/2014/main" id="{3F4C2B1C-3F96-4812-8E22-6D0EC6B18940}"/>
              </a:ext>
            </a:extLst>
          </p:cNvPr>
          <p:cNvCxnSpPr>
            <a:cxnSpLocks/>
          </p:cNvCxnSpPr>
          <p:nvPr/>
        </p:nvCxnSpPr>
        <p:spPr>
          <a:xfrm>
            <a:off x="3449608" y="3865295"/>
            <a:ext cx="6922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41177067-C2B9-4E3D-B108-8E4FBC3DE335}"/>
                  </a:ext>
                </a:extLst>
              </p:cNvPr>
              <p:cNvSpPr/>
              <p:nvPr/>
            </p:nvSpPr>
            <p:spPr>
              <a:xfrm>
                <a:off x="4023727" y="4336804"/>
                <a:ext cx="2386615" cy="369332"/>
              </a:xfrm>
              <a:prstGeom prst="rect">
                <a:avLst/>
              </a:prstGeom>
            </p:spPr>
            <p:txBody>
              <a:bodyPr wrap="none">
                <a:spAutoFit/>
              </a:bodyPr>
              <a:lstStyle/>
              <a:p>
                <a:r>
                  <a:rPr lang="en-US" b="1" dirty="0">
                    <a:solidFill>
                      <a:srgbClr val="C00000"/>
                    </a:solidFill>
                  </a:rPr>
                  <a:t>4</a:t>
                </a:r>
                <a:r>
                  <a:rPr lang="en-US" dirty="0"/>
                  <a:t> @ </a:t>
                </a:r>
                <a:r>
                  <a:rPr lang="en-US" dirty="0">
                    <a:solidFill>
                      <a:srgbClr val="00B050"/>
                    </a:solidFill>
                  </a:rPr>
                  <a:t>5x5x</a:t>
                </a:r>
                <a:r>
                  <a:rPr lang="en-US" b="1" dirty="0">
                    <a:solidFill>
                      <a:srgbClr val="0000FF"/>
                    </a:solidFill>
                  </a:rPr>
                  <a:t>6</a:t>
                </a:r>
                <a:r>
                  <a:rPr lang="en-US" dirty="0">
                    <a:solidFill>
                      <a:srgbClr val="00B050"/>
                    </a:solidFill>
                  </a:rPr>
                  <a:t> filter </a:t>
                </a:r>
                <a14:m>
                  <m:oMath xmlns:m="http://schemas.openxmlformats.org/officeDocument/2006/math">
                    <m:r>
                      <a:rPr lang="en-US" b="0" i="1" dirty="0" smtClean="0">
                        <a:latin typeface="Cambria Math" panose="02040503050406030204" pitchFamily="18" charset="0"/>
                      </a:rPr>
                      <m:t>𝑊</m:t>
                    </m:r>
                  </m:oMath>
                </a14:m>
                <a:endParaRPr lang="en-US" dirty="0">
                  <a:solidFill>
                    <a:srgbClr val="0070C0"/>
                  </a:solidFill>
                </a:endParaRPr>
              </a:p>
            </p:txBody>
          </p:sp>
        </mc:Choice>
        <mc:Fallback xmlns="">
          <p:sp>
            <p:nvSpPr>
              <p:cNvPr id="56" name="Rectangle 55">
                <a:extLst>
                  <a:ext uri="{FF2B5EF4-FFF2-40B4-BE49-F238E27FC236}">
                    <a16:creationId xmlns:a16="http://schemas.microsoft.com/office/drawing/2014/main" id="{41177067-C2B9-4E3D-B108-8E4FBC3DE335}"/>
                  </a:ext>
                </a:extLst>
              </p:cNvPr>
              <p:cNvSpPr>
                <a:spLocks noRot="1" noChangeAspect="1" noMove="1" noResize="1" noEditPoints="1" noAdjustHandles="1" noChangeArrowheads="1" noChangeShapeType="1" noTextEdit="1"/>
              </p:cNvSpPr>
              <p:nvPr/>
            </p:nvSpPr>
            <p:spPr>
              <a:xfrm>
                <a:off x="4023727" y="4336804"/>
                <a:ext cx="2386615" cy="369332"/>
              </a:xfrm>
              <a:prstGeom prst="rect">
                <a:avLst/>
              </a:prstGeom>
              <a:blipFill>
                <a:blip r:embed="rId3"/>
                <a:stretch>
                  <a:fillRect l="-2041" t="-8197" b="-24590"/>
                </a:stretch>
              </a:blipFill>
            </p:spPr>
            <p:txBody>
              <a:bodyPr/>
              <a:lstStyle/>
              <a:p>
                <a:r>
                  <a:rPr lang="id-ID">
                    <a:noFill/>
                  </a:rPr>
                  <a:t> </a:t>
                </a:r>
              </a:p>
            </p:txBody>
          </p:sp>
        </mc:Fallback>
      </mc:AlternateContent>
      <p:cxnSp>
        <p:nvCxnSpPr>
          <p:cNvPr id="57" name="Straight Arrow Connector 56">
            <a:extLst>
              <a:ext uri="{FF2B5EF4-FFF2-40B4-BE49-F238E27FC236}">
                <a16:creationId xmlns:a16="http://schemas.microsoft.com/office/drawing/2014/main" id="{AF683A04-ED4B-4024-AFCB-35D1972291F1}"/>
              </a:ext>
            </a:extLst>
          </p:cNvPr>
          <p:cNvCxnSpPr>
            <a:cxnSpLocks/>
          </p:cNvCxnSpPr>
          <p:nvPr/>
        </p:nvCxnSpPr>
        <p:spPr>
          <a:xfrm>
            <a:off x="6249939" y="3833602"/>
            <a:ext cx="69222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8" name="Rectangle 57">
            <a:extLst>
              <a:ext uri="{FF2B5EF4-FFF2-40B4-BE49-F238E27FC236}">
                <a16:creationId xmlns:a16="http://schemas.microsoft.com/office/drawing/2014/main" id="{BE14D1B1-4C6E-4AE8-97A0-82596DC642B7}"/>
              </a:ext>
            </a:extLst>
          </p:cNvPr>
          <p:cNvSpPr/>
          <p:nvPr/>
        </p:nvSpPr>
        <p:spPr>
          <a:xfrm>
            <a:off x="1600569" y="2225048"/>
            <a:ext cx="2920994" cy="369332"/>
          </a:xfrm>
          <a:prstGeom prst="rect">
            <a:avLst/>
          </a:prstGeom>
        </p:spPr>
        <p:txBody>
          <a:bodyPr wrap="square">
            <a:spAutoFit/>
          </a:bodyPr>
          <a:lstStyle/>
          <a:p>
            <a:pPr algn="ctr"/>
            <a:r>
              <a:rPr lang="en-US" b="1" dirty="0">
                <a:solidFill>
                  <a:srgbClr val="0000FF"/>
                </a:solidFill>
              </a:rPr>
              <a:t>Activation Map</a:t>
            </a:r>
          </a:p>
        </p:txBody>
      </p:sp>
      <p:sp>
        <p:nvSpPr>
          <p:cNvPr id="62" name="Rectangle 61">
            <a:extLst>
              <a:ext uri="{FF2B5EF4-FFF2-40B4-BE49-F238E27FC236}">
                <a16:creationId xmlns:a16="http://schemas.microsoft.com/office/drawing/2014/main" id="{8D817B47-2923-4279-8BC0-6DB4072486F4}"/>
              </a:ext>
            </a:extLst>
          </p:cNvPr>
          <p:cNvSpPr/>
          <p:nvPr/>
        </p:nvSpPr>
        <p:spPr>
          <a:xfrm>
            <a:off x="1670299" y="2505554"/>
            <a:ext cx="2781532" cy="338554"/>
          </a:xfrm>
          <a:prstGeom prst="rect">
            <a:avLst/>
          </a:prstGeom>
        </p:spPr>
        <p:txBody>
          <a:bodyPr wrap="none">
            <a:spAutoFit/>
          </a:bodyPr>
          <a:lstStyle/>
          <a:p>
            <a:pPr algn="ctr"/>
            <a:r>
              <a:rPr lang="en-US" sz="1600" dirty="0"/>
              <a:t>New Image of [28x28x</a:t>
            </a:r>
            <a:r>
              <a:rPr lang="en-US" sz="1600" b="1" dirty="0">
                <a:solidFill>
                  <a:srgbClr val="0000FF"/>
                </a:solidFill>
              </a:rPr>
              <a:t>6</a:t>
            </a:r>
            <a:r>
              <a:rPr lang="en-US" sz="1600" dirty="0"/>
              <a:t>]</a:t>
            </a:r>
          </a:p>
        </p:txBody>
      </p:sp>
      <p:grpSp>
        <p:nvGrpSpPr>
          <p:cNvPr id="63" name="Group 62">
            <a:extLst>
              <a:ext uri="{FF2B5EF4-FFF2-40B4-BE49-F238E27FC236}">
                <a16:creationId xmlns:a16="http://schemas.microsoft.com/office/drawing/2014/main" id="{E60E98E2-8D29-464F-8976-A3EE337C0709}"/>
              </a:ext>
            </a:extLst>
          </p:cNvPr>
          <p:cNvGrpSpPr/>
          <p:nvPr/>
        </p:nvGrpSpPr>
        <p:grpSpPr>
          <a:xfrm>
            <a:off x="2283918" y="2905795"/>
            <a:ext cx="1081332" cy="2082221"/>
            <a:chOff x="759918" y="2905794"/>
            <a:chExt cx="1081332" cy="2082221"/>
          </a:xfrm>
        </p:grpSpPr>
        <p:sp>
          <p:nvSpPr>
            <p:cNvPr id="64" name="Cube 63">
              <a:extLst>
                <a:ext uri="{FF2B5EF4-FFF2-40B4-BE49-F238E27FC236}">
                  <a16:creationId xmlns:a16="http://schemas.microsoft.com/office/drawing/2014/main" id="{9F2D4AE2-345E-4D51-AF1F-8626CF1F1C45}"/>
                </a:ext>
              </a:extLst>
            </p:cNvPr>
            <p:cNvSpPr/>
            <p:nvPr/>
          </p:nvSpPr>
          <p:spPr>
            <a:xfrm>
              <a:off x="759918" y="2905794"/>
              <a:ext cx="713283" cy="2082221"/>
            </a:xfrm>
            <a:prstGeom prst="cube">
              <a:avLst>
                <a:gd name="adj" fmla="val 90160"/>
              </a:avLst>
            </a:prstGeom>
            <a:solidFill>
              <a:schemeClr val="accent1">
                <a:lumMod val="20000"/>
                <a:lumOff val="8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5" name="Cube 64">
              <a:extLst>
                <a:ext uri="{FF2B5EF4-FFF2-40B4-BE49-F238E27FC236}">
                  <a16:creationId xmlns:a16="http://schemas.microsoft.com/office/drawing/2014/main" id="{8E50B6DE-EF37-4E52-8573-E26ADC89B514}"/>
                </a:ext>
              </a:extLst>
            </p:cNvPr>
            <p:cNvSpPr/>
            <p:nvPr/>
          </p:nvSpPr>
          <p:spPr>
            <a:xfrm>
              <a:off x="833528" y="2905794"/>
              <a:ext cx="713283" cy="2082221"/>
            </a:xfrm>
            <a:prstGeom prst="cube">
              <a:avLst>
                <a:gd name="adj" fmla="val 90160"/>
              </a:avLst>
            </a:prstGeom>
            <a:solidFill>
              <a:schemeClr val="accent3">
                <a:lumMod val="40000"/>
                <a:lumOff val="6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6" name="Cube 65">
              <a:extLst>
                <a:ext uri="{FF2B5EF4-FFF2-40B4-BE49-F238E27FC236}">
                  <a16:creationId xmlns:a16="http://schemas.microsoft.com/office/drawing/2014/main" id="{CE451246-3EF5-4499-B1DD-821187F57A18}"/>
                </a:ext>
              </a:extLst>
            </p:cNvPr>
            <p:cNvSpPr/>
            <p:nvPr/>
          </p:nvSpPr>
          <p:spPr>
            <a:xfrm>
              <a:off x="907138" y="2905794"/>
              <a:ext cx="713283" cy="2082221"/>
            </a:xfrm>
            <a:prstGeom prst="cube">
              <a:avLst>
                <a:gd name="adj" fmla="val 90160"/>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7" name="Cube 66">
              <a:extLst>
                <a:ext uri="{FF2B5EF4-FFF2-40B4-BE49-F238E27FC236}">
                  <a16:creationId xmlns:a16="http://schemas.microsoft.com/office/drawing/2014/main" id="{D36D4230-5FBF-4698-B525-FDE462D6D96C}"/>
                </a:ext>
              </a:extLst>
            </p:cNvPr>
            <p:cNvSpPr/>
            <p:nvPr/>
          </p:nvSpPr>
          <p:spPr>
            <a:xfrm>
              <a:off x="980748" y="2905794"/>
              <a:ext cx="713283" cy="2082221"/>
            </a:xfrm>
            <a:prstGeom prst="cube">
              <a:avLst>
                <a:gd name="adj" fmla="val 90160"/>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8" name="Cube 67">
              <a:extLst>
                <a:ext uri="{FF2B5EF4-FFF2-40B4-BE49-F238E27FC236}">
                  <a16:creationId xmlns:a16="http://schemas.microsoft.com/office/drawing/2014/main" id="{40FA6195-FBF4-419F-8709-451D8820870A}"/>
                </a:ext>
              </a:extLst>
            </p:cNvPr>
            <p:cNvSpPr/>
            <p:nvPr/>
          </p:nvSpPr>
          <p:spPr>
            <a:xfrm>
              <a:off x="1054358" y="2905794"/>
              <a:ext cx="713283" cy="2082221"/>
            </a:xfrm>
            <a:prstGeom prst="cube">
              <a:avLst>
                <a:gd name="adj" fmla="val 90160"/>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9" name="Cube 68">
              <a:extLst>
                <a:ext uri="{FF2B5EF4-FFF2-40B4-BE49-F238E27FC236}">
                  <a16:creationId xmlns:a16="http://schemas.microsoft.com/office/drawing/2014/main" id="{C88DE400-1AA9-4A87-96EB-7FAFC805F69E}"/>
                </a:ext>
              </a:extLst>
            </p:cNvPr>
            <p:cNvSpPr/>
            <p:nvPr/>
          </p:nvSpPr>
          <p:spPr>
            <a:xfrm>
              <a:off x="1127967" y="2905794"/>
              <a:ext cx="713283" cy="2082221"/>
            </a:xfrm>
            <a:prstGeom prst="cube">
              <a:avLst>
                <a:gd name="adj" fmla="val 90160"/>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sp>
        <p:nvSpPr>
          <p:cNvPr id="70" name="Rectangle 69">
            <a:extLst>
              <a:ext uri="{FF2B5EF4-FFF2-40B4-BE49-F238E27FC236}">
                <a16:creationId xmlns:a16="http://schemas.microsoft.com/office/drawing/2014/main" id="{4FE84135-8CF6-471E-A66D-1E3DE994DEB8}"/>
              </a:ext>
            </a:extLst>
          </p:cNvPr>
          <p:cNvSpPr/>
          <p:nvPr/>
        </p:nvSpPr>
        <p:spPr>
          <a:xfrm>
            <a:off x="3362835" y="3235686"/>
            <a:ext cx="444352" cy="338554"/>
          </a:xfrm>
          <a:prstGeom prst="rect">
            <a:avLst/>
          </a:prstGeom>
        </p:spPr>
        <p:txBody>
          <a:bodyPr wrap="none">
            <a:spAutoFit/>
          </a:bodyPr>
          <a:lstStyle/>
          <a:p>
            <a:r>
              <a:rPr lang="en-US" sz="1600" dirty="0"/>
              <a:t>28</a:t>
            </a:r>
          </a:p>
        </p:txBody>
      </p:sp>
      <p:sp>
        <p:nvSpPr>
          <p:cNvPr id="71" name="Rectangle 70">
            <a:extLst>
              <a:ext uri="{FF2B5EF4-FFF2-40B4-BE49-F238E27FC236}">
                <a16:creationId xmlns:a16="http://schemas.microsoft.com/office/drawing/2014/main" id="{400E8061-AA76-45D3-A693-AB115547EC95}"/>
              </a:ext>
            </a:extLst>
          </p:cNvPr>
          <p:cNvSpPr/>
          <p:nvPr/>
        </p:nvSpPr>
        <p:spPr>
          <a:xfrm>
            <a:off x="2376492" y="5016830"/>
            <a:ext cx="314510" cy="338554"/>
          </a:xfrm>
          <a:prstGeom prst="rect">
            <a:avLst/>
          </a:prstGeom>
        </p:spPr>
        <p:txBody>
          <a:bodyPr wrap="none">
            <a:spAutoFit/>
          </a:bodyPr>
          <a:lstStyle/>
          <a:p>
            <a:r>
              <a:rPr lang="en-US" sz="1600" dirty="0"/>
              <a:t>6</a:t>
            </a:r>
          </a:p>
        </p:txBody>
      </p:sp>
      <p:sp>
        <p:nvSpPr>
          <p:cNvPr id="72" name="Rectangle 71">
            <a:extLst>
              <a:ext uri="{FF2B5EF4-FFF2-40B4-BE49-F238E27FC236}">
                <a16:creationId xmlns:a16="http://schemas.microsoft.com/office/drawing/2014/main" id="{AE3D121D-DAE9-456C-A82B-8AEC37F881DE}"/>
              </a:ext>
            </a:extLst>
          </p:cNvPr>
          <p:cNvSpPr/>
          <p:nvPr/>
        </p:nvSpPr>
        <p:spPr>
          <a:xfrm>
            <a:off x="3005256" y="4657754"/>
            <a:ext cx="444352" cy="338554"/>
          </a:xfrm>
          <a:prstGeom prst="rect">
            <a:avLst/>
          </a:prstGeom>
        </p:spPr>
        <p:txBody>
          <a:bodyPr wrap="none">
            <a:spAutoFit/>
          </a:bodyPr>
          <a:lstStyle/>
          <a:p>
            <a:r>
              <a:rPr lang="en-US" sz="1600" dirty="0"/>
              <a:t>28</a:t>
            </a:r>
          </a:p>
        </p:txBody>
      </p:sp>
      <p:sp>
        <p:nvSpPr>
          <p:cNvPr id="74" name="Cube 73">
            <a:extLst>
              <a:ext uri="{FF2B5EF4-FFF2-40B4-BE49-F238E27FC236}">
                <a16:creationId xmlns:a16="http://schemas.microsoft.com/office/drawing/2014/main" id="{AC354CCD-1EB1-4E45-A025-E3FDF3B72542}"/>
              </a:ext>
            </a:extLst>
          </p:cNvPr>
          <p:cNvSpPr/>
          <p:nvPr/>
        </p:nvSpPr>
        <p:spPr>
          <a:xfrm>
            <a:off x="5476419" y="3468901"/>
            <a:ext cx="548640" cy="729405"/>
          </a:xfrm>
          <a:prstGeom prst="cube">
            <a:avLst>
              <a:gd name="adj" fmla="val 39692"/>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0" name="Oval 59">
            <a:extLst>
              <a:ext uri="{FF2B5EF4-FFF2-40B4-BE49-F238E27FC236}">
                <a16:creationId xmlns:a16="http://schemas.microsoft.com/office/drawing/2014/main" id="{8BA59D17-EF0E-43E8-8A00-51EEFE0BCECC}"/>
              </a:ext>
            </a:extLst>
          </p:cNvPr>
          <p:cNvSpPr/>
          <p:nvPr/>
        </p:nvSpPr>
        <p:spPr>
          <a:xfrm>
            <a:off x="5621220" y="3111047"/>
            <a:ext cx="457200" cy="457200"/>
          </a:xfrm>
          <a:prstGeom prst="ellipse">
            <a:avLst/>
          </a:prstGeom>
          <a:noFill/>
          <a:ln w="28575">
            <a:solidFill>
              <a:srgbClr val="FF0000"/>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7" name="Cube 76">
            <a:extLst>
              <a:ext uri="{FF2B5EF4-FFF2-40B4-BE49-F238E27FC236}">
                <a16:creationId xmlns:a16="http://schemas.microsoft.com/office/drawing/2014/main" id="{92A09493-742D-41AA-9B96-A2E5E327F587}"/>
              </a:ext>
            </a:extLst>
          </p:cNvPr>
          <p:cNvSpPr/>
          <p:nvPr/>
        </p:nvSpPr>
        <p:spPr>
          <a:xfrm>
            <a:off x="7170254" y="2933787"/>
            <a:ext cx="640080" cy="1828800"/>
          </a:xfrm>
          <a:prstGeom prst="cube">
            <a:avLst>
              <a:gd name="adj" fmla="val 90160"/>
            </a:avLst>
          </a:prstGeom>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5" name="Cube 84">
            <a:extLst>
              <a:ext uri="{FF2B5EF4-FFF2-40B4-BE49-F238E27FC236}">
                <a16:creationId xmlns:a16="http://schemas.microsoft.com/office/drawing/2014/main" id="{7FECFD50-04C2-42F5-A896-8563DB14A043}"/>
              </a:ext>
            </a:extLst>
          </p:cNvPr>
          <p:cNvSpPr/>
          <p:nvPr/>
        </p:nvSpPr>
        <p:spPr>
          <a:xfrm>
            <a:off x="7314500" y="2933787"/>
            <a:ext cx="640080" cy="1828800"/>
          </a:xfrm>
          <a:prstGeom prst="cube">
            <a:avLst>
              <a:gd name="adj" fmla="val 90160"/>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6" name="Cube 85">
            <a:extLst>
              <a:ext uri="{FF2B5EF4-FFF2-40B4-BE49-F238E27FC236}">
                <a16:creationId xmlns:a16="http://schemas.microsoft.com/office/drawing/2014/main" id="{6FC23131-AF18-4F18-970E-2E83BC5BCD2E}"/>
              </a:ext>
            </a:extLst>
          </p:cNvPr>
          <p:cNvSpPr/>
          <p:nvPr/>
        </p:nvSpPr>
        <p:spPr>
          <a:xfrm>
            <a:off x="7458746" y="2933787"/>
            <a:ext cx="640080" cy="1828800"/>
          </a:xfrm>
          <a:prstGeom prst="cube">
            <a:avLst>
              <a:gd name="adj" fmla="val 90160"/>
            </a:avLst>
          </a:prstGeom>
          <a:ln>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9752442-953E-4CC0-A561-1465C9293217}"/>
              </a:ext>
            </a:extLst>
          </p:cNvPr>
          <p:cNvSpPr/>
          <p:nvPr/>
        </p:nvSpPr>
        <p:spPr>
          <a:xfrm>
            <a:off x="8254182" y="3398435"/>
            <a:ext cx="444352" cy="338554"/>
          </a:xfrm>
          <a:prstGeom prst="rect">
            <a:avLst/>
          </a:prstGeom>
        </p:spPr>
        <p:txBody>
          <a:bodyPr wrap="none">
            <a:spAutoFit/>
          </a:bodyPr>
          <a:lstStyle/>
          <a:p>
            <a:r>
              <a:rPr lang="en-US" sz="1600" dirty="0"/>
              <a:t>24</a:t>
            </a:r>
          </a:p>
        </p:txBody>
      </p:sp>
      <p:sp>
        <p:nvSpPr>
          <p:cNvPr id="48" name="Rectangle 47">
            <a:extLst>
              <a:ext uri="{FF2B5EF4-FFF2-40B4-BE49-F238E27FC236}">
                <a16:creationId xmlns:a16="http://schemas.microsoft.com/office/drawing/2014/main" id="{B9971F84-2191-4959-A5BE-328E47E80244}"/>
              </a:ext>
            </a:extLst>
          </p:cNvPr>
          <p:cNvSpPr/>
          <p:nvPr/>
        </p:nvSpPr>
        <p:spPr>
          <a:xfrm>
            <a:off x="7288481" y="4813230"/>
            <a:ext cx="314510" cy="338554"/>
          </a:xfrm>
          <a:prstGeom prst="rect">
            <a:avLst/>
          </a:prstGeom>
        </p:spPr>
        <p:txBody>
          <a:bodyPr wrap="none">
            <a:spAutoFit/>
          </a:bodyPr>
          <a:lstStyle/>
          <a:p>
            <a:r>
              <a:rPr lang="en-US" sz="1600" dirty="0"/>
              <a:t>4</a:t>
            </a:r>
          </a:p>
        </p:txBody>
      </p:sp>
      <p:sp>
        <p:nvSpPr>
          <p:cNvPr id="49" name="Rectangle 48">
            <a:extLst>
              <a:ext uri="{FF2B5EF4-FFF2-40B4-BE49-F238E27FC236}">
                <a16:creationId xmlns:a16="http://schemas.microsoft.com/office/drawing/2014/main" id="{D7457E4D-6F09-462C-B113-73A7D0415D42}"/>
              </a:ext>
            </a:extLst>
          </p:cNvPr>
          <p:cNvSpPr/>
          <p:nvPr/>
        </p:nvSpPr>
        <p:spPr>
          <a:xfrm>
            <a:off x="7947391" y="4446669"/>
            <a:ext cx="444352" cy="338554"/>
          </a:xfrm>
          <a:prstGeom prst="rect">
            <a:avLst/>
          </a:prstGeom>
        </p:spPr>
        <p:txBody>
          <a:bodyPr wrap="none">
            <a:spAutoFit/>
          </a:bodyPr>
          <a:lstStyle/>
          <a:p>
            <a:r>
              <a:rPr lang="en-US" sz="1600" dirty="0"/>
              <a:t>24</a:t>
            </a:r>
          </a:p>
        </p:txBody>
      </p:sp>
      <p:sp>
        <p:nvSpPr>
          <p:cNvPr id="87" name="Cube 86">
            <a:extLst>
              <a:ext uri="{FF2B5EF4-FFF2-40B4-BE49-F238E27FC236}">
                <a16:creationId xmlns:a16="http://schemas.microsoft.com/office/drawing/2014/main" id="{325C670D-74A2-483A-B243-EAA25CD67FA8}"/>
              </a:ext>
            </a:extLst>
          </p:cNvPr>
          <p:cNvSpPr/>
          <p:nvPr/>
        </p:nvSpPr>
        <p:spPr>
          <a:xfrm>
            <a:off x="7602991" y="2933787"/>
            <a:ext cx="640080" cy="1828800"/>
          </a:xfrm>
          <a:prstGeom prst="cube">
            <a:avLst>
              <a:gd name="adj" fmla="val 90160"/>
            </a:avLst>
          </a:prstGeom>
          <a:ln>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583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up)">
                                      <p:cBhvr>
                                        <p:cTn id="11" dur="500"/>
                                        <p:tgtEl>
                                          <p:spTgt spid="47"/>
                                        </p:tgtEl>
                                      </p:cBhvr>
                                    </p:animEffect>
                                  </p:childTnLst>
                                </p:cTn>
                              </p:par>
                              <p:par>
                                <p:cTn id="12" presetID="22" presetClass="entr" presetSubtype="1" fill="hold" grpId="0"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wipe(up)">
                                      <p:cBhvr>
                                        <p:cTn id="14" dur="500"/>
                                        <p:tgtEl>
                                          <p:spTgt spid="50"/>
                                        </p:tgtEl>
                                      </p:cBhvr>
                                    </p:animEffect>
                                  </p:childTnLst>
                                </p:cTn>
                              </p:par>
                              <p:par>
                                <p:cTn id="15" presetID="22" presetClass="entr" presetSubtype="1" fill="hold" grpId="0" nodeType="withEffect">
                                  <p:stCondLst>
                                    <p:cond delay="500"/>
                                  </p:stCondLst>
                                  <p:childTnLst>
                                    <p:set>
                                      <p:cBhvr>
                                        <p:cTn id="16" dur="1" fill="hold">
                                          <p:stCondLst>
                                            <p:cond delay="0"/>
                                          </p:stCondLst>
                                        </p:cTn>
                                        <p:tgtEl>
                                          <p:spTgt spid="51"/>
                                        </p:tgtEl>
                                        <p:attrNameLst>
                                          <p:attrName>style.visibility</p:attrName>
                                        </p:attrNameLst>
                                      </p:cBhvr>
                                      <p:to>
                                        <p:strVal val="visible"/>
                                      </p:to>
                                    </p:set>
                                    <p:animEffect transition="in" filter="wipe(up)">
                                      <p:cBhvr>
                                        <p:cTn id="17" dur="500"/>
                                        <p:tgtEl>
                                          <p:spTgt spid="51"/>
                                        </p:tgtEl>
                                      </p:cBhvr>
                                    </p:animEffect>
                                  </p:childTnLst>
                                </p:cTn>
                              </p:par>
                              <p:par>
                                <p:cTn id="18" presetID="22" presetClass="entr" presetSubtype="1" fill="hold" grpId="0" nodeType="withEffect">
                                  <p:stCondLst>
                                    <p:cond delay="750"/>
                                  </p:stCondLst>
                                  <p:childTnLst>
                                    <p:set>
                                      <p:cBhvr>
                                        <p:cTn id="19" dur="1" fill="hold">
                                          <p:stCondLst>
                                            <p:cond delay="0"/>
                                          </p:stCondLst>
                                        </p:cTn>
                                        <p:tgtEl>
                                          <p:spTgt spid="74"/>
                                        </p:tgtEl>
                                        <p:attrNameLst>
                                          <p:attrName>style.visibility</p:attrName>
                                        </p:attrNameLst>
                                      </p:cBhvr>
                                      <p:to>
                                        <p:strVal val="visible"/>
                                      </p:to>
                                    </p:set>
                                    <p:animEffect transition="in" filter="wipe(up)">
                                      <p:cBhvr>
                                        <p:cTn id="20" dur="500"/>
                                        <p:tgtEl>
                                          <p:spTgt spid="74"/>
                                        </p:tgtEl>
                                      </p:cBhvr>
                                    </p:animEffect>
                                  </p:childTnLst>
                                </p:cTn>
                              </p:par>
                            </p:childTnLst>
                          </p:cTn>
                        </p:par>
                        <p:par>
                          <p:cTn id="21" fill="hold">
                            <p:stCondLst>
                              <p:cond delay="1750"/>
                            </p:stCondLst>
                            <p:childTnLst>
                              <p:par>
                                <p:cTn id="22" presetID="22" presetClass="entr" presetSubtype="1"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wipe(up)">
                                      <p:cBhvr>
                                        <p:cTn id="24" dur="500"/>
                                        <p:tgtEl>
                                          <p:spTgt spid="52"/>
                                        </p:tgtEl>
                                      </p:cBhvr>
                                    </p:animEffect>
                                  </p:childTnLst>
                                </p:cTn>
                              </p:par>
                              <p:par>
                                <p:cTn id="25" presetID="22" presetClass="entr" presetSubtype="1" fill="hold" grpId="0" nodeType="withEffect">
                                  <p:stCondLst>
                                    <p:cond delay="250"/>
                                  </p:stCondLst>
                                  <p:childTnLst>
                                    <p:set>
                                      <p:cBhvr>
                                        <p:cTn id="26" dur="1" fill="hold">
                                          <p:stCondLst>
                                            <p:cond delay="0"/>
                                          </p:stCondLst>
                                        </p:cTn>
                                        <p:tgtEl>
                                          <p:spTgt spid="53"/>
                                        </p:tgtEl>
                                        <p:attrNameLst>
                                          <p:attrName>style.visibility</p:attrName>
                                        </p:attrNameLst>
                                      </p:cBhvr>
                                      <p:to>
                                        <p:strVal val="visible"/>
                                      </p:to>
                                    </p:set>
                                    <p:animEffect transition="in" filter="wipe(up)">
                                      <p:cBhvr>
                                        <p:cTn id="27" dur="500"/>
                                        <p:tgtEl>
                                          <p:spTgt spid="53"/>
                                        </p:tgtEl>
                                      </p:cBhvr>
                                    </p:animEffect>
                                  </p:childTnLst>
                                </p:cTn>
                              </p:par>
                            </p:childTnLst>
                          </p:cTn>
                        </p:par>
                        <p:par>
                          <p:cTn id="28" fill="hold">
                            <p:stCondLst>
                              <p:cond delay="2500"/>
                            </p:stCondLst>
                            <p:childTnLst>
                              <p:par>
                                <p:cTn id="29" presetID="22" presetClass="entr" presetSubtype="1" fill="hold" grpId="0"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up)">
                                      <p:cBhvr>
                                        <p:cTn id="31" dur="500"/>
                                        <p:tgtEl>
                                          <p:spTgt spid="5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wipe(up)">
                                      <p:cBhvr>
                                        <p:cTn id="36" dur="500"/>
                                        <p:tgtEl>
                                          <p:spTgt spid="61"/>
                                        </p:tgtEl>
                                      </p:cBhvr>
                                    </p:animEffect>
                                  </p:childTnLst>
                                </p:cTn>
                              </p:par>
                              <p:par>
                                <p:cTn id="37" presetID="22" presetClass="entr" presetSubtype="1" fill="hold" grpId="0" nodeType="withEffect">
                                  <p:stCondLst>
                                    <p:cond delay="250"/>
                                  </p:stCondLst>
                                  <p:childTnLst>
                                    <p:set>
                                      <p:cBhvr>
                                        <p:cTn id="38" dur="1" fill="hold">
                                          <p:stCondLst>
                                            <p:cond delay="0"/>
                                          </p:stCondLst>
                                        </p:cTn>
                                        <p:tgtEl>
                                          <p:spTgt spid="60"/>
                                        </p:tgtEl>
                                        <p:attrNameLst>
                                          <p:attrName>style.visibility</p:attrName>
                                        </p:attrNameLst>
                                      </p:cBhvr>
                                      <p:to>
                                        <p:strVal val="visible"/>
                                      </p:to>
                                    </p:set>
                                    <p:animEffect transition="in" filter="wipe(up)">
                                      <p:cBhvr>
                                        <p:cTn id="39" dur="500"/>
                                        <p:tgtEl>
                                          <p:spTgt spid="60"/>
                                        </p:tgtEl>
                                      </p:cBhvr>
                                    </p:animEffect>
                                  </p:childTnLst>
                                </p:cTn>
                              </p:par>
                              <p:par>
                                <p:cTn id="40" presetID="22" presetClass="entr" presetSubtype="1" fill="hold" grpId="0" nodeType="withEffect">
                                  <p:stCondLst>
                                    <p:cond delay="250"/>
                                  </p:stCondLst>
                                  <p:childTnLst>
                                    <p:set>
                                      <p:cBhvr>
                                        <p:cTn id="41" dur="1" fill="hold">
                                          <p:stCondLst>
                                            <p:cond delay="0"/>
                                          </p:stCondLst>
                                        </p:cTn>
                                        <p:tgtEl>
                                          <p:spTgt spid="59"/>
                                        </p:tgtEl>
                                        <p:attrNameLst>
                                          <p:attrName>style.visibility</p:attrName>
                                        </p:attrNameLst>
                                      </p:cBhvr>
                                      <p:to>
                                        <p:strVal val="visible"/>
                                      </p:to>
                                    </p:set>
                                    <p:animEffect transition="in" filter="wipe(up)">
                                      <p:cBhvr>
                                        <p:cTn id="42" dur="500"/>
                                        <p:tgtEl>
                                          <p:spTgt spid="5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wipe(up)">
                                      <p:cBhvr>
                                        <p:cTn id="47" dur="500"/>
                                        <p:tgtEl>
                                          <p:spTgt spid="56"/>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wipe(left)">
                                      <p:cBhvr>
                                        <p:cTn id="51" dur="500"/>
                                        <p:tgtEl>
                                          <p:spTgt spid="57"/>
                                        </p:tgtEl>
                                      </p:cBhvr>
                                    </p:animEffect>
                                  </p:childTnLst>
                                </p:cTn>
                              </p:par>
                            </p:childTnLst>
                          </p:cTn>
                        </p:par>
                        <p:par>
                          <p:cTn id="52" fill="hold">
                            <p:stCondLst>
                              <p:cond delay="1000"/>
                            </p:stCondLst>
                            <p:childTnLst>
                              <p:par>
                                <p:cTn id="53" presetID="22" presetClass="entr" presetSubtype="8" fill="hold" grpId="0" nodeType="after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wipe(left)">
                                      <p:cBhvr>
                                        <p:cTn id="55" dur="500"/>
                                        <p:tgtEl>
                                          <p:spTgt spid="7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77"/>
                                        </p:tgtEl>
                                        <p:attrNameLst>
                                          <p:attrName>style.visibility</p:attrName>
                                        </p:attrNameLst>
                                      </p:cBhvr>
                                      <p:to>
                                        <p:strVal val="visible"/>
                                      </p:to>
                                    </p:set>
                                    <p:animEffect transition="in" filter="wipe(up)">
                                      <p:cBhvr>
                                        <p:cTn id="60" dur="500"/>
                                        <p:tgtEl>
                                          <p:spTgt spid="77"/>
                                        </p:tgtEl>
                                      </p:cBhvr>
                                    </p:animEffect>
                                  </p:childTnLst>
                                </p:cTn>
                              </p:par>
                            </p:childTnLst>
                          </p:cTn>
                        </p:par>
                        <p:par>
                          <p:cTn id="61" fill="hold">
                            <p:stCondLst>
                              <p:cond delay="500"/>
                            </p:stCondLst>
                            <p:childTnLst>
                              <p:par>
                                <p:cTn id="62" presetID="22" presetClass="entr" presetSubtype="1" fill="hold" grpId="0" nodeType="afterEffect">
                                  <p:stCondLst>
                                    <p:cond delay="0"/>
                                  </p:stCondLst>
                                  <p:childTnLst>
                                    <p:set>
                                      <p:cBhvr>
                                        <p:cTn id="63" dur="1" fill="hold">
                                          <p:stCondLst>
                                            <p:cond delay="0"/>
                                          </p:stCondLst>
                                        </p:cTn>
                                        <p:tgtEl>
                                          <p:spTgt spid="85"/>
                                        </p:tgtEl>
                                        <p:attrNameLst>
                                          <p:attrName>style.visibility</p:attrName>
                                        </p:attrNameLst>
                                      </p:cBhvr>
                                      <p:to>
                                        <p:strVal val="visible"/>
                                      </p:to>
                                    </p:set>
                                    <p:animEffect transition="in" filter="wipe(up)">
                                      <p:cBhvr>
                                        <p:cTn id="64" dur="500"/>
                                        <p:tgtEl>
                                          <p:spTgt spid="85"/>
                                        </p:tgtEl>
                                      </p:cBhvr>
                                    </p:animEffect>
                                  </p:childTnLst>
                                </p:cTn>
                              </p:par>
                            </p:childTnLst>
                          </p:cTn>
                        </p:par>
                        <p:par>
                          <p:cTn id="65" fill="hold">
                            <p:stCondLst>
                              <p:cond delay="1000"/>
                            </p:stCondLst>
                            <p:childTnLst>
                              <p:par>
                                <p:cTn id="66" presetID="22" presetClass="entr" presetSubtype="1" fill="hold" grpId="0" nodeType="afterEffect">
                                  <p:stCondLst>
                                    <p:cond delay="0"/>
                                  </p:stCondLst>
                                  <p:childTnLst>
                                    <p:set>
                                      <p:cBhvr>
                                        <p:cTn id="67" dur="1" fill="hold">
                                          <p:stCondLst>
                                            <p:cond delay="0"/>
                                          </p:stCondLst>
                                        </p:cTn>
                                        <p:tgtEl>
                                          <p:spTgt spid="86"/>
                                        </p:tgtEl>
                                        <p:attrNameLst>
                                          <p:attrName>style.visibility</p:attrName>
                                        </p:attrNameLst>
                                      </p:cBhvr>
                                      <p:to>
                                        <p:strVal val="visible"/>
                                      </p:to>
                                    </p:set>
                                    <p:animEffect transition="in" filter="wipe(up)">
                                      <p:cBhvr>
                                        <p:cTn id="68" dur="500"/>
                                        <p:tgtEl>
                                          <p:spTgt spid="86"/>
                                        </p:tgtEl>
                                      </p:cBhvr>
                                    </p:animEffect>
                                  </p:childTnLst>
                                </p:cTn>
                              </p:par>
                            </p:childTnLst>
                          </p:cTn>
                        </p:par>
                        <p:par>
                          <p:cTn id="69" fill="hold">
                            <p:stCondLst>
                              <p:cond delay="1500"/>
                            </p:stCondLst>
                            <p:childTnLst>
                              <p:par>
                                <p:cTn id="70" presetID="22" presetClass="entr" presetSubtype="1" fill="hold" grpId="0" nodeType="afterEffect">
                                  <p:stCondLst>
                                    <p:cond delay="0"/>
                                  </p:stCondLst>
                                  <p:childTnLst>
                                    <p:set>
                                      <p:cBhvr>
                                        <p:cTn id="71" dur="1" fill="hold">
                                          <p:stCondLst>
                                            <p:cond delay="0"/>
                                          </p:stCondLst>
                                        </p:cTn>
                                        <p:tgtEl>
                                          <p:spTgt spid="87"/>
                                        </p:tgtEl>
                                        <p:attrNameLst>
                                          <p:attrName>style.visibility</p:attrName>
                                        </p:attrNameLst>
                                      </p:cBhvr>
                                      <p:to>
                                        <p:strVal val="visible"/>
                                      </p:to>
                                    </p:set>
                                    <p:animEffect transition="in" filter="wipe(up)">
                                      <p:cBhvr>
                                        <p:cTn id="72" dur="500"/>
                                        <p:tgtEl>
                                          <p:spTgt spid="87"/>
                                        </p:tgtEl>
                                      </p:cBhvr>
                                    </p:animEffect>
                                  </p:childTnLst>
                                </p:cTn>
                              </p:par>
                            </p:childTnLst>
                          </p:cTn>
                        </p:par>
                        <p:par>
                          <p:cTn id="73" fill="hold">
                            <p:stCondLst>
                              <p:cond delay="2000"/>
                            </p:stCondLst>
                            <p:childTnLst>
                              <p:par>
                                <p:cTn id="74" presetID="22" presetClass="entr" presetSubtype="8" fill="hold" grpId="0" nodeType="after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wipe(left)">
                                      <p:cBhvr>
                                        <p:cTn id="76" dur="500"/>
                                        <p:tgtEl>
                                          <p:spTgt spid="8"/>
                                        </p:tgtEl>
                                      </p:cBhvr>
                                    </p:animEffect>
                                  </p:childTnLst>
                                </p:cTn>
                              </p:par>
                              <p:par>
                                <p:cTn id="77" presetID="22" presetClass="entr" presetSubtype="1" fill="hold" grpId="0" nodeType="withEffect">
                                  <p:stCondLst>
                                    <p:cond delay="250"/>
                                  </p:stCondLst>
                                  <p:childTnLst>
                                    <p:set>
                                      <p:cBhvr>
                                        <p:cTn id="78" dur="1" fill="hold">
                                          <p:stCondLst>
                                            <p:cond delay="0"/>
                                          </p:stCondLst>
                                        </p:cTn>
                                        <p:tgtEl>
                                          <p:spTgt spid="46"/>
                                        </p:tgtEl>
                                        <p:attrNameLst>
                                          <p:attrName>style.visibility</p:attrName>
                                        </p:attrNameLst>
                                      </p:cBhvr>
                                      <p:to>
                                        <p:strVal val="visible"/>
                                      </p:to>
                                    </p:set>
                                    <p:animEffect transition="in" filter="wipe(up)">
                                      <p:cBhvr>
                                        <p:cTn id="79" dur="500"/>
                                        <p:tgtEl>
                                          <p:spTgt spid="46"/>
                                        </p:tgtEl>
                                      </p:cBhvr>
                                    </p:animEffect>
                                  </p:childTnLst>
                                </p:cTn>
                              </p:par>
                              <p:par>
                                <p:cTn id="80" presetID="22" presetClass="entr" presetSubtype="1" fill="hold" grpId="0" nodeType="withEffect">
                                  <p:stCondLst>
                                    <p:cond delay="500"/>
                                  </p:stCondLst>
                                  <p:childTnLst>
                                    <p:set>
                                      <p:cBhvr>
                                        <p:cTn id="81" dur="1" fill="hold">
                                          <p:stCondLst>
                                            <p:cond delay="0"/>
                                          </p:stCondLst>
                                        </p:cTn>
                                        <p:tgtEl>
                                          <p:spTgt spid="49"/>
                                        </p:tgtEl>
                                        <p:attrNameLst>
                                          <p:attrName>style.visibility</p:attrName>
                                        </p:attrNameLst>
                                      </p:cBhvr>
                                      <p:to>
                                        <p:strVal val="visible"/>
                                      </p:to>
                                    </p:set>
                                    <p:animEffect transition="in" filter="wipe(up)">
                                      <p:cBhvr>
                                        <p:cTn id="82" dur="500"/>
                                        <p:tgtEl>
                                          <p:spTgt spid="49"/>
                                        </p:tgtEl>
                                      </p:cBhvr>
                                    </p:animEffect>
                                  </p:childTnLst>
                                </p:cTn>
                              </p:par>
                              <p:par>
                                <p:cTn id="83" presetID="22" presetClass="entr" presetSubtype="1" fill="hold" grpId="0" nodeType="withEffect">
                                  <p:stCondLst>
                                    <p:cond delay="750"/>
                                  </p:stCondLst>
                                  <p:childTnLst>
                                    <p:set>
                                      <p:cBhvr>
                                        <p:cTn id="84" dur="1" fill="hold">
                                          <p:stCondLst>
                                            <p:cond delay="0"/>
                                          </p:stCondLst>
                                        </p:cTn>
                                        <p:tgtEl>
                                          <p:spTgt spid="48"/>
                                        </p:tgtEl>
                                        <p:attrNameLst>
                                          <p:attrName>style.visibility</p:attrName>
                                        </p:attrNameLst>
                                      </p:cBhvr>
                                      <p:to>
                                        <p:strVal val="visible"/>
                                      </p:to>
                                    </p:set>
                                    <p:animEffect transition="in" filter="wipe(up)">
                                      <p:cBhvr>
                                        <p:cTn id="8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75" grpId="0"/>
      <p:bldP spid="8" grpId="0"/>
      <p:bldP spid="47" grpId="0" animBg="1"/>
      <p:bldP spid="50" grpId="0" animBg="1"/>
      <p:bldP spid="51" grpId="0" animBg="1"/>
      <p:bldP spid="52" grpId="0"/>
      <p:bldP spid="53" grpId="0"/>
      <p:bldP spid="54" grpId="0"/>
      <p:bldP spid="56" grpId="0"/>
      <p:bldP spid="74" grpId="0" animBg="1"/>
      <p:bldP spid="60" grpId="0" animBg="1"/>
      <p:bldP spid="77" grpId="0" animBg="1"/>
      <p:bldP spid="85" grpId="0" animBg="1"/>
      <p:bldP spid="86" grpId="0" animBg="1"/>
      <p:bldP spid="46" grpId="0"/>
      <p:bldP spid="48" grpId="0"/>
      <p:bldP spid="49" grpId="0"/>
      <p:bldP spid="8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45</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6" name="Text Placeholder 5"/>
          <p:cNvSpPr>
            <a:spLocks noGrp="1"/>
          </p:cNvSpPr>
          <p:nvPr>
            <p:ph type="body" sz="quarter" idx="17"/>
          </p:nvPr>
        </p:nvSpPr>
        <p:spPr/>
        <p:txBody>
          <a:bodyPr/>
          <a:lstStyle/>
          <a:p>
            <a:r>
              <a:rPr lang="id-ID" dirty="0"/>
              <a:t>Computer Vision</a:t>
            </a:r>
            <a:endParaRPr lang="en-US" dirty="0"/>
          </a:p>
        </p:txBody>
      </p:sp>
      <p:sp>
        <p:nvSpPr>
          <p:cNvPr id="7" name="Rectangle 6"/>
          <p:cNvSpPr/>
          <p:nvPr/>
        </p:nvSpPr>
        <p:spPr>
          <a:xfrm>
            <a:off x="4932105" y="2385971"/>
            <a:ext cx="3036238" cy="376445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3156127" y="122644"/>
            <a:ext cx="7323838" cy="6329243"/>
          </a:xfrm>
          <a:prstGeom prst="rect">
            <a:avLst/>
          </a:prstGeom>
          <a:ln>
            <a:solidFill>
              <a:schemeClr val="bg1">
                <a:lumMod val="50000"/>
              </a:schemeClr>
            </a:solidFill>
          </a:ln>
        </p:spPr>
      </p:pic>
      <p:sp>
        <p:nvSpPr>
          <p:cNvPr id="2" name="Rectangle 1"/>
          <p:cNvSpPr/>
          <p:nvPr/>
        </p:nvSpPr>
        <p:spPr>
          <a:xfrm>
            <a:off x="7599337" y="4293031"/>
            <a:ext cx="1596325" cy="449450"/>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4270174"/>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F2884EB-C6E3-684C-A39B-0E652C4E0E60}" type="slidenum">
              <a:rPr lang="en-US" smtClean="0"/>
              <a:pPr>
                <a:defRPr/>
              </a:pPr>
              <a:t>46</a:t>
            </a:fld>
            <a:endParaRPr lang="en-US" dirty="0"/>
          </a:p>
        </p:txBody>
      </p:sp>
      <p:sp>
        <p:nvSpPr>
          <p:cNvPr id="4" name="Date Placeholder 3"/>
          <p:cNvSpPr>
            <a:spLocks noGrp="1"/>
          </p:cNvSpPr>
          <p:nvPr>
            <p:ph type="dt" sz="half" idx="11"/>
          </p:nvPr>
        </p:nvSpPr>
        <p:spPr/>
        <p:txBody>
          <a:bodyPr/>
          <a:lstStyle/>
          <a:p>
            <a:pPr>
              <a:defRPr/>
            </a:pPr>
            <a:fld id="{3137D54C-61CE-1041-9449-8583DE2630BB}" type="datetime1">
              <a:rPr lang="en-US" smtClean="0"/>
              <a:pPr>
                <a:defRPr/>
              </a:pPr>
              <a:t>18-Sep-20</a:t>
            </a:fld>
            <a:endParaRPr lang="en-US" dirty="0"/>
          </a:p>
        </p:txBody>
      </p:sp>
      <p:sp>
        <p:nvSpPr>
          <p:cNvPr id="8" name="Text Placeholder 7"/>
          <p:cNvSpPr>
            <a:spLocks noGrp="1"/>
          </p:cNvSpPr>
          <p:nvPr>
            <p:ph type="body" sz="quarter" idx="17"/>
          </p:nvPr>
        </p:nvSpPr>
        <p:spPr/>
        <p:txBody>
          <a:bodyPr/>
          <a:lstStyle/>
          <a:p>
            <a:r>
              <a:rPr lang="id-ID" dirty="0"/>
              <a:t>Computer Vision</a:t>
            </a:r>
          </a:p>
        </p:txBody>
      </p:sp>
      <p:sp>
        <p:nvSpPr>
          <p:cNvPr id="9" name="Title 6"/>
          <p:cNvSpPr txBox="1">
            <a:spLocks/>
          </p:cNvSpPr>
          <p:nvPr/>
        </p:nvSpPr>
        <p:spPr bwMode="auto">
          <a:xfrm>
            <a:off x="1932781" y="3001930"/>
            <a:ext cx="8326438" cy="64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tx1">
                    <a:lumMod val="75000"/>
                    <a:lumOff val="25000"/>
                  </a:schemeClr>
                </a:solidFill>
                <a:latin typeface="+mj-lt"/>
                <a:ea typeface="ＭＳ Ｐゴシック" charset="0"/>
                <a:cs typeface="ＭＳ Ｐゴシック" charset="0"/>
              </a:defRPr>
            </a:lvl1pPr>
            <a:lvl2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2pPr>
            <a:lvl3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3pPr>
            <a:lvl4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4pPr>
            <a:lvl5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5pPr>
            <a:lvl6pPr marL="4572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6pPr>
            <a:lvl7pPr marL="9144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7pPr>
            <a:lvl8pPr marL="13716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8pPr>
            <a:lvl9pPr marL="18288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9pPr>
          </a:lstStyle>
          <a:p>
            <a:pPr algn="ctr"/>
            <a:r>
              <a:rPr lang="en-US" dirty="0">
                <a:solidFill>
                  <a:schemeClr val="tx1"/>
                </a:solidFill>
              </a:rPr>
              <a:t>Local Connectivity Pattern</a:t>
            </a:r>
          </a:p>
        </p:txBody>
      </p:sp>
    </p:spTree>
    <p:extLst>
      <p:ext uri="{BB962C8B-B14F-4D97-AF65-F5344CB8AC3E}">
        <p14:creationId xmlns:p14="http://schemas.microsoft.com/office/powerpoint/2010/main" val="1273658965"/>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47</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dirty="0">
                <a:solidFill>
                  <a:schemeClr val="tx1"/>
                </a:solidFill>
              </a:rPr>
              <a:t>Local Connectivity Pattern</a:t>
            </a:r>
          </a:p>
        </p:txBody>
      </p:sp>
      <p:sp>
        <p:nvSpPr>
          <p:cNvPr id="6" name="Text Placeholder 5"/>
          <p:cNvSpPr>
            <a:spLocks noGrp="1"/>
          </p:cNvSpPr>
          <p:nvPr>
            <p:ph type="body" sz="quarter" idx="17"/>
          </p:nvPr>
        </p:nvSpPr>
        <p:spPr/>
        <p:txBody>
          <a:bodyPr/>
          <a:lstStyle/>
          <a:p>
            <a:r>
              <a:rPr lang="id-ID" dirty="0"/>
              <a:t>Computer Vision</a:t>
            </a:r>
          </a:p>
        </p:txBody>
      </p:sp>
      <p:sp>
        <p:nvSpPr>
          <p:cNvPr id="7" name="Content Placeholder 6"/>
          <p:cNvSpPr>
            <a:spLocks noGrp="1"/>
          </p:cNvSpPr>
          <p:nvPr>
            <p:ph sz="quarter" idx="14"/>
          </p:nvPr>
        </p:nvSpPr>
        <p:spPr>
          <a:xfrm>
            <a:off x="6139543" y="2231572"/>
            <a:ext cx="4076654" cy="3803469"/>
          </a:xfrm>
        </p:spPr>
        <p:txBody>
          <a:bodyPr/>
          <a:lstStyle/>
          <a:p>
            <a:r>
              <a:rPr lang="en-US" sz="1800" dirty="0"/>
              <a:t>Each neuron target a specific portion (input part)</a:t>
            </a:r>
          </a:p>
          <a:p>
            <a:r>
              <a:rPr lang="en-US" sz="1800" dirty="0"/>
              <a:t>In the example, </a:t>
            </a:r>
            <a:br>
              <a:rPr lang="en-US" sz="1800" dirty="0"/>
            </a:br>
            <a:r>
              <a:rPr lang="en-US" sz="1800" dirty="0"/>
              <a:t>Neuron’s </a:t>
            </a:r>
            <a:r>
              <a:rPr lang="en-US" sz="1800" dirty="0">
                <a:solidFill>
                  <a:srgbClr val="0000FF"/>
                </a:solidFill>
              </a:rPr>
              <a:t>Receptive field </a:t>
            </a:r>
            <a:r>
              <a:rPr lang="en-US" sz="1800" dirty="0"/>
              <a:t>is 5x5</a:t>
            </a:r>
          </a:p>
          <a:p>
            <a:endParaRPr lang="en-US" sz="1800" dirty="0"/>
          </a:p>
        </p:txBody>
      </p:sp>
      <p:sp>
        <p:nvSpPr>
          <p:cNvPr id="9" name="Rectangle 8"/>
          <p:cNvSpPr/>
          <p:nvPr/>
        </p:nvSpPr>
        <p:spPr>
          <a:xfrm>
            <a:off x="3398443" y="2130100"/>
            <a:ext cx="1984839" cy="369332"/>
          </a:xfrm>
          <a:prstGeom prst="rect">
            <a:avLst/>
          </a:prstGeom>
        </p:spPr>
        <p:txBody>
          <a:bodyPr wrap="none">
            <a:spAutoFit/>
          </a:bodyPr>
          <a:lstStyle/>
          <a:p>
            <a:r>
              <a:rPr lang="en-US" dirty="0">
                <a:solidFill>
                  <a:srgbClr val="FF0000"/>
                </a:solidFill>
              </a:rPr>
              <a:t>32x32x3 image</a:t>
            </a:r>
          </a:p>
        </p:txBody>
      </p:sp>
      <mc:AlternateContent xmlns:mc="http://schemas.openxmlformats.org/markup-compatibility/2006" xmlns:a14="http://schemas.microsoft.com/office/drawing/2010/main">
        <mc:Choice Requires="a14">
          <p:sp>
            <p:nvSpPr>
              <p:cNvPr id="15" name="Rectangle 14"/>
              <p:cNvSpPr/>
              <p:nvPr/>
            </p:nvSpPr>
            <p:spPr>
              <a:xfrm>
                <a:off x="3398442" y="2467210"/>
                <a:ext cx="1776768" cy="369332"/>
              </a:xfrm>
              <a:prstGeom prst="rect">
                <a:avLst/>
              </a:prstGeom>
            </p:spPr>
            <p:txBody>
              <a:bodyPr wrap="none">
                <a:spAutoFit/>
              </a:bodyPr>
              <a:lstStyle/>
              <a:p>
                <a:r>
                  <a:rPr lang="en-US" dirty="0">
                    <a:solidFill>
                      <a:srgbClr val="0070C0"/>
                    </a:solidFill>
                  </a:rPr>
                  <a:t>5x5x3 filter </a:t>
                </a:r>
                <a14:m>
                  <m:oMath xmlns:m="http://schemas.openxmlformats.org/officeDocument/2006/math">
                    <m:r>
                      <a:rPr lang="en-US" b="0" i="1" dirty="0" smtClean="0">
                        <a:latin typeface="Cambria Math" panose="02040503050406030204" pitchFamily="18" charset="0"/>
                      </a:rPr>
                      <m:t>𝑤</m:t>
                    </m:r>
                  </m:oMath>
                </a14:m>
                <a:endParaRPr lang="en-US" dirty="0">
                  <a:solidFill>
                    <a:srgbClr val="0070C0"/>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3398442" y="2467210"/>
                <a:ext cx="1776768" cy="369332"/>
              </a:xfrm>
              <a:prstGeom prst="rect">
                <a:avLst/>
              </a:prstGeom>
              <a:blipFill>
                <a:blip r:embed="rId3"/>
                <a:stretch>
                  <a:fillRect l="-2740" t="-10000" b="-26667"/>
                </a:stretch>
              </a:blipFill>
            </p:spPr>
            <p:txBody>
              <a:bodyPr/>
              <a:lstStyle/>
              <a:p>
                <a:r>
                  <a:rPr lang="id-ID">
                    <a:noFill/>
                  </a:rPr>
                  <a:t> </a:t>
                </a:r>
              </a:p>
            </p:txBody>
          </p:sp>
        </mc:Fallback>
      </mc:AlternateContent>
      <p:pic>
        <p:nvPicPr>
          <p:cNvPr id="24" name="Picture 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56177" y="2752891"/>
            <a:ext cx="2761727" cy="3072650"/>
          </a:xfrm>
          <a:prstGeom prst="rect">
            <a:avLst/>
          </a:prstGeom>
        </p:spPr>
      </p:pic>
    </p:spTree>
    <p:extLst>
      <p:ext uri="{BB962C8B-B14F-4D97-AF65-F5344CB8AC3E}">
        <p14:creationId xmlns:p14="http://schemas.microsoft.com/office/powerpoint/2010/main" val="9497992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wipe(left)">
                                      <p:cBhvr>
                                        <p:cTn id="11"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53336" y="2117991"/>
            <a:ext cx="1621677" cy="3584759"/>
          </a:xfrm>
          <a:prstGeom prst="rect">
            <a:avLst/>
          </a:prstGeom>
        </p:spPr>
      </p:pic>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48</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dirty="0">
                <a:solidFill>
                  <a:schemeClr val="tx1"/>
                </a:solidFill>
              </a:rPr>
              <a:t>Fully Connected Neural Net</a:t>
            </a:r>
          </a:p>
        </p:txBody>
      </p:sp>
      <p:sp>
        <p:nvSpPr>
          <p:cNvPr id="6" name="Text Placeholder 5"/>
          <p:cNvSpPr>
            <a:spLocks noGrp="1"/>
          </p:cNvSpPr>
          <p:nvPr>
            <p:ph type="body" sz="quarter" idx="17"/>
          </p:nvPr>
        </p:nvSpPr>
        <p:spPr/>
        <p:txBody>
          <a:bodyPr/>
          <a:lstStyle/>
          <a:p>
            <a:r>
              <a:rPr lang="id-ID" dirty="0"/>
              <a:t>Computer Vision</a:t>
            </a:r>
          </a:p>
        </p:txBody>
      </p:sp>
      <p:sp>
        <p:nvSpPr>
          <p:cNvPr id="21" name="Oval 20"/>
          <p:cNvSpPr/>
          <p:nvPr/>
        </p:nvSpPr>
        <p:spPr>
          <a:xfrm>
            <a:off x="4887132" y="3449923"/>
            <a:ext cx="365760" cy="3657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a:p>
        </p:txBody>
      </p:sp>
      <p:sp>
        <p:nvSpPr>
          <p:cNvPr id="661" name="Content Placeholder 6"/>
          <p:cNvSpPr txBox="1">
            <a:spLocks/>
          </p:cNvSpPr>
          <p:nvPr/>
        </p:nvSpPr>
        <p:spPr bwMode="auto">
          <a:xfrm>
            <a:off x="5786035" y="2231572"/>
            <a:ext cx="4430163" cy="3803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6075" indent="-346075" algn="l" defTabSz="457200" rtl="0" eaLnBrk="1" fontAlgn="base" hangingPunct="1">
              <a:spcBef>
                <a:spcPts val="1800"/>
              </a:spcBef>
              <a:spcAft>
                <a:spcPct val="0"/>
              </a:spcAft>
              <a:buSzPct val="135000"/>
              <a:buBlip>
                <a:blip r:embed="rId4"/>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Example:</a:t>
            </a:r>
          </a:p>
          <a:p>
            <a:pPr lvl="1"/>
            <a:r>
              <a:rPr lang="en-US" sz="1800" dirty="0"/>
              <a:t>32x32x3 image</a:t>
            </a:r>
          </a:p>
          <a:p>
            <a:r>
              <a:rPr lang="en-US" sz="2000" dirty="0">
                <a:solidFill>
                  <a:srgbClr val="0000FF"/>
                </a:solidFill>
              </a:rPr>
              <a:t>1000</a:t>
            </a:r>
            <a:r>
              <a:rPr lang="en-US" sz="2000" dirty="0"/>
              <a:t> neuron:</a:t>
            </a:r>
          </a:p>
          <a:p>
            <a:pPr lvl="1"/>
            <a:r>
              <a:rPr lang="en-US" sz="1800" dirty="0"/>
              <a:t>32 x 32 x 3 x </a:t>
            </a:r>
            <a:r>
              <a:rPr lang="en-US" sz="1800" dirty="0">
                <a:solidFill>
                  <a:srgbClr val="0000FF"/>
                </a:solidFill>
              </a:rPr>
              <a:t>1000</a:t>
            </a:r>
            <a:r>
              <a:rPr lang="en-US" sz="1800" dirty="0"/>
              <a:t> parameters</a:t>
            </a:r>
          </a:p>
          <a:p>
            <a:pPr lvl="1"/>
            <a:r>
              <a:rPr lang="en-US" sz="1800" dirty="0">
                <a:solidFill>
                  <a:srgbClr val="FF0000"/>
                </a:solidFill>
              </a:rPr>
              <a:t>3,072,000</a:t>
            </a:r>
            <a:r>
              <a:rPr lang="en-US" sz="1800" dirty="0"/>
              <a:t> parameters</a:t>
            </a:r>
          </a:p>
          <a:p>
            <a:pPr lvl="1"/>
            <a:endParaRPr lang="en-US" sz="1800" dirty="0"/>
          </a:p>
          <a:p>
            <a:r>
              <a:rPr lang="en-US" sz="1800" dirty="0"/>
              <a:t>Spatial correlation in local</a:t>
            </a:r>
          </a:p>
          <a:p>
            <a:pPr lvl="1"/>
            <a:r>
              <a:rPr lang="en-US" sz="1800" dirty="0">
                <a:solidFill>
                  <a:schemeClr val="accent3">
                    <a:lumMod val="75000"/>
                  </a:schemeClr>
                </a:solidFill>
              </a:rPr>
              <a:t>Better put resources elsewhere</a:t>
            </a:r>
            <a:endParaRPr lang="en-US" dirty="0">
              <a:solidFill>
                <a:schemeClr val="accent3">
                  <a:lumMod val="75000"/>
                </a:schemeClr>
              </a:solidFill>
            </a:endParaRPr>
          </a:p>
        </p:txBody>
      </p:sp>
      <p:sp>
        <p:nvSpPr>
          <p:cNvPr id="664" name="Oval 663"/>
          <p:cNvSpPr/>
          <p:nvPr/>
        </p:nvSpPr>
        <p:spPr>
          <a:xfrm>
            <a:off x="4884060" y="3989710"/>
            <a:ext cx="365760" cy="3657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a:p>
        </p:txBody>
      </p:sp>
      <p:sp>
        <p:nvSpPr>
          <p:cNvPr id="665" name="Oval 664"/>
          <p:cNvSpPr/>
          <p:nvPr/>
        </p:nvSpPr>
        <p:spPr>
          <a:xfrm>
            <a:off x="4880988" y="4529497"/>
            <a:ext cx="365760" cy="3657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a:p>
        </p:txBody>
      </p:sp>
      <p:pic>
        <p:nvPicPr>
          <p:cNvPr id="184" name="Picture 18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53335" y="2172861"/>
            <a:ext cx="2359356" cy="3475021"/>
          </a:xfrm>
          <a:prstGeom prst="rect">
            <a:avLst/>
          </a:prstGeom>
        </p:spPr>
      </p:pic>
    </p:spTree>
    <p:extLst>
      <p:ext uri="{BB962C8B-B14F-4D97-AF65-F5344CB8AC3E}">
        <p14:creationId xmlns:p14="http://schemas.microsoft.com/office/powerpoint/2010/main" val="23521570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wipe(right)">
                                      <p:cBhvr>
                                        <p:cTn id="7" dur="500"/>
                                        <p:tgtEl>
                                          <p:spTgt spid="1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61">
                                            <p:txEl>
                                              <p:pRg st="2" end="2"/>
                                            </p:txEl>
                                          </p:spTgt>
                                        </p:tgtEl>
                                        <p:attrNameLst>
                                          <p:attrName>style.visibility</p:attrName>
                                        </p:attrNameLst>
                                      </p:cBhvr>
                                      <p:to>
                                        <p:strVal val="visible"/>
                                      </p:to>
                                    </p:set>
                                    <p:animEffect transition="in" filter="wipe(left)">
                                      <p:cBhvr>
                                        <p:cTn id="12" dur="500"/>
                                        <p:tgtEl>
                                          <p:spTgt spid="661">
                                            <p:txEl>
                                              <p:pRg st="2" end="2"/>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664"/>
                                        </p:tgtEl>
                                        <p:attrNameLst>
                                          <p:attrName>style.visibility</p:attrName>
                                        </p:attrNameLst>
                                      </p:cBhvr>
                                      <p:to>
                                        <p:strVal val="visible"/>
                                      </p:to>
                                    </p:set>
                                    <p:animEffect transition="in" filter="wipe(up)">
                                      <p:cBhvr>
                                        <p:cTn id="15" dur="500"/>
                                        <p:tgtEl>
                                          <p:spTgt spid="664"/>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665"/>
                                        </p:tgtEl>
                                        <p:attrNameLst>
                                          <p:attrName>style.visibility</p:attrName>
                                        </p:attrNameLst>
                                      </p:cBhvr>
                                      <p:to>
                                        <p:strVal val="visible"/>
                                      </p:to>
                                    </p:set>
                                    <p:animEffect transition="in" filter="wipe(up)">
                                      <p:cBhvr>
                                        <p:cTn id="19" dur="500"/>
                                        <p:tgtEl>
                                          <p:spTgt spid="665"/>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661">
                                            <p:txEl>
                                              <p:pRg st="3" end="3"/>
                                            </p:txEl>
                                          </p:spTgt>
                                        </p:tgtEl>
                                        <p:attrNameLst>
                                          <p:attrName>style.visibility</p:attrName>
                                        </p:attrNameLst>
                                      </p:cBhvr>
                                      <p:to>
                                        <p:strVal val="visible"/>
                                      </p:to>
                                    </p:set>
                                    <p:animEffect transition="in" filter="wipe(left)">
                                      <p:cBhvr>
                                        <p:cTn id="23" dur="500"/>
                                        <p:tgtEl>
                                          <p:spTgt spid="661">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61">
                                            <p:txEl>
                                              <p:pRg st="4" end="4"/>
                                            </p:txEl>
                                          </p:spTgt>
                                        </p:tgtEl>
                                        <p:attrNameLst>
                                          <p:attrName>style.visibility</p:attrName>
                                        </p:attrNameLst>
                                      </p:cBhvr>
                                      <p:to>
                                        <p:strVal val="visible"/>
                                      </p:to>
                                    </p:set>
                                    <p:animEffect transition="in" filter="wipe(left)">
                                      <p:cBhvr>
                                        <p:cTn id="28" dur="500"/>
                                        <p:tgtEl>
                                          <p:spTgt spid="661">
                                            <p:txEl>
                                              <p:pRg st="4" end="4"/>
                                            </p:txEl>
                                          </p:spTgt>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661">
                                            <p:txEl>
                                              <p:pRg st="6" end="6"/>
                                            </p:txEl>
                                          </p:spTgt>
                                        </p:tgtEl>
                                        <p:attrNameLst>
                                          <p:attrName>style.visibility</p:attrName>
                                        </p:attrNameLst>
                                      </p:cBhvr>
                                      <p:to>
                                        <p:strVal val="visible"/>
                                      </p:to>
                                    </p:set>
                                    <p:animEffect transition="in" filter="wipe(left)">
                                      <p:cBhvr>
                                        <p:cTn id="32" dur="500"/>
                                        <p:tgtEl>
                                          <p:spTgt spid="661">
                                            <p:txEl>
                                              <p:pRg st="6" end="6"/>
                                            </p:txEl>
                                          </p:spTgt>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661">
                                            <p:txEl>
                                              <p:pRg st="7" end="7"/>
                                            </p:txEl>
                                          </p:spTgt>
                                        </p:tgtEl>
                                        <p:attrNameLst>
                                          <p:attrName>style.visibility</p:attrName>
                                        </p:attrNameLst>
                                      </p:cBhvr>
                                      <p:to>
                                        <p:strVal val="visible"/>
                                      </p:to>
                                    </p:set>
                                    <p:animEffect transition="in" filter="wipe(left)">
                                      <p:cBhvr>
                                        <p:cTn id="36" dur="500"/>
                                        <p:tgtEl>
                                          <p:spTgt spid="66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 grpId="0" animBg="1"/>
      <p:bldP spid="66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53336" y="2117991"/>
            <a:ext cx="1621677" cy="3584759"/>
          </a:xfrm>
          <a:prstGeom prst="rect">
            <a:avLst/>
          </a:prstGeom>
        </p:spPr>
      </p:pic>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49</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dirty="0">
                <a:solidFill>
                  <a:schemeClr val="tx1"/>
                </a:solidFill>
              </a:rPr>
              <a:t>Locally Connected Neural Net</a:t>
            </a:r>
          </a:p>
        </p:txBody>
      </p:sp>
      <p:sp>
        <p:nvSpPr>
          <p:cNvPr id="6" name="Text Placeholder 5"/>
          <p:cNvSpPr>
            <a:spLocks noGrp="1"/>
          </p:cNvSpPr>
          <p:nvPr>
            <p:ph type="body" sz="quarter" idx="17"/>
          </p:nvPr>
        </p:nvSpPr>
        <p:spPr/>
        <p:txBody>
          <a:bodyPr/>
          <a:lstStyle/>
          <a:p>
            <a:r>
              <a:rPr lang="id-ID" dirty="0"/>
              <a:t>Computer Vision</a:t>
            </a:r>
          </a:p>
        </p:txBody>
      </p:sp>
      <p:sp>
        <p:nvSpPr>
          <p:cNvPr id="661" name="Content Placeholder 6"/>
          <p:cNvSpPr txBox="1">
            <a:spLocks/>
          </p:cNvSpPr>
          <p:nvPr/>
        </p:nvSpPr>
        <p:spPr bwMode="auto">
          <a:xfrm>
            <a:off x="5786035" y="2231572"/>
            <a:ext cx="4630039" cy="3803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6075" indent="-346075" algn="l" defTabSz="457200" rtl="0" eaLnBrk="1" fontAlgn="base" hangingPunct="1">
              <a:spcBef>
                <a:spcPts val="1800"/>
              </a:spcBef>
              <a:spcAft>
                <a:spcPct val="0"/>
              </a:spcAft>
              <a:buSzPct val="135000"/>
              <a:buBlip>
                <a:blip r:embed="rId4"/>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Example:</a:t>
            </a:r>
          </a:p>
          <a:p>
            <a:pPr lvl="1"/>
            <a:r>
              <a:rPr lang="en-US" sz="1800" dirty="0"/>
              <a:t>32x32x3 image</a:t>
            </a:r>
          </a:p>
          <a:p>
            <a:r>
              <a:rPr lang="en-US" sz="2000" dirty="0">
                <a:solidFill>
                  <a:srgbClr val="0000FF"/>
                </a:solidFill>
              </a:rPr>
              <a:t>1000</a:t>
            </a:r>
            <a:r>
              <a:rPr lang="en-US" sz="2000" dirty="0"/>
              <a:t> neuron, filter size </a:t>
            </a:r>
            <a:r>
              <a:rPr lang="en-US" sz="2000" dirty="0">
                <a:solidFill>
                  <a:srgbClr val="008000"/>
                </a:solidFill>
              </a:rPr>
              <a:t>4x4x3</a:t>
            </a:r>
            <a:r>
              <a:rPr lang="en-US" sz="2000" dirty="0"/>
              <a:t>:</a:t>
            </a:r>
          </a:p>
          <a:p>
            <a:pPr lvl="1"/>
            <a:r>
              <a:rPr lang="en-US" sz="1800" dirty="0">
                <a:solidFill>
                  <a:srgbClr val="008000"/>
                </a:solidFill>
              </a:rPr>
              <a:t>4 x 4 x 3 </a:t>
            </a:r>
            <a:r>
              <a:rPr lang="en-US" sz="1800" dirty="0"/>
              <a:t>x </a:t>
            </a:r>
            <a:r>
              <a:rPr lang="en-US" sz="1800" dirty="0">
                <a:solidFill>
                  <a:srgbClr val="0000FF"/>
                </a:solidFill>
              </a:rPr>
              <a:t>1000</a:t>
            </a:r>
            <a:r>
              <a:rPr lang="en-US" sz="1800" dirty="0"/>
              <a:t> parameters</a:t>
            </a:r>
          </a:p>
          <a:p>
            <a:pPr lvl="1"/>
            <a:r>
              <a:rPr lang="en-US" sz="1800" dirty="0">
                <a:solidFill>
                  <a:srgbClr val="FF0000"/>
                </a:solidFill>
              </a:rPr>
              <a:t>48,000</a:t>
            </a:r>
            <a:r>
              <a:rPr lang="en-US" sz="1800" dirty="0"/>
              <a:t> parameters</a:t>
            </a:r>
          </a:p>
          <a:p>
            <a:pPr lvl="1"/>
            <a:endParaRPr lang="en-US" sz="1800" dirty="0"/>
          </a:p>
          <a:p>
            <a:r>
              <a:rPr lang="en-US" sz="2000" dirty="0">
                <a:solidFill>
                  <a:srgbClr val="FF0000"/>
                </a:solidFill>
              </a:rPr>
              <a:t>Problem: Stationarity</a:t>
            </a:r>
          </a:p>
          <a:p>
            <a:r>
              <a:rPr lang="en-US" sz="2000" dirty="0">
                <a:solidFill>
                  <a:srgbClr val="FF0000"/>
                </a:solidFill>
              </a:rPr>
              <a:t>Prone to overfitting</a:t>
            </a:r>
          </a:p>
        </p:txBody>
      </p:sp>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59339" y="2697212"/>
            <a:ext cx="1902117" cy="877900"/>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79854" y="4249834"/>
            <a:ext cx="1902117" cy="877900"/>
          </a:xfrm>
          <a:prstGeom prst="rect">
            <a:avLst/>
          </a:prstGeom>
        </p:spPr>
      </p:pic>
      <p:pic>
        <p:nvPicPr>
          <p:cNvPr id="11" name="Picture 1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584694" y="3810884"/>
            <a:ext cx="1902117" cy="877900"/>
          </a:xfrm>
          <a:prstGeom prst="rect">
            <a:avLst/>
          </a:prstGeom>
        </p:spPr>
      </p:pic>
    </p:spTree>
    <p:extLst>
      <p:ext uri="{BB962C8B-B14F-4D97-AF65-F5344CB8AC3E}">
        <p14:creationId xmlns:p14="http://schemas.microsoft.com/office/powerpoint/2010/main" val="31754190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right)">
                                      <p:cBhvr>
                                        <p:cTn id="11" dur="500"/>
                                        <p:tgtEl>
                                          <p:spTgt spid="12"/>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61">
                                            <p:txEl>
                                              <p:pRg st="3" end="3"/>
                                            </p:txEl>
                                          </p:spTgt>
                                        </p:tgtEl>
                                        <p:attrNameLst>
                                          <p:attrName>style.visibility</p:attrName>
                                        </p:attrNameLst>
                                      </p:cBhvr>
                                      <p:to>
                                        <p:strVal val="visible"/>
                                      </p:to>
                                    </p:set>
                                    <p:animEffect transition="in" filter="wipe(left)">
                                      <p:cBhvr>
                                        <p:cTn id="20" dur="500"/>
                                        <p:tgtEl>
                                          <p:spTgt spid="661">
                                            <p:txEl>
                                              <p:pRg st="3" end="3"/>
                                            </p:txEl>
                                          </p:spTgt>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61">
                                            <p:txEl>
                                              <p:pRg st="4" end="4"/>
                                            </p:txEl>
                                          </p:spTgt>
                                        </p:tgtEl>
                                        <p:attrNameLst>
                                          <p:attrName>style.visibility</p:attrName>
                                        </p:attrNameLst>
                                      </p:cBhvr>
                                      <p:to>
                                        <p:strVal val="visible"/>
                                      </p:to>
                                    </p:set>
                                    <p:animEffect transition="in" filter="wipe(left)">
                                      <p:cBhvr>
                                        <p:cTn id="24" dur="500"/>
                                        <p:tgtEl>
                                          <p:spTgt spid="661">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661">
                                            <p:txEl>
                                              <p:pRg st="6" end="6"/>
                                            </p:txEl>
                                          </p:spTgt>
                                        </p:tgtEl>
                                        <p:attrNameLst>
                                          <p:attrName>style.visibility</p:attrName>
                                        </p:attrNameLst>
                                      </p:cBhvr>
                                      <p:to>
                                        <p:strVal val="visible"/>
                                      </p:to>
                                    </p:set>
                                    <p:animEffect transition="in" filter="wipe(left)">
                                      <p:cBhvr>
                                        <p:cTn id="29" dur="500"/>
                                        <p:tgtEl>
                                          <p:spTgt spid="661">
                                            <p:txEl>
                                              <p:pRg st="6" end="6"/>
                                            </p:txEl>
                                          </p:spTgt>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661">
                                            <p:txEl>
                                              <p:pRg st="7" end="7"/>
                                            </p:txEl>
                                          </p:spTgt>
                                        </p:tgtEl>
                                        <p:attrNameLst>
                                          <p:attrName>style.visibility</p:attrName>
                                        </p:attrNameLst>
                                      </p:cBhvr>
                                      <p:to>
                                        <p:strVal val="visible"/>
                                      </p:to>
                                    </p:set>
                                    <p:animEffect transition="in" filter="wipe(left)">
                                      <p:cBhvr>
                                        <p:cTn id="33" dur="500"/>
                                        <p:tgtEl>
                                          <p:spTgt spid="66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73E1684F-0753-4A41-A0AA-9504A94A0DF5}"/>
              </a:ext>
            </a:extLst>
          </p:cNvPr>
          <p:cNvSpPr>
            <a:spLocks noGrp="1"/>
          </p:cNvSpPr>
          <p:nvPr>
            <p:ph sz="quarter" idx="14"/>
          </p:nvPr>
        </p:nvSpPr>
        <p:spPr/>
        <p:txBody>
          <a:bodyPr/>
          <a:lstStyle/>
          <a:p>
            <a:r>
              <a:rPr lang="en-US" sz="2000" dirty="0">
                <a:solidFill>
                  <a:srgbClr val="0000FF"/>
                </a:solidFill>
              </a:rPr>
              <a:t>Magically happen </a:t>
            </a:r>
            <a:r>
              <a:rPr lang="en-US" sz="2000" dirty="0"/>
              <a:t>to performed well</a:t>
            </a:r>
          </a:p>
          <a:p>
            <a:endParaRPr lang="en-US" sz="2000" dirty="0"/>
          </a:p>
          <a:p>
            <a:endParaRPr lang="en-US" sz="2000" dirty="0"/>
          </a:p>
          <a:p>
            <a:endParaRPr lang="en-US" sz="2000" dirty="0"/>
          </a:p>
          <a:p>
            <a:pPr lvl="1"/>
            <a:endParaRPr lang="en-US" sz="1600" dirty="0"/>
          </a:p>
          <a:p>
            <a:endParaRPr lang="en-US" sz="2000" dirty="0"/>
          </a:p>
          <a:p>
            <a:r>
              <a:rPr lang="en-US" sz="1800" dirty="0"/>
              <a:t>It is difficult to know </a:t>
            </a:r>
            <a:r>
              <a:rPr lang="en-US" sz="1800" dirty="0">
                <a:solidFill>
                  <a:srgbClr val="0000FF"/>
                </a:solidFill>
              </a:rPr>
              <a:t>why</a:t>
            </a:r>
            <a:r>
              <a:rPr lang="en-US" sz="1800" dirty="0"/>
              <a:t> a Neural Net made a particular decision, </a:t>
            </a:r>
          </a:p>
          <a:p>
            <a:r>
              <a:rPr lang="en-US" sz="1800" dirty="0"/>
              <a:t>or </a:t>
            </a:r>
            <a:r>
              <a:rPr lang="en-US" sz="1800" dirty="0">
                <a:solidFill>
                  <a:srgbClr val="0000FF"/>
                </a:solidFill>
              </a:rPr>
              <a:t>which data features </a:t>
            </a:r>
            <a:r>
              <a:rPr lang="en-US" sz="1800" dirty="0"/>
              <a:t>where most important in making that decision</a:t>
            </a:r>
          </a:p>
        </p:txBody>
      </p:sp>
      <p:sp>
        <p:nvSpPr>
          <p:cNvPr id="2" name="Slide Number Placeholder 1">
            <a:extLst>
              <a:ext uri="{FF2B5EF4-FFF2-40B4-BE49-F238E27FC236}">
                <a16:creationId xmlns:a16="http://schemas.microsoft.com/office/drawing/2014/main" id="{660EEA93-F492-4F46-BCAD-2D883A5C4937}"/>
              </a:ext>
            </a:extLst>
          </p:cNvPr>
          <p:cNvSpPr>
            <a:spLocks noGrp="1"/>
          </p:cNvSpPr>
          <p:nvPr>
            <p:ph type="sldNum" sz="quarter" idx="15"/>
          </p:nvPr>
        </p:nvSpPr>
        <p:spPr/>
        <p:txBody>
          <a:bodyPr/>
          <a:lstStyle/>
          <a:p>
            <a:fld id="{F0540D16-EBF5-0D44-A21F-B32E9F609578}" type="slidenum">
              <a:rPr lang="en-US" smtClean="0"/>
              <a:pPr/>
              <a:t>5</a:t>
            </a:fld>
            <a:endParaRPr lang="en-US" dirty="0"/>
          </a:p>
        </p:txBody>
      </p:sp>
      <p:sp>
        <p:nvSpPr>
          <p:cNvPr id="3" name="Date Placeholder 2">
            <a:extLst>
              <a:ext uri="{FF2B5EF4-FFF2-40B4-BE49-F238E27FC236}">
                <a16:creationId xmlns:a16="http://schemas.microsoft.com/office/drawing/2014/main" id="{F0006D61-473C-495D-8061-48DC0FEA3161}"/>
              </a:ext>
            </a:extLst>
          </p:cNvPr>
          <p:cNvSpPr>
            <a:spLocks noGrp="1"/>
          </p:cNvSpPr>
          <p:nvPr>
            <p:ph type="dt" sz="half" idx="16"/>
          </p:nvPr>
        </p:nvSpPr>
        <p:spPr/>
        <p:txBody>
          <a:bodyPr/>
          <a:lstStyle/>
          <a:p>
            <a:fld id="{18616975-30F2-B74D-B90F-E83C4C9562E7}" type="datetime1">
              <a:rPr lang="en-US" smtClean="0"/>
              <a:pPr/>
              <a:t>18-Sep-20</a:t>
            </a:fld>
            <a:endParaRPr lang="en-US" dirty="0"/>
          </a:p>
        </p:txBody>
      </p:sp>
      <p:sp>
        <p:nvSpPr>
          <p:cNvPr id="10" name="Title 9">
            <a:extLst>
              <a:ext uri="{FF2B5EF4-FFF2-40B4-BE49-F238E27FC236}">
                <a16:creationId xmlns:a16="http://schemas.microsoft.com/office/drawing/2014/main" id="{03C03559-8BAF-42E2-AED5-3EE027E85AEC}"/>
              </a:ext>
            </a:extLst>
          </p:cNvPr>
          <p:cNvSpPr>
            <a:spLocks noGrp="1"/>
          </p:cNvSpPr>
          <p:nvPr>
            <p:ph type="title"/>
          </p:nvPr>
        </p:nvSpPr>
        <p:spPr/>
        <p:txBody>
          <a:bodyPr/>
          <a:lstStyle/>
          <a:p>
            <a:r>
              <a:rPr lang="en-US" dirty="0"/>
              <a:t>Black Box Magic</a:t>
            </a:r>
          </a:p>
        </p:txBody>
      </p:sp>
      <p:sp>
        <p:nvSpPr>
          <p:cNvPr id="12" name="Text Placeholder 11">
            <a:extLst>
              <a:ext uri="{FF2B5EF4-FFF2-40B4-BE49-F238E27FC236}">
                <a16:creationId xmlns:a16="http://schemas.microsoft.com/office/drawing/2014/main" id="{E1C477A1-B6EF-431A-BEB9-E6464CB284DA}"/>
              </a:ext>
            </a:extLst>
          </p:cNvPr>
          <p:cNvSpPr>
            <a:spLocks noGrp="1"/>
          </p:cNvSpPr>
          <p:nvPr>
            <p:ph type="body" sz="quarter" idx="17"/>
          </p:nvPr>
        </p:nvSpPr>
        <p:spPr/>
        <p:txBody>
          <a:bodyPr/>
          <a:lstStyle/>
          <a:p>
            <a:r>
              <a:rPr lang="id-ID" dirty="0"/>
              <a:t>Computer Vision</a:t>
            </a:r>
          </a:p>
        </p:txBody>
      </p:sp>
      <p:pic>
        <p:nvPicPr>
          <p:cNvPr id="8" name="Picture 7">
            <a:extLst>
              <a:ext uri="{FF2B5EF4-FFF2-40B4-BE49-F238E27FC236}">
                <a16:creationId xmlns:a16="http://schemas.microsoft.com/office/drawing/2014/main" id="{C326738B-37F8-4F76-A04D-3DD733971C9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47912" y="2611225"/>
            <a:ext cx="3808865" cy="2249528"/>
          </a:xfrm>
          <a:prstGeom prst="rect">
            <a:avLst/>
          </a:prstGeom>
        </p:spPr>
      </p:pic>
    </p:spTree>
    <p:extLst>
      <p:ext uri="{BB962C8B-B14F-4D97-AF65-F5344CB8AC3E}">
        <p14:creationId xmlns:p14="http://schemas.microsoft.com/office/powerpoint/2010/main" val="374528089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53336" y="2117991"/>
            <a:ext cx="1621677" cy="3584759"/>
          </a:xfrm>
          <a:prstGeom prst="rect">
            <a:avLst/>
          </a:prstGeom>
        </p:spPr>
      </p:pic>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50</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dirty="0">
                <a:solidFill>
                  <a:schemeClr val="tx1"/>
                </a:solidFill>
              </a:rPr>
              <a:t>Convolutional Neural Net</a:t>
            </a:r>
          </a:p>
        </p:txBody>
      </p:sp>
      <p:sp>
        <p:nvSpPr>
          <p:cNvPr id="6" name="Text Placeholder 5"/>
          <p:cNvSpPr>
            <a:spLocks noGrp="1"/>
          </p:cNvSpPr>
          <p:nvPr>
            <p:ph type="body" sz="quarter" idx="17"/>
          </p:nvPr>
        </p:nvSpPr>
        <p:spPr/>
        <p:txBody>
          <a:bodyPr/>
          <a:lstStyle/>
          <a:p>
            <a:r>
              <a:rPr lang="id-ID" dirty="0"/>
              <a:t>Computer Vision</a:t>
            </a:r>
          </a:p>
        </p:txBody>
      </p:sp>
      <p:sp>
        <p:nvSpPr>
          <p:cNvPr id="661" name="Content Placeholder 6"/>
          <p:cNvSpPr txBox="1">
            <a:spLocks/>
          </p:cNvSpPr>
          <p:nvPr/>
        </p:nvSpPr>
        <p:spPr bwMode="auto">
          <a:xfrm>
            <a:off x="5786035" y="2231572"/>
            <a:ext cx="4430163" cy="3803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6075" indent="-346075" algn="l" defTabSz="457200" rtl="0" eaLnBrk="1" fontAlgn="base" hangingPunct="1">
              <a:spcBef>
                <a:spcPts val="1800"/>
              </a:spcBef>
              <a:spcAft>
                <a:spcPct val="0"/>
              </a:spcAft>
              <a:buSzPct val="135000"/>
              <a:buBlip>
                <a:blip r:embed="rId4"/>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Example:</a:t>
            </a:r>
          </a:p>
          <a:p>
            <a:pPr lvl="1"/>
            <a:r>
              <a:rPr lang="en-US" sz="1800" dirty="0"/>
              <a:t>32x32x3 image</a:t>
            </a:r>
          </a:p>
          <a:p>
            <a:r>
              <a:rPr lang="en-US" sz="2000" dirty="0">
                <a:solidFill>
                  <a:srgbClr val="0000FF"/>
                </a:solidFill>
              </a:rPr>
              <a:t>100</a:t>
            </a:r>
            <a:r>
              <a:rPr lang="en-US" sz="2000" dirty="0"/>
              <a:t> filters, filter size </a:t>
            </a:r>
            <a:r>
              <a:rPr lang="en-US" sz="2000" dirty="0">
                <a:solidFill>
                  <a:srgbClr val="008000"/>
                </a:solidFill>
              </a:rPr>
              <a:t>4x4x3</a:t>
            </a:r>
            <a:r>
              <a:rPr lang="en-US" sz="2000" dirty="0"/>
              <a:t>:</a:t>
            </a:r>
          </a:p>
          <a:p>
            <a:pPr lvl="1"/>
            <a:r>
              <a:rPr lang="en-US" sz="1800" dirty="0">
                <a:solidFill>
                  <a:srgbClr val="008000"/>
                </a:solidFill>
              </a:rPr>
              <a:t>4 x 4 x 3 </a:t>
            </a:r>
            <a:r>
              <a:rPr lang="en-US" sz="1800" dirty="0"/>
              <a:t>x </a:t>
            </a:r>
            <a:r>
              <a:rPr lang="en-US" sz="1800" dirty="0">
                <a:solidFill>
                  <a:srgbClr val="0000FF"/>
                </a:solidFill>
              </a:rPr>
              <a:t>100</a:t>
            </a:r>
            <a:r>
              <a:rPr lang="en-US" sz="1800" dirty="0"/>
              <a:t> parameters</a:t>
            </a:r>
          </a:p>
          <a:p>
            <a:pPr lvl="1"/>
            <a:r>
              <a:rPr lang="en-US" sz="1800" dirty="0">
                <a:solidFill>
                  <a:srgbClr val="0000FF"/>
                </a:solidFill>
              </a:rPr>
              <a:t>4800 </a:t>
            </a:r>
            <a:r>
              <a:rPr lang="en-US" sz="1800" dirty="0"/>
              <a:t>parameters</a:t>
            </a:r>
          </a:p>
          <a:p>
            <a:pPr lvl="1"/>
            <a:endParaRPr lang="en-US" sz="1800" dirty="0"/>
          </a:p>
          <a:p>
            <a:r>
              <a:rPr lang="en-US" sz="2000" dirty="0"/>
              <a:t>Learn multiple filters</a:t>
            </a:r>
            <a:endParaRPr lang="en-US" sz="1800" dirty="0"/>
          </a:p>
        </p:txBody>
      </p:sp>
      <p:grpSp>
        <p:nvGrpSpPr>
          <p:cNvPr id="29" name="Group 28"/>
          <p:cNvGrpSpPr/>
          <p:nvPr/>
        </p:nvGrpSpPr>
        <p:grpSpPr>
          <a:xfrm>
            <a:off x="3482945" y="2240062"/>
            <a:ext cx="1936896" cy="1060132"/>
            <a:chOff x="1038224" y="2767497"/>
            <a:chExt cx="1936896" cy="1060132"/>
          </a:xfrm>
        </p:grpSpPr>
        <p:sp>
          <p:nvSpPr>
            <p:cNvPr id="664" name="Oval 663"/>
            <p:cNvSpPr/>
            <p:nvPr/>
          </p:nvSpPr>
          <p:spPr>
            <a:xfrm>
              <a:off x="2609360" y="3461869"/>
              <a:ext cx="365760" cy="3657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u="sng"/>
            </a:p>
          </p:txBody>
        </p:sp>
        <p:sp>
          <p:nvSpPr>
            <p:cNvPr id="2" name="Rectangle 1"/>
            <p:cNvSpPr/>
            <p:nvPr/>
          </p:nvSpPr>
          <p:spPr>
            <a:xfrm>
              <a:off x="1038224" y="2767497"/>
              <a:ext cx="602255" cy="694372"/>
            </a:xfrm>
            <a:custGeom>
              <a:avLst/>
              <a:gdLst>
                <a:gd name="connsiteX0" fmla="*/ 0 w 635592"/>
                <a:gd name="connsiteY0" fmla="*/ 0 h 365760"/>
                <a:gd name="connsiteX1" fmla="*/ 635592 w 635592"/>
                <a:gd name="connsiteY1" fmla="*/ 0 h 365760"/>
                <a:gd name="connsiteX2" fmla="*/ 635592 w 635592"/>
                <a:gd name="connsiteY2" fmla="*/ 365760 h 365760"/>
                <a:gd name="connsiteX3" fmla="*/ 0 w 635592"/>
                <a:gd name="connsiteY3" fmla="*/ 365760 h 365760"/>
                <a:gd name="connsiteX4" fmla="*/ 0 w 635592"/>
                <a:gd name="connsiteY4" fmla="*/ 0 h 365760"/>
                <a:gd name="connsiteX0" fmla="*/ 0 w 635592"/>
                <a:gd name="connsiteY0" fmla="*/ 328612 h 694372"/>
                <a:gd name="connsiteX1" fmla="*/ 597492 w 635592"/>
                <a:gd name="connsiteY1" fmla="*/ 0 h 694372"/>
                <a:gd name="connsiteX2" fmla="*/ 635592 w 635592"/>
                <a:gd name="connsiteY2" fmla="*/ 694372 h 694372"/>
                <a:gd name="connsiteX3" fmla="*/ 0 w 635592"/>
                <a:gd name="connsiteY3" fmla="*/ 694372 h 694372"/>
                <a:gd name="connsiteX4" fmla="*/ 0 w 635592"/>
                <a:gd name="connsiteY4" fmla="*/ 328612 h 694372"/>
                <a:gd name="connsiteX0" fmla="*/ 0 w 602255"/>
                <a:gd name="connsiteY0" fmla="*/ 328612 h 694372"/>
                <a:gd name="connsiteX1" fmla="*/ 597492 w 602255"/>
                <a:gd name="connsiteY1" fmla="*/ 0 h 694372"/>
                <a:gd name="connsiteX2" fmla="*/ 602255 w 602255"/>
                <a:gd name="connsiteY2" fmla="*/ 418147 h 694372"/>
                <a:gd name="connsiteX3" fmla="*/ 0 w 602255"/>
                <a:gd name="connsiteY3" fmla="*/ 694372 h 694372"/>
                <a:gd name="connsiteX4" fmla="*/ 0 w 602255"/>
                <a:gd name="connsiteY4" fmla="*/ 328612 h 694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55" h="694372">
                  <a:moveTo>
                    <a:pt x="0" y="328612"/>
                  </a:moveTo>
                  <a:lnTo>
                    <a:pt x="597492" y="0"/>
                  </a:lnTo>
                  <a:cubicBezTo>
                    <a:pt x="599080" y="139382"/>
                    <a:pt x="600667" y="278765"/>
                    <a:pt x="602255" y="418147"/>
                  </a:cubicBezTo>
                  <a:lnTo>
                    <a:pt x="0" y="694372"/>
                  </a:lnTo>
                  <a:lnTo>
                    <a:pt x="0" y="328612"/>
                  </a:lnTo>
                  <a:close/>
                </a:path>
              </a:pathLst>
            </a:custGeom>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9" name="Straight Connector 8"/>
            <p:cNvCxnSpPr>
              <a:stCxn id="2" idx="1"/>
              <a:endCxn id="664" idx="2"/>
            </p:cNvCxnSpPr>
            <p:nvPr/>
          </p:nvCxnSpPr>
          <p:spPr>
            <a:xfrm>
              <a:off x="1635716" y="2767497"/>
              <a:ext cx="973644" cy="877252"/>
            </a:xfrm>
            <a:prstGeom prst="line">
              <a:avLst/>
            </a:prstGeom>
          </p:spPr>
          <p:style>
            <a:lnRef idx="1">
              <a:schemeClr val="accent3"/>
            </a:lnRef>
            <a:fillRef idx="2">
              <a:schemeClr val="accent3"/>
            </a:fillRef>
            <a:effectRef idx="1">
              <a:schemeClr val="accent3"/>
            </a:effectRef>
            <a:fontRef idx="minor">
              <a:schemeClr val="dk1"/>
            </a:fontRef>
          </p:style>
        </p:cxnSp>
        <p:cxnSp>
          <p:nvCxnSpPr>
            <p:cNvPr id="109" name="Straight Connector 108"/>
            <p:cNvCxnSpPr>
              <a:stCxn id="2" idx="3"/>
              <a:endCxn id="664" idx="2"/>
            </p:cNvCxnSpPr>
            <p:nvPr/>
          </p:nvCxnSpPr>
          <p:spPr>
            <a:xfrm>
              <a:off x="1038224" y="3461869"/>
              <a:ext cx="1571136" cy="182880"/>
            </a:xfrm>
            <a:prstGeom prst="line">
              <a:avLst/>
            </a:prstGeom>
          </p:spPr>
          <p:style>
            <a:lnRef idx="1">
              <a:schemeClr val="accent3"/>
            </a:lnRef>
            <a:fillRef idx="2">
              <a:schemeClr val="accent3"/>
            </a:fillRef>
            <a:effectRef idx="1">
              <a:schemeClr val="accent3"/>
            </a:effectRef>
            <a:fontRef idx="minor">
              <a:schemeClr val="dk1"/>
            </a:fontRef>
          </p:style>
        </p:cxnSp>
        <p:cxnSp>
          <p:nvCxnSpPr>
            <p:cNvPr id="114" name="Straight Connector 113"/>
            <p:cNvCxnSpPr>
              <a:stCxn id="2" idx="0"/>
              <a:endCxn id="664" idx="2"/>
            </p:cNvCxnSpPr>
            <p:nvPr/>
          </p:nvCxnSpPr>
          <p:spPr>
            <a:xfrm>
              <a:off x="1038224" y="3096109"/>
              <a:ext cx="1571136" cy="548640"/>
            </a:xfrm>
            <a:prstGeom prst="line">
              <a:avLst/>
            </a:prstGeom>
          </p:spPr>
          <p:style>
            <a:lnRef idx="1">
              <a:schemeClr val="accent3"/>
            </a:lnRef>
            <a:fillRef idx="2">
              <a:schemeClr val="accent3"/>
            </a:fillRef>
            <a:effectRef idx="1">
              <a:schemeClr val="accent3"/>
            </a:effectRef>
            <a:fontRef idx="minor">
              <a:schemeClr val="dk1"/>
            </a:fontRef>
          </p:style>
        </p:cxnSp>
        <p:cxnSp>
          <p:nvCxnSpPr>
            <p:cNvPr id="117" name="Straight Connector 116"/>
            <p:cNvCxnSpPr>
              <a:stCxn id="2" idx="2"/>
              <a:endCxn id="664" idx="2"/>
            </p:cNvCxnSpPr>
            <p:nvPr/>
          </p:nvCxnSpPr>
          <p:spPr>
            <a:xfrm>
              <a:off x="1640479" y="3185644"/>
              <a:ext cx="968881" cy="459105"/>
            </a:xfrm>
            <a:prstGeom prst="line">
              <a:avLst/>
            </a:prstGeom>
          </p:spPr>
          <p:style>
            <a:lnRef idx="1">
              <a:schemeClr val="accent3"/>
            </a:lnRef>
            <a:fillRef idx="2">
              <a:schemeClr val="accent3"/>
            </a:fillRef>
            <a:effectRef idx="1">
              <a:schemeClr val="accent3"/>
            </a:effectRef>
            <a:fontRef idx="minor">
              <a:schemeClr val="dk1"/>
            </a:fontRef>
          </p:style>
        </p:cxnSp>
      </p:grpSp>
      <p:grpSp>
        <p:nvGrpSpPr>
          <p:cNvPr id="148" name="Group 147"/>
          <p:cNvGrpSpPr/>
          <p:nvPr/>
        </p:nvGrpSpPr>
        <p:grpSpPr>
          <a:xfrm>
            <a:off x="3418313" y="2280543"/>
            <a:ext cx="1936896" cy="1060132"/>
            <a:chOff x="1038224" y="2767497"/>
            <a:chExt cx="1936896" cy="1060132"/>
          </a:xfrm>
        </p:grpSpPr>
        <p:sp>
          <p:nvSpPr>
            <p:cNvPr id="149" name="Oval 148"/>
            <p:cNvSpPr/>
            <p:nvPr/>
          </p:nvSpPr>
          <p:spPr>
            <a:xfrm>
              <a:off x="2609360" y="3461869"/>
              <a:ext cx="365760" cy="3657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a:p>
          </p:txBody>
        </p:sp>
        <p:sp>
          <p:nvSpPr>
            <p:cNvPr id="150" name="Rectangle 1"/>
            <p:cNvSpPr/>
            <p:nvPr/>
          </p:nvSpPr>
          <p:spPr>
            <a:xfrm>
              <a:off x="1038224" y="2767497"/>
              <a:ext cx="602255" cy="694372"/>
            </a:xfrm>
            <a:custGeom>
              <a:avLst/>
              <a:gdLst>
                <a:gd name="connsiteX0" fmla="*/ 0 w 635592"/>
                <a:gd name="connsiteY0" fmla="*/ 0 h 365760"/>
                <a:gd name="connsiteX1" fmla="*/ 635592 w 635592"/>
                <a:gd name="connsiteY1" fmla="*/ 0 h 365760"/>
                <a:gd name="connsiteX2" fmla="*/ 635592 w 635592"/>
                <a:gd name="connsiteY2" fmla="*/ 365760 h 365760"/>
                <a:gd name="connsiteX3" fmla="*/ 0 w 635592"/>
                <a:gd name="connsiteY3" fmla="*/ 365760 h 365760"/>
                <a:gd name="connsiteX4" fmla="*/ 0 w 635592"/>
                <a:gd name="connsiteY4" fmla="*/ 0 h 365760"/>
                <a:gd name="connsiteX0" fmla="*/ 0 w 635592"/>
                <a:gd name="connsiteY0" fmla="*/ 328612 h 694372"/>
                <a:gd name="connsiteX1" fmla="*/ 597492 w 635592"/>
                <a:gd name="connsiteY1" fmla="*/ 0 h 694372"/>
                <a:gd name="connsiteX2" fmla="*/ 635592 w 635592"/>
                <a:gd name="connsiteY2" fmla="*/ 694372 h 694372"/>
                <a:gd name="connsiteX3" fmla="*/ 0 w 635592"/>
                <a:gd name="connsiteY3" fmla="*/ 694372 h 694372"/>
                <a:gd name="connsiteX4" fmla="*/ 0 w 635592"/>
                <a:gd name="connsiteY4" fmla="*/ 328612 h 694372"/>
                <a:gd name="connsiteX0" fmla="*/ 0 w 602255"/>
                <a:gd name="connsiteY0" fmla="*/ 328612 h 694372"/>
                <a:gd name="connsiteX1" fmla="*/ 597492 w 602255"/>
                <a:gd name="connsiteY1" fmla="*/ 0 h 694372"/>
                <a:gd name="connsiteX2" fmla="*/ 602255 w 602255"/>
                <a:gd name="connsiteY2" fmla="*/ 418147 h 694372"/>
                <a:gd name="connsiteX3" fmla="*/ 0 w 602255"/>
                <a:gd name="connsiteY3" fmla="*/ 694372 h 694372"/>
                <a:gd name="connsiteX4" fmla="*/ 0 w 602255"/>
                <a:gd name="connsiteY4" fmla="*/ 328612 h 694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55" h="694372">
                  <a:moveTo>
                    <a:pt x="0" y="328612"/>
                  </a:moveTo>
                  <a:lnTo>
                    <a:pt x="597492" y="0"/>
                  </a:lnTo>
                  <a:cubicBezTo>
                    <a:pt x="599080" y="139382"/>
                    <a:pt x="600667" y="278765"/>
                    <a:pt x="602255" y="418147"/>
                  </a:cubicBezTo>
                  <a:lnTo>
                    <a:pt x="0" y="694372"/>
                  </a:lnTo>
                  <a:lnTo>
                    <a:pt x="0" y="328612"/>
                  </a:lnTo>
                  <a:close/>
                </a:path>
              </a:pathLst>
            </a:custGeom>
            <a:noFill/>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51" name="Straight Connector 150"/>
            <p:cNvCxnSpPr>
              <a:stCxn id="150" idx="1"/>
              <a:endCxn id="149" idx="2"/>
            </p:cNvCxnSpPr>
            <p:nvPr/>
          </p:nvCxnSpPr>
          <p:spPr>
            <a:xfrm>
              <a:off x="1635716" y="2767497"/>
              <a:ext cx="973644" cy="877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150" idx="3"/>
              <a:endCxn id="149" idx="2"/>
            </p:cNvCxnSpPr>
            <p:nvPr/>
          </p:nvCxnSpPr>
          <p:spPr>
            <a:xfrm>
              <a:off x="1038224" y="3461869"/>
              <a:ext cx="1571136" cy="182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150" idx="0"/>
              <a:endCxn id="149" idx="2"/>
            </p:cNvCxnSpPr>
            <p:nvPr/>
          </p:nvCxnSpPr>
          <p:spPr>
            <a:xfrm>
              <a:off x="1038224" y="3096109"/>
              <a:ext cx="1571136" cy="548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p:cNvCxnSpPr>
              <a:stCxn id="150" idx="2"/>
              <a:endCxn id="149" idx="2"/>
            </p:cNvCxnSpPr>
            <p:nvPr/>
          </p:nvCxnSpPr>
          <p:spPr>
            <a:xfrm>
              <a:off x="1640479" y="3185644"/>
              <a:ext cx="968881" cy="45910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9" name="Group 168"/>
          <p:cNvGrpSpPr/>
          <p:nvPr/>
        </p:nvGrpSpPr>
        <p:grpSpPr>
          <a:xfrm>
            <a:off x="3009955" y="2520738"/>
            <a:ext cx="1936896" cy="1060132"/>
            <a:chOff x="1038224" y="2767497"/>
            <a:chExt cx="1936896" cy="1060132"/>
          </a:xfrm>
        </p:grpSpPr>
        <p:sp>
          <p:nvSpPr>
            <p:cNvPr id="170" name="Oval 169"/>
            <p:cNvSpPr/>
            <p:nvPr/>
          </p:nvSpPr>
          <p:spPr>
            <a:xfrm>
              <a:off x="2609360" y="3461869"/>
              <a:ext cx="365760" cy="3657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u="sng"/>
            </a:p>
          </p:txBody>
        </p:sp>
        <p:sp>
          <p:nvSpPr>
            <p:cNvPr id="171" name="Rectangle 1"/>
            <p:cNvSpPr/>
            <p:nvPr/>
          </p:nvSpPr>
          <p:spPr>
            <a:xfrm>
              <a:off x="1038224" y="2767497"/>
              <a:ext cx="602255" cy="694372"/>
            </a:xfrm>
            <a:custGeom>
              <a:avLst/>
              <a:gdLst>
                <a:gd name="connsiteX0" fmla="*/ 0 w 635592"/>
                <a:gd name="connsiteY0" fmla="*/ 0 h 365760"/>
                <a:gd name="connsiteX1" fmla="*/ 635592 w 635592"/>
                <a:gd name="connsiteY1" fmla="*/ 0 h 365760"/>
                <a:gd name="connsiteX2" fmla="*/ 635592 w 635592"/>
                <a:gd name="connsiteY2" fmla="*/ 365760 h 365760"/>
                <a:gd name="connsiteX3" fmla="*/ 0 w 635592"/>
                <a:gd name="connsiteY3" fmla="*/ 365760 h 365760"/>
                <a:gd name="connsiteX4" fmla="*/ 0 w 635592"/>
                <a:gd name="connsiteY4" fmla="*/ 0 h 365760"/>
                <a:gd name="connsiteX0" fmla="*/ 0 w 635592"/>
                <a:gd name="connsiteY0" fmla="*/ 328612 h 694372"/>
                <a:gd name="connsiteX1" fmla="*/ 597492 w 635592"/>
                <a:gd name="connsiteY1" fmla="*/ 0 h 694372"/>
                <a:gd name="connsiteX2" fmla="*/ 635592 w 635592"/>
                <a:gd name="connsiteY2" fmla="*/ 694372 h 694372"/>
                <a:gd name="connsiteX3" fmla="*/ 0 w 635592"/>
                <a:gd name="connsiteY3" fmla="*/ 694372 h 694372"/>
                <a:gd name="connsiteX4" fmla="*/ 0 w 635592"/>
                <a:gd name="connsiteY4" fmla="*/ 328612 h 694372"/>
                <a:gd name="connsiteX0" fmla="*/ 0 w 602255"/>
                <a:gd name="connsiteY0" fmla="*/ 328612 h 694372"/>
                <a:gd name="connsiteX1" fmla="*/ 597492 w 602255"/>
                <a:gd name="connsiteY1" fmla="*/ 0 h 694372"/>
                <a:gd name="connsiteX2" fmla="*/ 602255 w 602255"/>
                <a:gd name="connsiteY2" fmla="*/ 418147 h 694372"/>
                <a:gd name="connsiteX3" fmla="*/ 0 w 602255"/>
                <a:gd name="connsiteY3" fmla="*/ 694372 h 694372"/>
                <a:gd name="connsiteX4" fmla="*/ 0 w 602255"/>
                <a:gd name="connsiteY4" fmla="*/ 328612 h 694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55" h="694372">
                  <a:moveTo>
                    <a:pt x="0" y="328612"/>
                  </a:moveTo>
                  <a:lnTo>
                    <a:pt x="597492" y="0"/>
                  </a:lnTo>
                  <a:cubicBezTo>
                    <a:pt x="599080" y="139382"/>
                    <a:pt x="600667" y="278765"/>
                    <a:pt x="602255" y="418147"/>
                  </a:cubicBezTo>
                  <a:lnTo>
                    <a:pt x="0" y="694372"/>
                  </a:lnTo>
                  <a:lnTo>
                    <a:pt x="0" y="328612"/>
                  </a:lnTo>
                  <a:close/>
                </a:path>
              </a:pathLst>
            </a:custGeom>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72" name="Straight Connector 171"/>
            <p:cNvCxnSpPr>
              <a:stCxn id="171" idx="1"/>
              <a:endCxn id="170" idx="2"/>
            </p:cNvCxnSpPr>
            <p:nvPr/>
          </p:nvCxnSpPr>
          <p:spPr>
            <a:xfrm>
              <a:off x="1635716" y="2767497"/>
              <a:ext cx="973644" cy="877252"/>
            </a:xfrm>
            <a:prstGeom prst="line">
              <a:avLst/>
            </a:prstGeom>
          </p:spPr>
          <p:style>
            <a:lnRef idx="1">
              <a:schemeClr val="accent3"/>
            </a:lnRef>
            <a:fillRef idx="2">
              <a:schemeClr val="accent3"/>
            </a:fillRef>
            <a:effectRef idx="1">
              <a:schemeClr val="accent3"/>
            </a:effectRef>
            <a:fontRef idx="minor">
              <a:schemeClr val="dk1"/>
            </a:fontRef>
          </p:style>
        </p:cxnSp>
        <p:cxnSp>
          <p:nvCxnSpPr>
            <p:cNvPr id="173" name="Straight Connector 172"/>
            <p:cNvCxnSpPr>
              <a:stCxn id="171" idx="3"/>
              <a:endCxn id="170" idx="2"/>
            </p:cNvCxnSpPr>
            <p:nvPr/>
          </p:nvCxnSpPr>
          <p:spPr>
            <a:xfrm>
              <a:off x="1038224" y="3461869"/>
              <a:ext cx="1571136" cy="182880"/>
            </a:xfrm>
            <a:prstGeom prst="line">
              <a:avLst/>
            </a:prstGeom>
          </p:spPr>
          <p:style>
            <a:lnRef idx="1">
              <a:schemeClr val="accent3"/>
            </a:lnRef>
            <a:fillRef idx="2">
              <a:schemeClr val="accent3"/>
            </a:fillRef>
            <a:effectRef idx="1">
              <a:schemeClr val="accent3"/>
            </a:effectRef>
            <a:fontRef idx="minor">
              <a:schemeClr val="dk1"/>
            </a:fontRef>
          </p:style>
        </p:cxnSp>
        <p:cxnSp>
          <p:nvCxnSpPr>
            <p:cNvPr id="174" name="Straight Connector 173"/>
            <p:cNvCxnSpPr>
              <a:stCxn id="171" idx="0"/>
              <a:endCxn id="170" idx="2"/>
            </p:cNvCxnSpPr>
            <p:nvPr/>
          </p:nvCxnSpPr>
          <p:spPr>
            <a:xfrm>
              <a:off x="1038224" y="3096109"/>
              <a:ext cx="1571136" cy="548640"/>
            </a:xfrm>
            <a:prstGeom prst="line">
              <a:avLst/>
            </a:prstGeom>
          </p:spPr>
          <p:style>
            <a:lnRef idx="1">
              <a:schemeClr val="accent3"/>
            </a:lnRef>
            <a:fillRef idx="2">
              <a:schemeClr val="accent3"/>
            </a:fillRef>
            <a:effectRef idx="1">
              <a:schemeClr val="accent3"/>
            </a:effectRef>
            <a:fontRef idx="minor">
              <a:schemeClr val="dk1"/>
            </a:fontRef>
          </p:style>
        </p:cxnSp>
        <p:cxnSp>
          <p:nvCxnSpPr>
            <p:cNvPr id="175" name="Straight Connector 174"/>
            <p:cNvCxnSpPr>
              <a:stCxn id="171" idx="2"/>
              <a:endCxn id="170" idx="2"/>
            </p:cNvCxnSpPr>
            <p:nvPr/>
          </p:nvCxnSpPr>
          <p:spPr>
            <a:xfrm>
              <a:off x="1640479" y="3185644"/>
              <a:ext cx="968881" cy="459105"/>
            </a:xfrm>
            <a:prstGeom prst="line">
              <a:avLst/>
            </a:prstGeom>
          </p:spPr>
          <p:style>
            <a:lnRef idx="1">
              <a:schemeClr val="accent3"/>
            </a:lnRef>
            <a:fillRef idx="2">
              <a:schemeClr val="accent3"/>
            </a:fillRef>
            <a:effectRef idx="1">
              <a:schemeClr val="accent3"/>
            </a:effectRef>
            <a:fontRef idx="minor">
              <a:schemeClr val="dk1"/>
            </a:fontRef>
          </p:style>
        </p:cxnSp>
      </p:grpSp>
      <p:grpSp>
        <p:nvGrpSpPr>
          <p:cNvPr id="176" name="Group 175"/>
          <p:cNvGrpSpPr/>
          <p:nvPr/>
        </p:nvGrpSpPr>
        <p:grpSpPr>
          <a:xfrm>
            <a:off x="2945323" y="2561219"/>
            <a:ext cx="1936896" cy="1060132"/>
            <a:chOff x="1038224" y="2767497"/>
            <a:chExt cx="1936896" cy="1060132"/>
          </a:xfrm>
        </p:grpSpPr>
        <p:sp>
          <p:nvSpPr>
            <p:cNvPr id="177" name="Oval 176"/>
            <p:cNvSpPr/>
            <p:nvPr/>
          </p:nvSpPr>
          <p:spPr>
            <a:xfrm>
              <a:off x="2609360" y="3461869"/>
              <a:ext cx="365760" cy="3657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a:p>
          </p:txBody>
        </p:sp>
        <p:sp>
          <p:nvSpPr>
            <p:cNvPr id="178" name="Rectangle 1"/>
            <p:cNvSpPr/>
            <p:nvPr/>
          </p:nvSpPr>
          <p:spPr>
            <a:xfrm>
              <a:off x="1038224" y="2767497"/>
              <a:ext cx="602255" cy="694372"/>
            </a:xfrm>
            <a:custGeom>
              <a:avLst/>
              <a:gdLst>
                <a:gd name="connsiteX0" fmla="*/ 0 w 635592"/>
                <a:gd name="connsiteY0" fmla="*/ 0 h 365760"/>
                <a:gd name="connsiteX1" fmla="*/ 635592 w 635592"/>
                <a:gd name="connsiteY1" fmla="*/ 0 h 365760"/>
                <a:gd name="connsiteX2" fmla="*/ 635592 w 635592"/>
                <a:gd name="connsiteY2" fmla="*/ 365760 h 365760"/>
                <a:gd name="connsiteX3" fmla="*/ 0 w 635592"/>
                <a:gd name="connsiteY3" fmla="*/ 365760 h 365760"/>
                <a:gd name="connsiteX4" fmla="*/ 0 w 635592"/>
                <a:gd name="connsiteY4" fmla="*/ 0 h 365760"/>
                <a:gd name="connsiteX0" fmla="*/ 0 w 635592"/>
                <a:gd name="connsiteY0" fmla="*/ 328612 h 694372"/>
                <a:gd name="connsiteX1" fmla="*/ 597492 w 635592"/>
                <a:gd name="connsiteY1" fmla="*/ 0 h 694372"/>
                <a:gd name="connsiteX2" fmla="*/ 635592 w 635592"/>
                <a:gd name="connsiteY2" fmla="*/ 694372 h 694372"/>
                <a:gd name="connsiteX3" fmla="*/ 0 w 635592"/>
                <a:gd name="connsiteY3" fmla="*/ 694372 h 694372"/>
                <a:gd name="connsiteX4" fmla="*/ 0 w 635592"/>
                <a:gd name="connsiteY4" fmla="*/ 328612 h 694372"/>
                <a:gd name="connsiteX0" fmla="*/ 0 w 602255"/>
                <a:gd name="connsiteY0" fmla="*/ 328612 h 694372"/>
                <a:gd name="connsiteX1" fmla="*/ 597492 w 602255"/>
                <a:gd name="connsiteY1" fmla="*/ 0 h 694372"/>
                <a:gd name="connsiteX2" fmla="*/ 602255 w 602255"/>
                <a:gd name="connsiteY2" fmla="*/ 418147 h 694372"/>
                <a:gd name="connsiteX3" fmla="*/ 0 w 602255"/>
                <a:gd name="connsiteY3" fmla="*/ 694372 h 694372"/>
                <a:gd name="connsiteX4" fmla="*/ 0 w 602255"/>
                <a:gd name="connsiteY4" fmla="*/ 328612 h 694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55" h="694372">
                  <a:moveTo>
                    <a:pt x="0" y="328612"/>
                  </a:moveTo>
                  <a:lnTo>
                    <a:pt x="597492" y="0"/>
                  </a:lnTo>
                  <a:cubicBezTo>
                    <a:pt x="599080" y="139382"/>
                    <a:pt x="600667" y="278765"/>
                    <a:pt x="602255" y="418147"/>
                  </a:cubicBezTo>
                  <a:lnTo>
                    <a:pt x="0" y="694372"/>
                  </a:lnTo>
                  <a:lnTo>
                    <a:pt x="0" y="328612"/>
                  </a:lnTo>
                  <a:close/>
                </a:path>
              </a:pathLst>
            </a:custGeom>
            <a:noFill/>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79" name="Straight Connector 178"/>
            <p:cNvCxnSpPr>
              <a:stCxn id="178" idx="1"/>
              <a:endCxn id="177" idx="2"/>
            </p:cNvCxnSpPr>
            <p:nvPr/>
          </p:nvCxnSpPr>
          <p:spPr>
            <a:xfrm>
              <a:off x="1635716" y="2767497"/>
              <a:ext cx="973644" cy="877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78" idx="3"/>
              <a:endCxn id="177" idx="2"/>
            </p:cNvCxnSpPr>
            <p:nvPr/>
          </p:nvCxnSpPr>
          <p:spPr>
            <a:xfrm>
              <a:off x="1038224" y="3461869"/>
              <a:ext cx="1571136" cy="182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78" idx="0"/>
              <a:endCxn id="177" idx="2"/>
            </p:cNvCxnSpPr>
            <p:nvPr/>
          </p:nvCxnSpPr>
          <p:spPr>
            <a:xfrm>
              <a:off x="1038224" y="3096109"/>
              <a:ext cx="1571136" cy="548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78" idx="2"/>
              <a:endCxn id="177" idx="2"/>
            </p:cNvCxnSpPr>
            <p:nvPr/>
          </p:nvCxnSpPr>
          <p:spPr>
            <a:xfrm>
              <a:off x="1640479" y="3185644"/>
              <a:ext cx="968881" cy="45910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0" name="Group 209"/>
          <p:cNvGrpSpPr/>
          <p:nvPr/>
        </p:nvGrpSpPr>
        <p:grpSpPr>
          <a:xfrm>
            <a:off x="3106993" y="4548792"/>
            <a:ext cx="1936896" cy="1060132"/>
            <a:chOff x="1038224" y="2767497"/>
            <a:chExt cx="1936896" cy="1060132"/>
          </a:xfrm>
        </p:grpSpPr>
        <p:sp>
          <p:nvSpPr>
            <p:cNvPr id="211" name="Oval 210"/>
            <p:cNvSpPr/>
            <p:nvPr/>
          </p:nvSpPr>
          <p:spPr>
            <a:xfrm>
              <a:off x="2609360" y="3461869"/>
              <a:ext cx="365760" cy="3657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u="sng"/>
            </a:p>
          </p:txBody>
        </p:sp>
        <p:sp>
          <p:nvSpPr>
            <p:cNvPr id="212" name="Rectangle 1"/>
            <p:cNvSpPr/>
            <p:nvPr/>
          </p:nvSpPr>
          <p:spPr>
            <a:xfrm>
              <a:off x="1038224" y="2767497"/>
              <a:ext cx="602255" cy="694372"/>
            </a:xfrm>
            <a:custGeom>
              <a:avLst/>
              <a:gdLst>
                <a:gd name="connsiteX0" fmla="*/ 0 w 635592"/>
                <a:gd name="connsiteY0" fmla="*/ 0 h 365760"/>
                <a:gd name="connsiteX1" fmla="*/ 635592 w 635592"/>
                <a:gd name="connsiteY1" fmla="*/ 0 h 365760"/>
                <a:gd name="connsiteX2" fmla="*/ 635592 w 635592"/>
                <a:gd name="connsiteY2" fmla="*/ 365760 h 365760"/>
                <a:gd name="connsiteX3" fmla="*/ 0 w 635592"/>
                <a:gd name="connsiteY3" fmla="*/ 365760 h 365760"/>
                <a:gd name="connsiteX4" fmla="*/ 0 w 635592"/>
                <a:gd name="connsiteY4" fmla="*/ 0 h 365760"/>
                <a:gd name="connsiteX0" fmla="*/ 0 w 635592"/>
                <a:gd name="connsiteY0" fmla="*/ 328612 h 694372"/>
                <a:gd name="connsiteX1" fmla="*/ 597492 w 635592"/>
                <a:gd name="connsiteY1" fmla="*/ 0 h 694372"/>
                <a:gd name="connsiteX2" fmla="*/ 635592 w 635592"/>
                <a:gd name="connsiteY2" fmla="*/ 694372 h 694372"/>
                <a:gd name="connsiteX3" fmla="*/ 0 w 635592"/>
                <a:gd name="connsiteY3" fmla="*/ 694372 h 694372"/>
                <a:gd name="connsiteX4" fmla="*/ 0 w 635592"/>
                <a:gd name="connsiteY4" fmla="*/ 328612 h 694372"/>
                <a:gd name="connsiteX0" fmla="*/ 0 w 602255"/>
                <a:gd name="connsiteY0" fmla="*/ 328612 h 694372"/>
                <a:gd name="connsiteX1" fmla="*/ 597492 w 602255"/>
                <a:gd name="connsiteY1" fmla="*/ 0 h 694372"/>
                <a:gd name="connsiteX2" fmla="*/ 602255 w 602255"/>
                <a:gd name="connsiteY2" fmla="*/ 418147 h 694372"/>
                <a:gd name="connsiteX3" fmla="*/ 0 w 602255"/>
                <a:gd name="connsiteY3" fmla="*/ 694372 h 694372"/>
                <a:gd name="connsiteX4" fmla="*/ 0 w 602255"/>
                <a:gd name="connsiteY4" fmla="*/ 328612 h 694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55" h="694372">
                  <a:moveTo>
                    <a:pt x="0" y="328612"/>
                  </a:moveTo>
                  <a:lnTo>
                    <a:pt x="597492" y="0"/>
                  </a:lnTo>
                  <a:cubicBezTo>
                    <a:pt x="599080" y="139382"/>
                    <a:pt x="600667" y="278765"/>
                    <a:pt x="602255" y="418147"/>
                  </a:cubicBezTo>
                  <a:lnTo>
                    <a:pt x="0" y="694372"/>
                  </a:lnTo>
                  <a:lnTo>
                    <a:pt x="0" y="328612"/>
                  </a:lnTo>
                  <a:close/>
                </a:path>
              </a:pathLst>
            </a:custGeom>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213" name="Straight Connector 212"/>
            <p:cNvCxnSpPr>
              <a:stCxn id="212" idx="1"/>
              <a:endCxn id="211" idx="2"/>
            </p:cNvCxnSpPr>
            <p:nvPr/>
          </p:nvCxnSpPr>
          <p:spPr>
            <a:xfrm>
              <a:off x="1635716" y="2767497"/>
              <a:ext cx="973644" cy="877252"/>
            </a:xfrm>
            <a:prstGeom prst="line">
              <a:avLst/>
            </a:prstGeom>
          </p:spPr>
          <p:style>
            <a:lnRef idx="1">
              <a:schemeClr val="accent3"/>
            </a:lnRef>
            <a:fillRef idx="2">
              <a:schemeClr val="accent3"/>
            </a:fillRef>
            <a:effectRef idx="1">
              <a:schemeClr val="accent3"/>
            </a:effectRef>
            <a:fontRef idx="minor">
              <a:schemeClr val="dk1"/>
            </a:fontRef>
          </p:style>
        </p:cxnSp>
        <p:cxnSp>
          <p:nvCxnSpPr>
            <p:cNvPr id="214" name="Straight Connector 213"/>
            <p:cNvCxnSpPr>
              <a:stCxn id="212" idx="3"/>
              <a:endCxn id="211" idx="2"/>
            </p:cNvCxnSpPr>
            <p:nvPr/>
          </p:nvCxnSpPr>
          <p:spPr>
            <a:xfrm>
              <a:off x="1038224" y="3461869"/>
              <a:ext cx="1571136" cy="182880"/>
            </a:xfrm>
            <a:prstGeom prst="line">
              <a:avLst/>
            </a:prstGeom>
          </p:spPr>
          <p:style>
            <a:lnRef idx="1">
              <a:schemeClr val="accent3"/>
            </a:lnRef>
            <a:fillRef idx="2">
              <a:schemeClr val="accent3"/>
            </a:fillRef>
            <a:effectRef idx="1">
              <a:schemeClr val="accent3"/>
            </a:effectRef>
            <a:fontRef idx="minor">
              <a:schemeClr val="dk1"/>
            </a:fontRef>
          </p:style>
        </p:cxnSp>
        <p:cxnSp>
          <p:nvCxnSpPr>
            <p:cNvPr id="215" name="Straight Connector 214"/>
            <p:cNvCxnSpPr>
              <a:stCxn id="212" idx="0"/>
              <a:endCxn id="211" idx="2"/>
            </p:cNvCxnSpPr>
            <p:nvPr/>
          </p:nvCxnSpPr>
          <p:spPr>
            <a:xfrm>
              <a:off x="1038224" y="3096109"/>
              <a:ext cx="1571136" cy="548640"/>
            </a:xfrm>
            <a:prstGeom prst="line">
              <a:avLst/>
            </a:prstGeom>
          </p:spPr>
          <p:style>
            <a:lnRef idx="1">
              <a:schemeClr val="accent3"/>
            </a:lnRef>
            <a:fillRef idx="2">
              <a:schemeClr val="accent3"/>
            </a:fillRef>
            <a:effectRef idx="1">
              <a:schemeClr val="accent3"/>
            </a:effectRef>
            <a:fontRef idx="minor">
              <a:schemeClr val="dk1"/>
            </a:fontRef>
          </p:style>
        </p:cxnSp>
        <p:cxnSp>
          <p:nvCxnSpPr>
            <p:cNvPr id="216" name="Straight Connector 215"/>
            <p:cNvCxnSpPr>
              <a:stCxn id="212" idx="2"/>
              <a:endCxn id="211" idx="2"/>
            </p:cNvCxnSpPr>
            <p:nvPr/>
          </p:nvCxnSpPr>
          <p:spPr>
            <a:xfrm>
              <a:off x="1640479" y="3185644"/>
              <a:ext cx="968881" cy="459105"/>
            </a:xfrm>
            <a:prstGeom prst="line">
              <a:avLst/>
            </a:prstGeom>
          </p:spPr>
          <p:style>
            <a:lnRef idx="1">
              <a:schemeClr val="accent3"/>
            </a:lnRef>
            <a:fillRef idx="2">
              <a:schemeClr val="accent3"/>
            </a:fillRef>
            <a:effectRef idx="1">
              <a:schemeClr val="accent3"/>
            </a:effectRef>
            <a:fontRef idx="minor">
              <a:schemeClr val="dk1"/>
            </a:fontRef>
          </p:style>
        </p:cxnSp>
      </p:grpSp>
      <p:grpSp>
        <p:nvGrpSpPr>
          <p:cNvPr id="217" name="Group 216"/>
          <p:cNvGrpSpPr/>
          <p:nvPr/>
        </p:nvGrpSpPr>
        <p:grpSpPr>
          <a:xfrm>
            <a:off x="3042361" y="4589273"/>
            <a:ext cx="1936896" cy="1060132"/>
            <a:chOff x="1038224" y="2767497"/>
            <a:chExt cx="1936896" cy="1060132"/>
          </a:xfrm>
        </p:grpSpPr>
        <p:sp>
          <p:nvSpPr>
            <p:cNvPr id="218" name="Oval 217"/>
            <p:cNvSpPr/>
            <p:nvPr/>
          </p:nvSpPr>
          <p:spPr>
            <a:xfrm>
              <a:off x="2609360" y="3461869"/>
              <a:ext cx="365760" cy="3657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a:p>
          </p:txBody>
        </p:sp>
        <p:sp>
          <p:nvSpPr>
            <p:cNvPr id="219" name="Rectangle 1"/>
            <p:cNvSpPr/>
            <p:nvPr/>
          </p:nvSpPr>
          <p:spPr>
            <a:xfrm>
              <a:off x="1038224" y="2767497"/>
              <a:ext cx="602255" cy="694372"/>
            </a:xfrm>
            <a:custGeom>
              <a:avLst/>
              <a:gdLst>
                <a:gd name="connsiteX0" fmla="*/ 0 w 635592"/>
                <a:gd name="connsiteY0" fmla="*/ 0 h 365760"/>
                <a:gd name="connsiteX1" fmla="*/ 635592 w 635592"/>
                <a:gd name="connsiteY1" fmla="*/ 0 h 365760"/>
                <a:gd name="connsiteX2" fmla="*/ 635592 w 635592"/>
                <a:gd name="connsiteY2" fmla="*/ 365760 h 365760"/>
                <a:gd name="connsiteX3" fmla="*/ 0 w 635592"/>
                <a:gd name="connsiteY3" fmla="*/ 365760 h 365760"/>
                <a:gd name="connsiteX4" fmla="*/ 0 w 635592"/>
                <a:gd name="connsiteY4" fmla="*/ 0 h 365760"/>
                <a:gd name="connsiteX0" fmla="*/ 0 w 635592"/>
                <a:gd name="connsiteY0" fmla="*/ 328612 h 694372"/>
                <a:gd name="connsiteX1" fmla="*/ 597492 w 635592"/>
                <a:gd name="connsiteY1" fmla="*/ 0 h 694372"/>
                <a:gd name="connsiteX2" fmla="*/ 635592 w 635592"/>
                <a:gd name="connsiteY2" fmla="*/ 694372 h 694372"/>
                <a:gd name="connsiteX3" fmla="*/ 0 w 635592"/>
                <a:gd name="connsiteY3" fmla="*/ 694372 h 694372"/>
                <a:gd name="connsiteX4" fmla="*/ 0 w 635592"/>
                <a:gd name="connsiteY4" fmla="*/ 328612 h 694372"/>
                <a:gd name="connsiteX0" fmla="*/ 0 w 602255"/>
                <a:gd name="connsiteY0" fmla="*/ 328612 h 694372"/>
                <a:gd name="connsiteX1" fmla="*/ 597492 w 602255"/>
                <a:gd name="connsiteY1" fmla="*/ 0 h 694372"/>
                <a:gd name="connsiteX2" fmla="*/ 602255 w 602255"/>
                <a:gd name="connsiteY2" fmla="*/ 418147 h 694372"/>
                <a:gd name="connsiteX3" fmla="*/ 0 w 602255"/>
                <a:gd name="connsiteY3" fmla="*/ 694372 h 694372"/>
                <a:gd name="connsiteX4" fmla="*/ 0 w 602255"/>
                <a:gd name="connsiteY4" fmla="*/ 328612 h 694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55" h="694372">
                  <a:moveTo>
                    <a:pt x="0" y="328612"/>
                  </a:moveTo>
                  <a:lnTo>
                    <a:pt x="597492" y="0"/>
                  </a:lnTo>
                  <a:cubicBezTo>
                    <a:pt x="599080" y="139382"/>
                    <a:pt x="600667" y="278765"/>
                    <a:pt x="602255" y="418147"/>
                  </a:cubicBezTo>
                  <a:lnTo>
                    <a:pt x="0" y="694372"/>
                  </a:lnTo>
                  <a:lnTo>
                    <a:pt x="0" y="328612"/>
                  </a:lnTo>
                  <a:close/>
                </a:path>
              </a:pathLst>
            </a:custGeom>
            <a:noFill/>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20" name="Straight Connector 219"/>
            <p:cNvCxnSpPr>
              <a:stCxn id="219" idx="1"/>
              <a:endCxn id="218" idx="2"/>
            </p:cNvCxnSpPr>
            <p:nvPr/>
          </p:nvCxnSpPr>
          <p:spPr>
            <a:xfrm>
              <a:off x="1635716" y="2767497"/>
              <a:ext cx="973644" cy="877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8" name="Straight Connector 227"/>
            <p:cNvCxnSpPr>
              <a:stCxn id="219" idx="3"/>
              <a:endCxn id="218" idx="2"/>
            </p:cNvCxnSpPr>
            <p:nvPr/>
          </p:nvCxnSpPr>
          <p:spPr>
            <a:xfrm>
              <a:off x="1038224" y="3461869"/>
              <a:ext cx="1571136" cy="182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a:stCxn id="219" idx="0"/>
              <a:endCxn id="218" idx="2"/>
            </p:cNvCxnSpPr>
            <p:nvPr/>
          </p:nvCxnSpPr>
          <p:spPr>
            <a:xfrm>
              <a:off x="1038224" y="3096109"/>
              <a:ext cx="1571136" cy="548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a:stCxn id="219" idx="2"/>
              <a:endCxn id="218" idx="2"/>
            </p:cNvCxnSpPr>
            <p:nvPr/>
          </p:nvCxnSpPr>
          <p:spPr>
            <a:xfrm>
              <a:off x="1640479" y="3185644"/>
              <a:ext cx="968881" cy="45910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2" name="Group 311"/>
          <p:cNvGrpSpPr/>
          <p:nvPr/>
        </p:nvGrpSpPr>
        <p:grpSpPr>
          <a:xfrm>
            <a:off x="2634003" y="4829468"/>
            <a:ext cx="1936896" cy="1060132"/>
            <a:chOff x="1038224" y="2767497"/>
            <a:chExt cx="1936896" cy="1060132"/>
          </a:xfrm>
        </p:grpSpPr>
        <p:sp>
          <p:nvSpPr>
            <p:cNvPr id="313" name="Oval 312"/>
            <p:cNvSpPr/>
            <p:nvPr/>
          </p:nvSpPr>
          <p:spPr>
            <a:xfrm>
              <a:off x="2609360" y="3461869"/>
              <a:ext cx="365760" cy="3657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u="sng"/>
            </a:p>
          </p:txBody>
        </p:sp>
        <p:sp>
          <p:nvSpPr>
            <p:cNvPr id="314" name="Rectangle 1"/>
            <p:cNvSpPr/>
            <p:nvPr/>
          </p:nvSpPr>
          <p:spPr>
            <a:xfrm>
              <a:off x="1038224" y="2767497"/>
              <a:ext cx="602255" cy="694372"/>
            </a:xfrm>
            <a:custGeom>
              <a:avLst/>
              <a:gdLst>
                <a:gd name="connsiteX0" fmla="*/ 0 w 635592"/>
                <a:gd name="connsiteY0" fmla="*/ 0 h 365760"/>
                <a:gd name="connsiteX1" fmla="*/ 635592 w 635592"/>
                <a:gd name="connsiteY1" fmla="*/ 0 h 365760"/>
                <a:gd name="connsiteX2" fmla="*/ 635592 w 635592"/>
                <a:gd name="connsiteY2" fmla="*/ 365760 h 365760"/>
                <a:gd name="connsiteX3" fmla="*/ 0 w 635592"/>
                <a:gd name="connsiteY3" fmla="*/ 365760 h 365760"/>
                <a:gd name="connsiteX4" fmla="*/ 0 w 635592"/>
                <a:gd name="connsiteY4" fmla="*/ 0 h 365760"/>
                <a:gd name="connsiteX0" fmla="*/ 0 w 635592"/>
                <a:gd name="connsiteY0" fmla="*/ 328612 h 694372"/>
                <a:gd name="connsiteX1" fmla="*/ 597492 w 635592"/>
                <a:gd name="connsiteY1" fmla="*/ 0 h 694372"/>
                <a:gd name="connsiteX2" fmla="*/ 635592 w 635592"/>
                <a:gd name="connsiteY2" fmla="*/ 694372 h 694372"/>
                <a:gd name="connsiteX3" fmla="*/ 0 w 635592"/>
                <a:gd name="connsiteY3" fmla="*/ 694372 h 694372"/>
                <a:gd name="connsiteX4" fmla="*/ 0 w 635592"/>
                <a:gd name="connsiteY4" fmla="*/ 328612 h 694372"/>
                <a:gd name="connsiteX0" fmla="*/ 0 w 602255"/>
                <a:gd name="connsiteY0" fmla="*/ 328612 h 694372"/>
                <a:gd name="connsiteX1" fmla="*/ 597492 w 602255"/>
                <a:gd name="connsiteY1" fmla="*/ 0 h 694372"/>
                <a:gd name="connsiteX2" fmla="*/ 602255 w 602255"/>
                <a:gd name="connsiteY2" fmla="*/ 418147 h 694372"/>
                <a:gd name="connsiteX3" fmla="*/ 0 w 602255"/>
                <a:gd name="connsiteY3" fmla="*/ 694372 h 694372"/>
                <a:gd name="connsiteX4" fmla="*/ 0 w 602255"/>
                <a:gd name="connsiteY4" fmla="*/ 328612 h 694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55" h="694372">
                  <a:moveTo>
                    <a:pt x="0" y="328612"/>
                  </a:moveTo>
                  <a:lnTo>
                    <a:pt x="597492" y="0"/>
                  </a:lnTo>
                  <a:cubicBezTo>
                    <a:pt x="599080" y="139382"/>
                    <a:pt x="600667" y="278765"/>
                    <a:pt x="602255" y="418147"/>
                  </a:cubicBezTo>
                  <a:lnTo>
                    <a:pt x="0" y="694372"/>
                  </a:lnTo>
                  <a:lnTo>
                    <a:pt x="0" y="328612"/>
                  </a:lnTo>
                  <a:close/>
                </a:path>
              </a:pathLst>
            </a:custGeom>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315" name="Straight Connector 314"/>
            <p:cNvCxnSpPr>
              <a:stCxn id="314" idx="1"/>
              <a:endCxn id="313" idx="2"/>
            </p:cNvCxnSpPr>
            <p:nvPr/>
          </p:nvCxnSpPr>
          <p:spPr>
            <a:xfrm>
              <a:off x="1635716" y="2767497"/>
              <a:ext cx="973644" cy="877252"/>
            </a:xfrm>
            <a:prstGeom prst="line">
              <a:avLst/>
            </a:prstGeom>
          </p:spPr>
          <p:style>
            <a:lnRef idx="1">
              <a:schemeClr val="accent3"/>
            </a:lnRef>
            <a:fillRef idx="2">
              <a:schemeClr val="accent3"/>
            </a:fillRef>
            <a:effectRef idx="1">
              <a:schemeClr val="accent3"/>
            </a:effectRef>
            <a:fontRef idx="minor">
              <a:schemeClr val="dk1"/>
            </a:fontRef>
          </p:style>
        </p:cxnSp>
        <p:cxnSp>
          <p:nvCxnSpPr>
            <p:cNvPr id="316" name="Straight Connector 315"/>
            <p:cNvCxnSpPr>
              <a:stCxn id="314" idx="3"/>
              <a:endCxn id="313" idx="2"/>
            </p:cNvCxnSpPr>
            <p:nvPr/>
          </p:nvCxnSpPr>
          <p:spPr>
            <a:xfrm>
              <a:off x="1038224" y="3461869"/>
              <a:ext cx="1571136" cy="182880"/>
            </a:xfrm>
            <a:prstGeom prst="line">
              <a:avLst/>
            </a:prstGeom>
          </p:spPr>
          <p:style>
            <a:lnRef idx="1">
              <a:schemeClr val="accent3"/>
            </a:lnRef>
            <a:fillRef idx="2">
              <a:schemeClr val="accent3"/>
            </a:fillRef>
            <a:effectRef idx="1">
              <a:schemeClr val="accent3"/>
            </a:effectRef>
            <a:fontRef idx="minor">
              <a:schemeClr val="dk1"/>
            </a:fontRef>
          </p:style>
        </p:cxnSp>
        <p:cxnSp>
          <p:nvCxnSpPr>
            <p:cNvPr id="317" name="Straight Connector 316"/>
            <p:cNvCxnSpPr>
              <a:stCxn id="314" idx="0"/>
              <a:endCxn id="313" idx="2"/>
            </p:cNvCxnSpPr>
            <p:nvPr/>
          </p:nvCxnSpPr>
          <p:spPr>
            <a:xfrm>
              <a:off x="1038224" y="3096109"/>
              <a:ext cx="1571136" cy="548640"/>
            </a:xfrm>
            <a:prstGeom prst="line">
              <a:avLst/>
            </a:prstGeom>
          </p:spPr>
          <p:style>
            <a:lnRef idx="1">
              <a:schemeClr val="accent3"/>
            </a:lnRef>
            <a:fillRef idx="2">
              <a:schemeClr val="accent3"/>
            </a:fillRef>
            <a:effectRef idx="1">
              <a:schemeClr val="accent3"/>
            </a:effectRef>
            <a:fontRef idx="minor">
              <a:schemeClr val="dk1"/>
            </a:fontRef>
          </p:style>
        </p:cxnSp>
        <p:cxnSp>
          <p:nvCxnSpPr>
            <p:cNvPr id="318" name="Straight Connector 317"/>
            <p:cNvCxnSpPr>
              <a:stCxn id="314" idx="2"/>
              <a:endCxn id="313" idx="2"/>
            </p:cNvCxnSpPr>
            <p:nvPr/>
          </p:nvCxnSpPr>
          <p:spPr>
            <a:xfrm>
              <a:off x="1640479" y="3185644"/>
              <a:ext cx="968881" cy="459105"/>
            </a:xfrm>
            <a:prstGeom prst="line">
              <a:avLst/>
            </a:prstGeom>
          </p:spPr>
          <p:style>
            <a:lnRef idx="1">
              <a:schemeClr val="accent3"/>
            </a:lnRef>
            <a:fillRef idx="2">
              <a:schemeClr val="accent3"/>
            </a:fillRef>
            <a:effectRef idx="1">
              <a:schemeClr val="accent3"/>
            </a:effectRef>
            <a:fontRef idx="minor">
              <a:schemeClr val="dk1"/>
            </a:fontRef>
          </p:style>
        </p:cxnSp>
      </p:grpSp>
      <p:grpSp>
        <p:nvGrpSpPr>
          <p:cNvPr id="319" name="Group 318"/>
          <p:cNvGrpSpPr/>
          <p:nvPr/>
        </p:nvGrpSpPr>
        <p:grpSpPr>
          <a:xfrm>
            <a:off x="2569371" y="4869949"/>
            <a:ext cx="1936896" cy="1060132"/>
            <a:chOff x="1038224" y="2767497"/>
            <a:chExt cx="1936896" cy="1060132"/>
          </a:xfrm>
        </p:grpSpPr>
        <p:sp>
          <p:nvSpPr>
            <p:cNvPr id="320" name="Oval 319"/>
            <p:cNvSpPr/>
            <p:nvPr/>
          </p:nvSpPr>
          <p:spPr>
            <a:xfrm>
              <a:off x="2609360" y="3461869"/>
              <a:ext cx="365760" cy="3657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a:p>
          </p:txBody>
        </p:sp>
        <p:sp>
          <p:nvSpPr>
            <p:cNvPr id="321" name="Rectangle 1"/>
            <p:cNvSpPr/>
            <p:nvPr/>
          </p:nvSpPr>
          <p:spPr>
            <a:xfrm>
              <a:off x="1038224" y="2767497"/>
              <a:ext cx="602255" cy="694372"/>
            </a:xfrm>
            <a:custGeom>
              <a:avLst/>
              <a:gdLst>
                <a:gd name="connsiteX0" fmla="*/ 0 w 635592"/>
                <a:gd name="connsiteY0" fmla="*/ 0 h 365760"/>
                <a:gd name="connsiteX1" fmla="*/ 635592 w 635592"/>
                <a:gd name="connsiteY1" fmla="*/ 0 h 365760"/>
                <a:gd name="connsiteX2" fmla="*/ 635592 w 635592"/>
                <a:gd name="connsiteY2" fmla="*/ 365760 h 365760"/>
                <a:gd name="connsiteX3" fmla="*/ 0 w 635592"/>
                <a:gd name="connsiteY3" fmla="*/ 365760 h 365760"/>
                <a:gd name="connsiteX4" fmla="*/ 0 w 635592"/>
                <a:gd name="connsiteY4" fmla="*/ 0 h 365760"/>
                <a:gd name="connsiteX0" fmla="*/ 0 w 635592"/>
                <a:gd name="connsiteY0" fmla="*/ 328612 h 694372"/>
                <a:gd name="connsiteX1" fmla="*/ 597492 w 635592"/>
                <a:gd name="connsiteY1" fmla="*/ 0 h 694372"/>
                <a:gd name="connsiteX2" fmla="*/ 635592 w 635592"/>
                <a:gd name="connsiteY2" fmla="*/ 694372 h 694372"/>
                <a:gd name="connsiteX3" fmla="*/ 0 w 635592"/>
                <a:gd name="connsiteY3" fmla="*/ 694372 h 694372"/>
                <a:gd name="connsiteX4" fmla="*/ 0 w 635592"/>
                <a:gd name="connsiteY4" fmla="*/ 328612 h 694372"/>
                <a:gd name="connsiteX0" fmla="*/ 0 w 602255"/>
                <a:gd name="connsiteY0" fmla="*/ 328612 h 694372"/>
                <a:gd name="connsiteX1" fmla="*/ 597492 w 602255"/>
                <a:gd name="connsiteY1" fmla="*/ 0 h 694372"/>
                <a:gd name="connsiteX2" fmla="*/ 602255 w 602255"/>
                <a:gd name="connsiteY2" fmla="*/ 418147 h 694372"/>
                <a:gd name="connsiteX3" fmla="*/ 0 w 602255"/>
                <a:gd name="connsiteY3" fmla="*/ 694372 h 694372"/>
                <a:gd name="connsiteX4" fmla="*/ 0 w 602255"/>
                <a:gd name="connsiteY4" fmla="*/ 328612 h 694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55" h="694372">
                  <a:moveTo>
                    <a:pt x="0" y="328612"/>
                  </a:moveTo>
                  <a:lnTo>
                    <a:pt x="597492" y="0"/>
                  </a:lnTo>
                  <a:cubicBezTo>
                    <a:pt x="599080" y="139382"/>
                    <a:pt x="600667" y="278765"/>
                    <a:pt x="602255" y="418147"/>
                  </a:cubicBezTo>
                  <a:lnTo>
                    <a:pt x="0" y="694372"/>
                  </a:lnTo>
                  <a:lnTo>
                    <a:pt x="0" y="328612"/>
                  </a:lnTo>
                  <a:close/>
                </a:path>
              </a:pathLst>
            </a:custGeom>
            <a:noFill/>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22" name="Straight Connector 321"/>
            <p:cNvCxnSpPr>
              <a:stCxn id="321" idx="1"/>
              <a:endCxn id="320" idx="2"/>
            </p:cNvCxnSpPr>
            <p:nvPr/>
          </p:nvCxnSpPr>
          <p:spPr>
            <a:xfrm>
              <a:off x="1635716" y="2767497"/>
              <a:ext cx="973644" cy="877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 name="Straight Connector 322"/>
            <p:cNvCxnSpPr>
              <a:stCxn id="321" idx="3"/>
              <a:endCxn id="320" idx="2"/>
            </p:cNvCxnSpPr>
            <p:nvPr/>
          </p:nvCxnSpPr>
          <p:spPr>
            <a:xfrm>
              <a:off x="1038224" y="3461869"/>
              <a:ext cx="1571136" cy="182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 name="Straight Connector 323"/>
            <p:cNvCxnSpPr>
              <a:stCxn id="321" idx="0"/>
              <a:endCxn id="320" idx="2"/>
            </p:cNvCxnSpPr>
            <p:nvPr/>
          </p:nvCxnSpPr>
          <p:spPr>
            <a:xfrm>
              <a:off x="1038224" y="3096109"/>
              <a:ext cx="1571136" cy="548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5" name="Straight Connector 324"/>
            <p:cNvCxnSpPr>
              <a:stCxn id="321" idx="2"/>
              <a:endCxn id="320" idx="2"/>
            </p:cNvCxnSpPr>
            <p:nvPr/>
          </p:nvCxnSpPr>
          <p:spPr>
            <a:xfrm>
              <a:off x="1640479" y="3185644"/>
              <a:ext cx="968881" cy="459105"/>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929453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wipe(right)">
                                      <p:cBhvr>
                                        <p:cTn id="7" dur="500"/>
                                        <p:tgtEl>
                                          <p:spTgt spid="16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1000"/>
                                        <p:tgtEl>
                                          <p:spTgt spid="29"/>
                                        </p:tgtEl>
                                      </p:cBhvr>
                                    </p:animEffect>
                                  </p:childTnLst>
                                </p:cTn>
                              </p:par>
                              <p:par>
                                <p:cTn id="12" presetID="22" presetClass="exit" presetSubtype="8" fill="hold" nodeType="withEffect">
                                  <p:stCondLst>
                                    <p:cond delay="0"/>
                                  </p:stCondLst>
                                  <p:childTnLst>
                                    <p:animEffect transition="out" filter="wipe(left)">
                                      <p:cBhvr>
                                        <p:cTn id="13" dur="500"/>
                                        <p:tgtEl>
                                          <p:spTgt spid="169"/>
                                        </p:tgtEl>
                                      </p:cBhvr>
                                    </p:animEffect>
                                    <p:set>
                                      <p:cBhvr>
                                        <p:cTn id="14" dur="1" fill="hold">
                                          <p:stCondLst>
                                            <p:cond delay="499"/>
                                          </p:stCondLst>
                                        </p:cTn>
                                        <p:tgtEl>
                                          <p:spTgt spid="169"/>
                                        </p:tgtEl>
                                        <p:attrNameLst>
                                          <p:attrName>style.visibility</p:attrName>
                                        </p:attrNameLst>
                                      </p:cBhvr>
                                      <p:to>
                                        <p:strVal val="hidden"/>
                                      </p:to>
                                    </p:set>
                                  </p:childTnLst>
                                </p:cTn>
                              </p:par>
                            </p:childTnLst>
                          </p:cTn>
                        </p:par>
                        <p:par>
                          <p:cTn id="15" fill="hold">
                            <p:stCondLst>
                              <p:cond delay="1500"/>
                            </p:stCondLst>
                            <p:childTnLst>
                              <p:par>
                                <p:cTn id="16" presetID="22" presetClass="entr" presetSubtype="2" fill="hold" nodeType="afterEffect">
                                  <p:stCondLst>
                                    <p:cond delay="0"/>
                                  </p:stCondLst>
                                  <p:childTnLst>
                                    <p:set>
                                      <p:cBhvr>
                                        <p:cTn id="17" dur="1" fill="hold">
                                          <p:stCondLst>
                                            <p:cond delay="0"/>
                                          </p:stCondLst>
                                        </p:cTn>
                                        <p:tgtEl>
                                          <p:spTgt spid="312"/>
                                        </p:tgtEl>
                                        <p:attrNameLst>
                                          <p:attrName>style.visibility</p:attrName>
                                        </p:attrNameLst>
                                      </p:cBhvr>
                                      <p:to>
                                        <p:strVal val="visible"/>
                                      </p:to>
                                    </p:set>
                                    <p:animEffect transition="in" filter="wipe(right)">
                                      <p:cBhvr>
                                        <p:cTn id="18" dur="1000"/>
                                        <p:tgtEl>
                                          <p:spTgt spid="312"/>
                                        </p:tgtEl>
                                      </p:cBhvr>
                                    </p:animEffect>
                                  </p:childTnLst>
                                </p:cTn>
                              </p:par>
                              <p:par>
                                <p:cTn id="19" presetID="22" presetClass="exit" presetSubtype="8" fill="hold" nodeType="withEffect">
                                  <p:stCondLst>
                                    <p:cond delay="0"/>
                                  </p:stCondLst>
                                  <p:childTnLst>
                                    <p:animEffect transition="out" filter="wipe(left)">
                                      <p:cBhvr>
                                        <p:cTn id="20" dur="500"/>
                                        <p:tgtEl>
                                          <p:spTgt spid="29"/>
                                        </p:tgtEl>
                                      </p:cBhvr>
                                    </p:animEffect>
                                    <p:set>
                                      <p:cBhvr>
                                        <p:cTn id="21" dur="1" fill="hold">
                                          <p:stCondLst>
                                            <p:cond delay="499"/>
                                          </p:stCondLst>
                                        </p:cTn>
                                        <p:tgtEl>
                                          <p:spTgt spid="29"/>
                                        </p:tgtEl>
                                        <p:attrNameLst>
                                          <p:attrName>style.visibility</p:attrName>
                                        </p:attrNameLst>
                                      </p:cBhvr>
                                      <p:to>
                                        <p:strVal val="hidden"/>
                                      </p:to>
                                    </p:set>
                                  </p:childTnLst>
                                </p:cTn>
                              </p:par>
                            </p:childTnLst>
                          </p:cTn>
                        </p:par>
                        <p:par>
                          <p:cTn id="22" fill="hold">
                            <p:stCondLst>
                              <p:cond delay="2500"/>
                            </p:stCondLst>
                            <p:childTnLst>
                              <p:par>
                                <p:cTn id="23" presetID="22" presetClass="entr" presetSubtype="2" fill="hold" nodeType="afterEffect">
                                  <p:stCondLst>
                                    <p:cond delay="0"/>
                                  </p:stCondLst>
                                  <p:childTnLst>
                                    <p:set>
                                      <p:cBhvr>
                                        <p:cTn id="24" dur="1" fill="hold">
                                          <p:stCondLst>
                                            <p:cond delay="0"/>
                                          </p:stCondLst>
                                        </p:cTn>
                                        <p:tgtEl>
                                          <p:spTgt spid="210"/>
                                        </p:tgtEl>
                                        <p:attrNameLst>
                                          <p:attrName>style.visibility</p:attrName>
                                        </p:attrNameLst>
                                      </p:cBhvr>
                                      <p:to>
                                        <p:strVal val="visible"/>
                                      </p:to>
                                    </p:set>
                                    <p:animEffect transition="in" filter="wipe(right)">
                                      <p:cBhvr>
                                        <p:cTn id="25" dur="1000"/>
                                        <p:tgtEl>
                                          <p:spTgt spid="210"/>
                                        </p:tgtEl>
                                      </p:cBhvr>
                                    </p:animEffect>
                                  </p:childTnLst>
                                </p:cTn>
                              </p:par>
                              <p:par>
                                <p:cTn id="26" presetID="22" presetClass="exit" presetSubtype="8" fill="hold" nodeType="withEffect">
                                  <p:stCondLst>
                                    <p:cond delay="0"/>
                                  </p:stCondLst>
                                  <p:childTnLst>
                                    <p:animEffect transition="out" filter="wipe(left)">
                                      <p:cBhvr>
                                        <p:cTn id="27" dur="500"/>
                                        <p:tgtEl>
                                          <p:spTgt spid="312"/>
                                        </p:tgtEl>
                                      </p:cBhvr>
                                    </p:animEffect>
                                    <p:set>
                                      <p:cBhvr>
                                        <p:cTn id="28" dur="1" fill="hold">
                                          <p:stCondLst>
                                            <p:cond delay="499"/>
                                          </p:stCondLst>
                                        </p:cTn>
                                        <p:tgtEl>
                                          <p:spTgt spid="312"/>
                                        </p:tgtEl>
                                        <p:attrNameLst>
                                          <p:attrName>style.visibility</p:attrName>
                                        </p:attrNameLst>
                                      </p:cBhvr>
                                      <p:to>
                                        <p:strVal val="hidden"/>
                                      </p:to>
                                    </p:set>
                                  </p:childTnLst>
                                </p:cTn>
                              </p:par>
                            </p:childTnLst>
                          </p:cTn>
                        </p:par>
                        <p:par>
                          <p:cTn id="29" fill="hold">
                            <p:stCondLst>
                              <p:cond delay="3500"/>
                            </p:stCondLst>
                            <p:childTnLst>
                              <p:par>
                                <p:cTn id="30" presetID="22" presetClass="exit" presetSubtype="8" fill="hold" nodeType="afterEffect">
                                  <p:stCondLst>
                                    <p:cond delay="0"/>
                                  </p:stCondLst>
                                  <p:childTnLst>
                                    <p:animEffect transition="out" filter="wipe(left)">
                                      <p:cBhvr>
                                        <p:cTn id="31" dur="500"/>
                                        <p:tgtEl>
                                          <p:spTgt spid="210"/>
                                        </p:tgtEl>
                                      </p:cBhvr>
                                    </p:animEffect>
                                    <p:set>
                                      <p:cBhvr>
                                        <p:cTn id="32" dur="1" fill="hold">
                                          <p:stCondLst>
                                            <p:cond delay="499"/>
                                          </p:stCondLst>
                                        </p:cTn>
                                        <p:tgtEl>
                                          <p:spTgt spid="210"/>
                                        </p:tgtEl>
                                        <p:attrNameLst>
                                          <p:attrName>style.visibility</p:attrName>
                                        </p:attrNameLst>
                                      </p:cBhvr>
                                      <p:to>
                                        <p:strVal val="hidden"/>
                                      </p:to>
                                    </p:set>
                                  </p:childTnLst>
                                </p:cTn>
                              </p:par>
                            </p:childTnLst>
                          </p:cTn>
                        </p:par>
                        <p:par>
                          <p:cTn id="33" fill="hold">
                            <p:stCondLst>
                              <p:cond delay="4000"/>
                            </p:stCondLst>
                            <p:childTnLst>
                              <p:par>
                                <p:cTn id="34" presetID="22" presetClass="entr" presetSubtype="2" fill="hold" nodeType="afterEffect">
                                  <p:stCondLst>
                                    <p:cond delay="0"/>
                                  </p:stCondLst>
                                  <p:childTnLst>
                                    <p:set>
                                      <p:cBhvr>
                                        <p:cTn id="35" dur="1" fill="hold">
                                          <p:stCondLst>
                                            <p:cond delay="0"/>
                                          </p:stCondLst>
                                        </p:cTn>
                                        <p:tgtEl>
                                          <p:spTgt spid="176"/>
                                        </p:tgtEl>
                                        <p:attrNameLst>
                                          <p:attrName>style.visibility</p:attrName>
                                        </p:attrNameLst>
                                      </p:cBhvr>
                                      <p:to>
                                        <p:strVal val="visible"/>
                                      </p:to>
                                    </p:set>
                                    <p:animEffect transition="in" filter="wipe(right)">
                                      <p:cBhvr>
                                        <p:cTn id="36" dur="1000"/>
                                        <p:tgtEl>
                                          <p:spTgt spid="176"/>
                                        </p:tgtEl>
                                      </p:cBhvr>
                                    </p:animEffect>
                                  </p:childTnLst>
                                </p:cTn>
                              </p:par>
                            </p:childTnLst>
                          </p:cTn>
                        </p:par>
                        <p:par>
                          <p:cTn id="37" fill="hold">
                            <p:stCondLst>
                              <p:cond delay="5000"/>
                            </p:stCondLst>
                            <p:childTnLst>
                              <p:par>
                                <p:cTn id="38" presetID="22" presetClass="entr" presetSubtype="2" fill="hold" nodeType="afterEffect">
                                  <p:stCondLst>
                                    <p:cond delay="0"/>
                                  </p:stCondLst>
                                  <p:childTnLst>
                                    <p:set>
                                      <p:cBhvr>
                                        <p:cTn id="39" dur="1" fill="hold">
                                          <p:stCondLst>
                                            <p:cond delay="0"/>
                                          </p:stCondLst>
                                        </p:cTn>
                                        <p:tgtEl>
                                          <p:spTgt spid="148"/>
                                        </p:tgtEl>
                                        <p:attrNameLst>
                                          <p:attrName>style.visibility</p:attrName>
                                        </p:attrNameLst>
                                      </p:cBhvr>
                                      <p:to>
                                        <p:strVal val="visible"/>
                                      </p:to>
                                    </p:set>
                                    <p:animEffect transition="in" filter="wipe(right)">
                                      <p:cBhvr>
                                        <p:cTn id="40" dur="1000"/>
                                        <p:tgtEl>
                                          <p:spTgt spid="148"/>
                                        </p:tgtEl>
                                      </p:cBhvr>
                                    </p:animEffect>
                                  </p:childTnLst>
                                </p:cTn>
                              </p:par>
                              <p:par>
                                <p:cTn id="41" presetID="22" presetClass="exit" presetSubtype="8" fill="hold" nodeType="withEffect">
                                  <p:stCondLst>
                                    <p:cond delay="0"/>
                                  </p:stCondLst>
                                  <p:childTnLst>
                                    <p:animEffect transition="out" filter="wipe(left)">
                                      <p:cBhvr>
                                        <p:cTn id="42" dur="500"/>
                                        <p:tgtEl>
                                          <p:spTgt spid="176"/>
                                        </p:tgtEl>
                                      </p:cBhvr>
                                    </p:animEffect>
                                    <p:set>
                                      <p:cBhvr>
                                        <p:cTn id="43" dur="1" fill="hold">
                                          <p:stCondLst>
                                            <p:cond delay="499"/>
                                          </p:stCondLst>
                                        </p:cTn>
                                        <p:tgtEl>
                                          <p:spTgt spid="176"/>
                                        </p:tgtEl>
                                        <p:attrNameLst>
                                          <p:attrName>style.visibility</p:attrName>
                                        </p:attrNameLst>
                                      </p:cBhvr>
                                      <p:to>
                                        <p:strVal val="hidden"/>
                                      </p:to>
                                    </p:set>
                                  </p:childTnLst>
                                </p:cTn>
                              </p:par>
                            </p:childTnLst>
                          </p:cTn>
                        </p:par>
                        <p:par>
                          <p:cTn id="44" fill="hold">
                            <p:stCondLst>
                              <p:cond delay="6000"/>
                            </p:stCondLst>
                            <p:childTnLst>
                              <p:par>
                                <p:cTn id="45" presetID="22" presetClass="entr" presetSubtype="2" fill="hold" nodeType="afterEffect">
                                  <p:stCondLst>
                                    <p:cond delay="0"/>
                                  </p:stCondLst>
                                  <p:childTnLst>
                                    <p:set>
                                      <p:cBhvr>
                                        <p:cTn id="46" dur="1" fill="hold">
                                          <p:stCondLst>
                                            <p:cond delay="0"/>
                                          </p:stCondLst>
                                        </p:cTn>
                                        <p:tgtEl>
                                          <p:spTgt spid="319"/>
                                        </p:tgtEl>
                                        <p:attrNameLst>
                                          <p:attrName>style.visibility</p:attrName>
                                        </p:attrNameLst>
                                      </p:cBhvr>
                                      <p:to>
                                        <p:strVal val="visible"/>
                                      </p:to>
                                    </p:set>
                                    <p:animEffect transition="in" filter="wipe(right)">
                                      <p:cBhvr>
                                        <p:cTn id="47" dur="1000"/>
                                        <p:tgtEl>
                                          <p:spTgt spid="319"/>
                                        </p:tgtEl>
                                      </p:cBhvr>
                                    </p:animEffect>
                                  </p:childTnLst>
                                </p:cTn>
                              </p:par>
                              <p:par>
                                <p:cTn id="48" presetID="22" presetClass="exit" presetSubtype="8" fill="hold" nodeType="withEffect">
                                  <p:stCondLst>
                                    <p:cond delay="0"/>
                                  </p:stCondLst>
                                  <p:childTnLst>
                                    <p:animEffect transition="out" filter="wipe(left)">
                                      <p:cBhvr>
                                        <p:cTn id="49" dur="500"/>
                                        <p:tgtEl>
                                          <p:spTgt spid="148"/>
                                        </p:tgtEl>
                                      </p:cBhvr>
                                    </p:animEffect>
                                    <p:set>
                                      <p:cBhvr>
                                        <p:cTn id="50" dur="1" fill="hold">
                                          <p:stCondLst>
                                            <p:cond delay="499"/>
                                          </p:stCondLst>
                                        </p:cTn>
                                        <p:tgtEl>
                                          <p:spTgt spid="148"/>
                                        </p:tgtEl>
                                        <p:attrNameLst>
                                          <p:attrName>style.visibility</p:attrName>
                                        </p:attrNameLst>
                                      </p:cBhvr>
                                      <p:to>
                                        <p:strVal val="hidden"/>
                                      </p:to>
                                    </p:set>
                                  </p:childTnLst>
                                </p:cTn>
                              </p:par>
                            </p:childTnLst>
                          </p:cTn>
                        </p:par>
                        <p:par>
                          <p:cTn id="51" fill="hold">
                            <p:stCondLst>
                              <p:cond delay="7000"/>
                            </p:stCondLst>
                            <p:childTnLst>
                              <p:par>
                                <p:cTn id="52" presetID="22" presetClass="entr" presetSubtype="2" fill="hold" nodeType="afterEffect">
                                  <p:stCondLst>
                                    <p:cond delay="0"/>
                                  </p:stCondLst>
                                  <p:childTnLst>
                                    <p:set>
                                      <p:cBhvr>
                                        <p:cTn id="53" dur="1" fill="hold">
                                          <p:stCondLst>
                                            <p:cond delay="0"/>
                                          </p:stCondLst>
                                        </p:cTn>
                                        <p:tgtEl>
                                          <p:spTgt spid="217"/>
                                        </p:tgtEl>
                                        <p:attrNameLst>
                                          <p:attrName>style.visibility</p:attrName>
                                        </p:attrNameLst>
                                      </p:cBhvr>
                                      <p:to>
                                        <p:strVal val="visible"/>
                                      </p:to>
                                    </p:set>
                                    <p:animEffect transition="in" filter="wipe(right)">
                                      <p:cBhvr>
                                        <p:cTn id="54" dur="1000"/>
                                        <p:tgtEl>
                                          <p:spTgt spid="217"/>
                                        </p:tgtEl>
                                      </p:cBhvr>
                                    </p:animEffect>
                                  </p:childTnLst>
                                </p:cTn>
                              </p:par>
                              <p:par>
                                <p:cTn id="55" presetID="22" presetClass="exit" presetSubtype="8" fill="hold" nodeType="withEffect">
                                  <p:stCondLst>
                                    <p:cond delay="0"/>
                                  </p:stCondLst>
                                  <p:childTnLst>
                                    <p:animEffect transition="out" filter="wipe(left)">
                                      <p:cBhvr>
                                        <p:cTn id="56" dur="500"/>
                                        <p:tgtEl>
                                          <p:spTgt spid="319"/>
                                        </p:tgtEl>
                                      </p:cBhvr>
                                    </p:animEffect>
                                    <p:set>
                                      <p:cBhvr>
                                        <p:cTn id="57" dur="1" fill="hold">
                                          <p:stCondLst>
                                            <p:cond delay="499"/>
                                          </p:stCondLst>
                                        </p:cTn>
                                        <p:tgtEl>
                                          <p:spTgt spid="319"/>
                                        </p:tgtEl>
                                        <p:attrNameLst>
                                          <p:attrName>style.visibility</p:attrName>
                                        </p:attrNameLst>
                                      </p:cBhvr>
                                      <p:to>
                                        <p:strVal val="hidden"/>
                                      </p:to>
                                    </p:set>
                                  </p:childTnLst>
                                </p:cTn>
                              </p:par>
                            </p:childTnLst>
                          </p:cTn>
                        </p:par>
                        <p:par>
                          <p:cTn id="58" fill="hold">
                            <p:stCondLst>
                              <p:cond delay="8000"/>
                            </p:stCondLst>
                            <p:childTnLst>
                              <p:par>
                                <p:cTn id="59" presetID="22" presetClass="exit" presetSubtype="8" fill="hold" nodeType="afterEffect">
                                  <p:stCondLst>
                                    <p:cond delay="0"/>
                                  </p:stCondLst>
                                  <p:childTnLst>
                                    <p:animEffect transition="out" filter="wipe(left)">
                                      <p:cBhvr>
                                        <p:cTn id="60" dur="500"/>
                                        <p:tgtEl>
                                          <p:spTgt spid="217"/>
                                        </p:tgtEl>
                                      </p:cBhvr>
                                    </p:animEffect>
                                    <p:set>
                                      <p:cBhvr>
                                        <p:cTn id="61" dur="1" fill="hold">
                                          <p:stCondLst>
                                            <p:cond delay="499"/>
                                          </p:stCondLst>
                                        </p:cTn>
                                        <p:tgtEl>
                                          <p:spTgt spid="217"/>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661">
                                            <p:txEl>
                                              <p:pRg st="3" end="3"/>
                                            </p:txEl>
                                          </p:spTgt>
                                        </p:tgtEl>
                                        <p:attrNameLst>
                                          <p:attrName>style.visibility</p:attrName>
                                        </p:attrNameLst>
                                      </p:cBhvr>
                                      <p:to>
                                        <p:strVal val="visible"/>
                                      </p:to>
                                    </p:set>
                                    <p:animEffect transition="in" filter="wipe(left)">
                                      <p:cBhvr>
                                        <p:cTn id="66" dur="500"/>
                                        <p:tgtEl>
                                          <p:spTgt spid="661">
                                            <p:txEl>
                                              <p:pRg st="3" end="3"/>
                                            </p:txEl>
                                          </p:spTgt>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661">
                                            <p:txEl>
                                              <p:pRg st="4" end="4"/>
                                            </p:txEl>
                                          </p:spTgt>
                                        </p:tgtEl>
                                        <p:attrNameLst>
                                          <p:attrName>style.visibility</p:attrName>
                                        </p:attrNameLst>
                                      </p:cBhvr>
                                      <p:to>
                                        <p:strVal val="visible"/>
                                      </p:to>
                                    </p:set>
                                    <p:animEffect transition="in" filter="wipe(left)">
                                      <p:cBhvr>
                                        <p:cTn id="70" dur="500"/>
                                        <p:tgtEl>
                                          <p:spTgt spid="66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51</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sz="2000" dirty="0">
                <a:solidFill>
                  <a:schemeClr val="tx1"/>
                </a:solidFill>
              </a:rPr>
              <a:t>Transforming Multilayer Perceptron to </a:t>
            </a:r>
            <a:br>
              <a:rPr lang="en-US" sz="2000" dirty="0">
                <a:solidFill>
                  <a:schemeClr val="tx1"/>
                </a:solidFill>
              </a:rPr>
            </a:br>
            <a:r>
              <a:rPr lang="en-US" sz="2000" dirty="0">
                <a:solidFill>
                  <a:schemeClr val="tx1"/>
                </a:solidFill>
              </a:rPr>
              <a:t>						Convolutional Neural Network</a:t>
            </a:r>
          </a:p>
        </p:txBody>
      </p:sp>
      <p:sp>
        <p:nvSpPr>
          <p:cNvPr id="6" name="Text Placeholder 5"/>
          <p:cNvSpPr>
            <a:spLocks noGrp="1"/>
          </p:cNvSpPr>
          <p:nvPr>
            <p:ph type="body" sz="quarter" idx="17"/>
          </p:nvPr>
        </p:nvSpPr>
        <p:spPr/>
        <p:txBody>
          <a:bodyPr/>
          <a:lstStyle/>
          <a:p>
            <a:r>
              <a:rPr lang="id-ID" dirty="0"/>
              <a:t>Computer Vision</a:t>
            </a:r>
          </a:p>
        </p:txBody>
      </p:sp>
      <p:pic>
        <p:nvPicPr>
          <p:cNvPr id="2050" name="Picture 2" descr="mlp-convolution-transform"/>
          <p:cNvPicPr>
            <a:picLocks noGrp="1" noChangeAspect="1" noChangeArrowheads="1"/>
          </p:cNvPicPr>
          <p:nvPr>
            <p:ph sz="quarter" idx="14"/>
          </p:nvPr>
        </p:nvPicPr>
        <p:blipFill>
          <a:blip r:embed="rId3">
            <a:extLst>
              <a:ext uri="{28A0092B-C50C-407E-A947-70E740481C1C}">
                <a14:useLocalDpi xmlns:a14="http://schemas.microsoft.com/office/drawing/2010/main"/>
              </a:ext>
            </a:extLst>
          </a:blip>
          <a:srcRect/>
          <a:stretch>
            <a:fillRect/>
          </a:stretch>
        </p:blipFill>
        <p:spPr bwMode="auto">
          <a:xfrm>
            <a:off x="2416666" y="1977657"/>
            <a:ext cx="7553910" cy="424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796022"/>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pPr>
              <a:lnSpc>
                <a:spcPct val="120000"/>
              </a:lnSpc>
            </a:pPr>
            <a:r>
              <a:rPr lang="en-US" sz="2000" dirty="0"/>
              <a:t>Convolution exploits the property of </a:t>
            </a:r>
            <a:r>
              <a:rPr lang="en-US" sz="2000" dirty="0">
                <a:solidFill>
                  <a:srgbClr val="FF0000"/>
                </a:solidFill>
              </a:rPr>
              <a:t>spatial local-correlations </a:t>
            </a:r>
            <a:r>
              <a:rPr lang="en-US" sz="2000" dirty="0"/>
              <a:t>in the image by </a:t>
            </a:r>
            <a:r>
              <a:rPr lang="en-US" sz="2000" dirty="0">
                <a:solidFill>
                  <a:srgbClr val="008000"/>
                </a:solidFill>
              </a:rPr>
              <a:t>enforcing local connectivity pattern </a:t>
            </a:r>
            <a:r>
              <a:rPr lang="en-US" sz="2000" dirty="0"/>
              <a:t>between neurons of adjacent layers</a:t>
            </a:r>
          </a:p>
          <a:p>
            <a:pPr>
              <a:lnSpc>
                <a:spcPct val="120000"/>
              </a:lnSpc>
            </a:pPr>
            <a:r>
              <a:rPr lang="en-US" sz="2000" dirty="0">
                <a:solidFill>
                  <a:srgbClr val="0000FF"/>
                </a:solidFill>
              </a:rPr>
              <a:t>Drastic reduce </a:t>
            </a:r>
            <a:r>
              <a:rPr lang="en-US" sz="2000" dirty="0"/>
              <a:t>in the number of free parameters compared to fully-connected network</a:t>
            </a:r>
          </a:p>
          <a:p>
            <a:pPr>
              <a:lnSpc>
                <a:spcPct val="120000"/>
              </a:lnSpc>
            </a:pPr>
            <a:r>
              <a:rPr lang="en-US" sz="2000" dirty="0">
                <a:solidFill>
                  <a:srgbClr val="0000FF"/>
                </a:solidFill>
              </a:rPr>
              <a:t>Reducing overfitting </a:t>
            </a:r>
            <a:r>
              <a:rPr lang="en-US" sz="2000" dirty="0"/>
              <a:t>and –more importantly– computational complexity of the network</a:t>
            </a:r>
          </a:p>
        </p:txBody>
      </p:sp>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52</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sz="2400" dirty="0">
                <a:solidFill>
                  <a:schemeClr val="tx1"/>
                </a:solidFill>
              </a:rPr>
              <a:t>Local Receptive Field (Sparse Connectivity)</a:t>
            </a:r>
          </a:p>
        </p:txBody>
      </p:sp>
      <p:sp>
        <p:nvSpPr>
          <p:cNvPr id="6" name="Text Placeholder 5"/>
          <p:cNvSpPr>
            <a:spLocks noGrp="1"/>
          </p:cNvSpPr>
          <p:nvPr>
            <p:ph type="body" sz="quarter" idx="17"/>
          </p:nvPr>
        </p:nvSpPr>
        <p:spPr/>
        <p:txBody>
          <a:bodyPr/>
          <a:lstStyle/>
          <a:p>
            <a:r>
              <a:rPr lang="id-ID" dirty="0"/>
              <a:t>Computer Vision</a:t>
            </a:r>
          </a:p>
        </p:txBody>
      </p:sp>
    </p:spTree>
    <p:extLst>
      <p:ext uri="{BB962C8B-B14F-4D97-AF65-F5344CB8AC3E}">
        <p14:creationId xmlns:p14="http://schemas.microsoft.com/office/powerpoint/2010/main" val="3453062418"/>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53</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dirty="0">
                <a:solidFill>
                  <a:schemeClr val="tx1"/>
                </a:solidFill>
              </a:rPr>
              <a:t>Shared Weight</a:t>
            </a:r>
          </a:p>
        </p:txBody>
      </p:sp>
      <p:sp>
        <p:nvSpPr>
          <p:cNvPr id="6" name="Text Placeholder 5"/>
          <p:cNvSpPr>
            <a:spLocks noGrp="1"/>
          </p:cNvSpPr>
          <p:nvPr>
            <p:ph type="body" sz="quarter" idx="17"/>
          </p:nvPr>
        </p:nvSpPr>
        <p:spPr/>
        <p:txBody>
          <a:bodyPr/>
          <a:lstStyle/>
          <a:p>
            <a:r>
              <a:rPr lang="id-ID" dirty="0"/>
              <a:t>Computer Vision</a:t>
            </a:r>
          </a:p>
        </p:txBody>
      </p:sp>
      <p:sp>
        <p:nvSpPr>
          <p:cNvPr id="25" name="Content Placeholder 6"/>
          <p:cNvSpPr>
            <a:spLocks noGrp="1"/>
          </p:cNvSpPr>
          <p:nvPr>
            <p:ph sz="quarter" idx="14"/>
          </p:nvPr>
        </p:nvSpPr>
        <p:spPr>
          <a:xfrm>
            <a:off x="5786035" y="2231572"/>
            <a:ext cx="4430163" cy="3803469"/>
          </a:xfrm>
        </p:spPr>
        <p:txBody>
          <a:bodyPr/>
          <a:lstStyle/>
          <a:p>
            <a:pPr>
              <a:lnSpc>
                <a:spcPct val="120000"/>
              </a:lnSpc>
            </a:pPr>
            <a:r>
              <a:rPr lang="en-US" sz="2000" dirty="0">
                <a:solidFill>
                  <a:srgbClr val="0000FF"/>
                </a:solidFill>
              </a:rPr>
              <a:t>Activation map</a:t>
            </a:r>
          </a:p>
          <a:p>
            <a:pPr lvl="1">
              <a:lnSpc>
                <a:spcPct val="120000"/>
              </a:lnSpc>
            </a:pPr>
            <a:r>
              <a:rPr lang="en-US" sz="1800" dirty="0"/>
              <a:t>28x28 sheet of neuron outputs</a:t>
            </a:r>
          </a:p>
          <a:p>
            <a:pPr lvl="1">
              <a:lnSpc>
                <a:spcPct val="120000"/>
              </a:lnSpc>
            </a:pPr>
            <a:r>
              <a:rPr lang="en-US" sz="1800" dirty="0"/>
              <a:t>Each is connected to a </a:t>
            </a:r>
            <a:r>
              <a:rPr lang="en-US" sz="1800" dirty="0">
                <a:solidFill>
                  <a:srgbClr val="0000FF"/>
                </a:solidFill>
              </a:rPr>
              <a:t>small region</a:t>
            </a:r>
            <a:r>
              <a:rPr lang="en-US" sz="1800" dirty="0"/>
              <a:t> in the input</a:t>
            </a:r>
          </a:p>
          <a:p>
            <a:pPr lvl="1">
              <a:lnSpc>
                <a:spcPct val="120000"/>
              </a:lnSpc>
            </a:pPr>
            <a:r>
              <a:rPr lang="en-US" sz="1800" dirty="0"/>
              <a:t>All of them </a:t>
            </a:r>
            <a:r>
              <a:rPr lang="en-US" sz="1800" dirty="0">
                <a:solidFill>
                  <a:srgbClr val="0000FF"/>
                </a:solidFill>
              </a:rPr>
              <a:t>share parameters</a:t>
            </a:r>
          </a:p>
          <a:p>
            <a:pPr>
              <a:lnSpc>
                <a:spcPct val="120000"/>
              </a:lnSpc>
            </a:pPr>
            <a:r>
              <a:rPr lang="en-US" sz="2000" dirty="0"/>
              <a:t>For </a:t>
            </a:r>
            <a:r>
              <a:rPr lang="en-US" sz="2000" dirty="0">
                <a:solidFill>
                  <a:srgbClr val="C00000"/>
                </a:solidFill>
              </a:rPr>
              <a:t>5x5 filter</a:t>
            </a:r>
          </a:p>
          <a:p>
            <a:pPr lvl="1">
              <a:lnSpc>
                <a:spcPct val="120000"/>
              </a:lnSpc>
            </a:pPr>
            <a:r>
              <a:rPr lang="en-US" sz="1800" dirty="0">
                <a:solidFill>
                  <a:srgbClr val="C00000"/>
                </a:solidFill>
              </a:rPr>
              <a:t>5x5 receptive field </a:t>
            </a:r>
            <a:r>
              <a:rPr lang="en-US" sz="1800" dirty="0"/>
              <a:t>for each neuron</a:t>
            </a:r>
          </a:p>
        </p:txBody>
      </p:sp>
      <p:pic>
        <p:nvPicPr>
          <p:cNvPr id="23" name="Picture 2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41687" y="2773590"/>
            <a:ext cx="3164098" cy="2999492"/>
          </a:xfrm>
          <a:prstGeom prst="rect">
            <a:avLst/>
          </a:prstGeom>
        </p:spPr>
      </p:pic>
    </p:spTree>
    <p:extLst>
      <p:ext uri="{BB962C8B-B14F-4D97-AF65-F5344CB8AC3E}">
        <p14:creationId xmlns:p14="http://schemas.microsoft.com/office/powerpoint/2010/main" val="31330026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wipe(left)">
                                      <p:cBhvr>
                                        <p:cTn id="7" dur="500"/>
                                        <p:tgtEl>
                                          <p:spTgt spid="2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animEffect transition="in" filter="wipe(left)">
                                      <p:cBhvr>
                                        <p:cTn id="11" dur="500"/>
                                        <p:tgtEl>
                                          <p:spTgt spid="25">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animEffect transition="in" filter="wipe(left)">
                                      <p:cBhvr>
                                        <p:cTn id="15" dur="500"/>
                                        <p:tgtEl>
                                          <p:spTgt spid="25">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
                                            <p:txEl>
                                              <p:pRg st="3" end="3"/>
                                            </p:txEl>
                                          </p:spTgt>
                                        </p:tgtEl>
                                        <p:attrNameLst>
                                          <p:attrName>style.visibility</p:attrName>
                                        </p:attrNameLst>
                                      </p:cBhvr>
                                      <p:to>
                                        <p:strVal val="visible"/>
                                      </p:to>
                                    </p:set>
                                    <p:animEffect transition="in" filter="wipe(left)">
                                      <p:cBhvr>
                                        <p:cTn id="19" dur="500"/>
                                        <p:tgtEl>
                                          <p:spTgt spid="25">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5">
                                            <p:txEl>
                                              <p:pRg st="4" end="4"/>
                                            </p:txEl>
                                          </p:spTgt>
                                        </p:tgtEl>
                                        <p:attrNameLst>
                                          <p:attrName>style.visibility</p:attrName>
                                        </p:attrNameLst>
                                      </p:cBhvr>
                                      <p:to>
                                        <p:strVal val="visible"/>
                                      </p:to>
                                    </p:set>
                                    <p:animEffect transition="in" filter="wipe(left)">
                                      <p:cBhvr>
                                        <p:cTn id="24" dur="500"/>
                                        <p:tgtEl>
                                          <p:spTgt spid="25">
                                            <p:txEl>
                                              <p:pRg st="4" end="4"/>
                                            </p:txEl>
                                          </p:spTgt>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25">
                                            <p:txEl>
                                              <p:pRg st="5" end="5"/>
                                            </p:txEl>
                                          </p:spTgt>
                                        </p:tgtEl>
                                        <p:attrNameLst>
                                          <p:attrName>style.visibility</p:attrName>
                                        </p:attrNameLst>
                                      </p:cBhvr>
                                      <p:to>
                                        <p:strVal val="visible"/>
                                      </p:to>
                                    </p:set>
                                    <p:animEffect transition="in" filter="wipe(left)">
                                      <p:cBhvr>
                                        <p:cTn id="28" dur="500"/>
                                        <p:tgtEl>
                                          <p:spTgt spid="2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54</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dirty="0">
                <a:solidFill>
                  <a:schemeClr val="tx1"/>
                </a:solidFill>
              </a:rPr>
              <a:t>Different ways of observing each part</a:t>
            </a:r>
          </a:p>
        </p:txBody>
      </p:sp>
      <p:sp>
        <p:nvSpPr>
          <p:cNvPr id="6" name="Text Placeholder 5"/>
          <p:cNvSpPr>
            <a:spLocks noGrp="1"/>
          </p:cNvSpPr>
          <p:nvPr>
            <p:ph type="body" sz="quarter" idx="17"/>
          </p:nvPr>
        </p:nvSpPr>
        <p:spPr/>
        <p:txBody>
          <a:bodyPr/>
          <a:lstStyle/>
          <a:p>
            <a:r>
              <a:rPr lang="id-ID" dirty="0"/>
              <a:t>Computer Vision</a:t>
            </a:r>
          </a:p>
        </p:txBody>
      </p:sp>
      <p:sp>
        <p:nvSpPr>
          <p:cNvPr id="25" name="Content Placeholder 6"/>
          <p:cNvSpPr>
            <a:spLocks noGrp="1"/>
          </p:cNvSpPr>
          <p:nvPr>
            <p:ph sz="quarter" idx="14"/>
          </p:nvPr>
        </p:nvSpPr>
        <p:spPr>
          <a:xfrm>
            <a:off x="6457833" y="2231572"/>
            <a:ext cx="4004894" cy="3803469"/>
          </a:xfrm>
        </p:spPr>
        <p:txBody>
          <a:bodyPr/>
          <a:lstStyle/>
          <a:p>
            <a:pPr>
              <a:lnSpc>
                <a:spcPct val="120000"/>
              </a:lnSpc>
            </a:pPr>
            <a:r>
              <a:rPr lang="en-US" sz="2000" dirty="0">
                <a:solidFill>
                  <a:srgbClr val="0000FF"/>
                </a:solidFill>
              </a:rPr>
              <a:t>Activation maps (volume)</a:t>
            </a:r>
          </a:p>
          <a:p>
            <a:pPr lvl="1">
              <a:lnSpc>
                <a:spcPct val="120000"/>
              </a:lnSpc>
            </a:pPr>
            <a:r>
              <a:rPr lang="en-US" sz="1800" dirty="0"/>
              <a:t>E.g. with 5 filters, </a:t>
            </a:r>
          </a:p>
          <a:p>
            <a:pPr lvl="1">
              <a:lnSpc>
                <a:spcPct val="120000"/>
              </a:lnSpc>
            </a:pPr>
            <a:r>
              <a:rPr lang="en-US" sz="1800" dirty="0"/>
              <a:t>Conv layer consists of neurons arranged </a:t>
            </a:r>
            <a:br>
              <a:rPr lang="en-US" sz="1800" dirty="0"/>
            </a:br>
            <a:r>
              <a:rPr lang="en-US" sz="1800" dirty="0"/>
              <a:t>in a 3D grid (28x28x5)</a:t>
            </a:r>
          </a:p>
          <a:p>
            <a:pPr>
              <a:lnSpc>
                <a:spcPct val="120000"/>
              </a:lnSpc>
            </a:pPr>
            <a:r>
              <a:rPr lang="en-US" sz="2000" dirty="0"/>
              <a:t>There will be a result of</a:t>
            </a:r>
            <a:br>
              <a:rPr lang="en-US" sz="2000" dirty="0"/>
            </a:br>
            <a:r>
              <a:rPr lang="en-US" sz="2000" b="1" dirty="0">
                <a:solidFill>
                  <a:srgbClr val="FF0000"/>
                </a:solidFill>
              </a:rPr>
              <a:t>5 different neurons</a:t>
            </a:r>
            <a:r>
              <a:rPr lang="en-US" sz="2000" b="1" dirty="0"/>
              <a:t> </a:t>
            </a:r>
            <a:br>
              <a:rPr lang="en-US" sz="2000" dirty="0"/>
            </a:br>
            <a:r>
              <a:rPr lang="en-US" sz="2000" dirty="0"/>
              <a:t>all looking at the </a:t>
            </a:r>
            <a:br>
              <a:rPr lang="en-US" sz="2000" dirty="0"/>
            </a:br>
            <a:r>
              <a:rPr lang="en-US" sz="2000" b="1" dirty="0">
                <a:solidFill>
                  <a:srgbClr val="0000FF"/>
                </a:solidFill>
              </a:rPr>
              <a:t>same region </a:t>
            </a:r>
            <a:r>
              <a:rPr lang="en-US" sz="2000" dirty="0"/>
              <a:t>of the input</a:t>
            </a:r>
            <a:endParaRPr lang="en-US" dirty="0"/>
          </a:p>
        </p:txBody>
      </p:sp>
      <p:pic>
        <p:nvPicPr>
          <p:cNvPr id="26" name="Picture 2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41688" y="2764359"/>
            <a:ext cx="3834716" cy="3072650"/>
          </a:xfrm>
          <a:prstGeom prst="rect">
            <a:avLst/>
          </a:prstGeom>
        </p:spPr>
      </p:pic>
    </p:spTree>
    <p:extLst>
      <p:ext uri="{BB962C8B-B14F-4D97-AF65-F5344CB8AC3E}">
        <p14:creationId xmlns:p14="http://schemas.microsoft.com/office/powerpoint/2010/main" val="11534372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xEl>
                                              <p:pRg st="3" end="3"/>
                                            </p:txEl>
                                          </p:spTgt>
                                        </p:tgtEl>
                                        <p:attrNameLst>
                                          <p:attrName>style.visibility</p:attrName>
                                        </p:attrNameLst>
                                      </p:cBhvr>
                                      <p:to>
                                        <p:strVal val="visible"/>
                                      </p:to>
                                    </p:set>
                                    <p:animEffect transition="in" filter="wipe(left)">
                                      <p:cBhvr>
                                        <p:cTn id="7" dur="500"/>
                                        <p:tgtEl>
                                          <p:spTgt spid="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55</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dirty="0">
                <a:solidFill>
                  <a:schemeClr val="tx1"/>
                </a:solidFill>
              </a:rPr>
              <a:t>Different ways of observing each part</a:t>
            </a:r>
          </a:p>
        </p:txBody>
      </p:sp>
      <p:sp>
        <p:nvSpPr>
          <p:cNvPr id="6" name="Text Placeholder 5"/>
          <p:cNvSpPr>
            <a:spLocks noGrp="1"/>
          </p:cNvSpPr>
          <p:nvPr>
            <p:ph type="body" sz="quarter" idx="17"/>
          </p:nvPr>
        </p:nvSpPr>
        <p:spPr/>
        <p:txBody>
          <a:bodyPr/>
          <a:lstStyle/>
          <a:p>
            <a:r>
              <a:rPr lang="id-ID" dirty="0"/>
              <a:t>Computer Vision</a:t>
            </a:r>
          </a:p>
        </p:txBody>
      </p:sp>
      <p:sp>
        <p:nvSpPr>
          <p:cNvPr id="25" name="Content Placeholder 6"/>
          <p:cNvSpPr>
            <a:spLocks noGrp="1"/>
          </p:cNvSpPr>
          <p:nvPr>
            <p:ph sz="quarter" idx="14"/>
          </p:nvPr>
        </p:nvSpPr>
        <p:spPr>
          <a:xfrm>
            <a:off x="6457834" y="2231572"/>
            <a:ext cx="3758363" cy="3803469"/>
          </a:xfrm>
        </p:spPr>
        <p:txBody>
          <a:bodyPr/>
          <a:lstStyle/>
          <a:p>
            <a:pPr>
              <a:lnSpc>
                <a:spcPct val="120000"/>
              </a:lnSpc>
            </a:pPr>
            <a:r>
              <a:rPr lang="en-US" sz="2000" b="1" dirty="0">
                <a:solidFill>
                  <a:srgbClr val="00B050"/>
                </a:solidFill>
              </a:rPr>
              <a:t>Control overfitting</a:t>
            </a:r>
          </a:p>
          <a:p>
            <a:pPr>
              <a:lnSpc>
                <a:spcPct val="120000"/>
              </a:lnSpc>
            </a:pPr>
            <a:r>
              <a:rPr lang="en-US" sz="2000" dirty="0"/>
              <a:t>Each filter will try to </a:t>
            </a:r>
            <a:r>
              <a:rPr lang="en-US" sz="2000" b="1" dirty="0">
                <a:solidFill>
                  <a:srgbClr val="0000FF"/>
                </a:solidFill>
              </a:rPr>
              <a:t>match a single feature </a:t>
            </a:r>
            <a:r>
              <a:rPr lang="en-US" sz="2000" dirty="0"/>
              <a:t>in </a:t>
            </a:r>
            <a:r>
              <a:rPr lang="en-US" sz="2000" dirty="0">
                <a:solidFill>
                  <a:srgbClr val="00B050"/>
                </a:solidFill>
              </a:rPr>
              <a:t>all spatial position</a:t>
            </a:r>
          </a:p>
          <a:p>
            <a:pPr>
              <a:lnSpc>
                <a:spcPct val="120000"/>
              </a:lnSpc>
            </a:pPr>
            <a:endParaRPr lang="en-US" sz="2000" dirty="0">
              <a:solidFill>
                <a:srgbClr val="00B050"/>
              </a:solidFill>
            </a:endParaRPr>
          </a:p>
          <a:p>
            <a:pPr>
              <a:lnSpc>
                <a:spcPct val="120000"/>
              </a:lnSpc>
            </a:pPr>
            <a:r>
              <a:rPr lang="en-US" sz="2000" dirty="0">
                <a:solidFill>
                  <a:srgbClr val="FF0000"/>
                </a:solidFill>
              </a:rPr>
              <a:t>Contrast</a:t>
            </a:r>
            <a:r>
              <a:rPr lang="en-US" sz="2000" dirty="0"/>
              <a:t> in full global connectivity</a:t>
            </a:r>
          </a:p>
          <a:p>
            <a:pPr lvl="1">
              <a:lnSpc>
                <a:spcPct val="120000"/>
              </a:lnSpc>
            </a:pPr>
            <a:r>
              <a:rPr lang="en-US" dirty="0"/>
              <a:t>Too much parameter</a:t>
            </a:r>
          </a:p>
        </p:txBody>
      </p:sp>
      <p:pic>
        <p:nvPicPr>
          <p:cNvPr id="26" name="Picture 2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41688" y="2764359"/>
            <a:ext cx="3834716" cy="3072650"/>
          </a:xfrm>
          <a:prstGeom prst="rect">
            <a:avLst/>
          </a:prstGeom>
        </p:spPr>
      </p:pic>
    </p:spTree>
    <p:extLst>
      <p:ext uri="{BB962C8B-B14F-4D97-AF65-F5344CB8AC3E}">
        <p14:creationId xmlns:p14="http://schemas.microsoft.com/office/powerpoint/2010/main" val="3336996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xEl>
                                              <p:pRg st="3" end="3"/>
                                            </p:txEl>
                                          </p:spTgt>
                                        </p:tgtEl>
                                        <p:attrNameLst>
                                          <p:attrName>style.visibility</p:attrName>
                                        </p:attrNameLst>
                                      </p:cBhvr>
                                      <p:to>
                                        <p:strVal val="visible"/>
                                      </p:to>
                                    </p:set>
                                    <p:animEffect transition="in" filter="wipe(left)">
                                      <p:cBhvr>
                                        <p:cTn id="7" dur="500"/>
                                        <p:tgtEl>
                                          <p:spTgt spid="25">
                                            <p:txEl>
                                              <p:pRg st="3" end="3"/>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5">
                                            <p:txEl>
                                              <p:pRg st="4" end="4"/>
                                            </p:txEl>
                                          </p:spTgt>
                                        </p:tgtEl>
                                        <p:attrNameLst>
                                          <p:attrName>style.visibility</p:attrName>
                                        </p:attrNameLst>
                                      </p:cBhvr>
                                      <p:to>
                                        <p:strVal val="visible"/>
                                      </p:to>
                                    </p:set>
                                    <p:animEffect transition="in" filter="wipe(left)">
                                      <p:cBhvr>
                                        <p:cTn id="11" dur="500"/>
                                        <p:tgtEl>
                                          <p:spTgt spid="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F2884EB-C6E3-684C-A39B-0E652C4E0E60}" type="slidenum">
              <a:rPr lang="en-US" smtClean="0"/>
              <a:pPr>
                <a:defRPr/>
              </a:pPr>
              <a:t>56</a:t>
            </a:fld>
            <a:endParaRPr lang="en-US" dirty="0"/>
          </a:p>
        </p:txBody>
      </p:sp>
      <p:sp>
        <p:nvSpPr>
          <p:cNvPr id="4" name="Date Placeholder 3"/>
          <p:cNvSpPr>
            <a:spLocks noGrp="1"/>
          </p:cNvSpPr>
          <p:nvPr>
            <p:ph type="dt" sz="half" idx="11"/>
          </p:nvPr>
        </p:nvSpPr>
        <p:spPr/>
        <p:txBody>
          <a:bodyPr/>
          <a:lstStyle/>
          <a:p>
            <a:pPr>
              <a:defRPr/>
            </a:pPr>
            <a:fld id="{3137D54C-61CE-1041-9449-8583DE2630BB}" type="datetime1">
              <a:rPr lang="en-US" smtClean="0"/>
              <a:pPr>
                <a:defRPr/>
              </a:pPr>
              <a:t>18-Sep-20</a:t>
            </a:fld>
            <a:endParaRPr lang="en-US" dirty="0"/>
          </a:p>
        </p:txBody>
      </p:sp>
      <p:sp>
        <p:nvSpPr>
          <p:cNvPr id="8" name="Text Placeholder 7"/>
          <p:cNvSpPr>
            <a:spLocks noGrp="1"/>
          </p:cNvSpPr>
          <p:nvPr>
            <p:ph type="body" sz="quarter" idx="17"/>
          </p:nvPr>
        </p:nvSpPr>
        <p:spPr/>
        <p:txBody>
          <a:bodyPr/>
          <a:lstStyle/>
          <a:p>
            <a:r>
              <a:rPr lang="id-ID" dirty="0"/>
              <a:t>Computer Vision</a:t>
            </a:r>
          </a:p>
        </p:txBody>
      </p:sp>
      <p:sp>
        <p:nvSpPr>
          <p:cNvPr id="9" name="Title 6"/>
          <p:cNvSpPr txBox="1">
            <a:spLocks/>
          </p:cNvSpPr>
          <p:nvPr/>
        </p:nvSpPr>
        <p:spPr bwMode="auto">
          <a:xfrm>
            <a:off x="1932781" y="3001930"/>
            <a:ext cx="8326438" cy="64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tx1">
                    <a:lumMod val="75000"/>
                    <a:lumOff val="25000"/>
                  </a:schemeClr>
                </a:solidFill>
                <a:latin typeface="+mj-lt"/>
                <a:ea typeface="ＭＳ Ｐゴシック" charset="0"/>
                <a:cs typeface="ＭＳ Ｐゴシック" charset="0"/>
              </a:defRPr>
            </a:lvl1pPr>
            <a:lvl2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2pPr>
            <a:lvl3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3pPr>
            <a:lvl4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4pPr>
            <a:lvl5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5pPr>
            <a:lvl6pPr marL="4572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6pPr>
            <a:lvl7pPr marL="9144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7pPr>
            <a:lvl8pPr marL="13716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8pPr>
            <a:lvl9pPr marL="18288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9pPr>
          </a:lstStyle>
          <a:p>
            <a:pPr algn="ctr"/>
            <a:r>
              <a:rPr lang="en-US" dirty="0">
                <a:solidFill>
                  <a:schemeClr val="tx1"/>
                </a:solidFill>
              </a:rPr>
              <a:t>Pooling Layer</a:t>
            </a:r>
          </a:p>
        </p:txBody>
      </p:sp>
    </p:spTree>
    <p:extLst>
      <p:ext uri="{BB962C8B-B14F-4D97-AF65-F5344CB8AC3E}">
        <p14:creationId xmlns:p14="http://schemas.microsoft.com/office/powerpoint/2010/main" val="2144536331"/>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11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53336" y="2117991"/>
            <a:ext cx="1621677" cy="3584759"/>
          </a:xfrm>
          <a:prstGeom prst="rect">
            <a:avLst/>
          </a:prstGeom>
        </p:spPr>
      </p:pic>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57</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dirty="0">
                <a:solidFill>
                  <a:schemeClr val="tx1"/>
                </a:solidFill>
              </a:rPr>
              <a:t>Pooling - Motivation</a:t>
            </a:r>
          </a:p>
        </p:txBody>
      </p:sp>
      <p:sp>
        <p:nvSpPr>
          <p:cNvPr id="6" name="Text Placeholder 5"/>
          <p:cNvSpPr>
            <a:spLocks noGrp="1"/>
          </p:cNvSpPr>
          <p:nvPr>
            <p:ph type="body" sz="quarter" idx="17"/>
          </p:nvPr>
        </p:nvSpPr>
        <p:spPr/>
        <p:txBody>
          <a:bodyPr/>
          <a:lstStyle/>
          <a:p>
            <a:r>
              <a:rPr lang="id-ID" dirty="0"/>
              <a:t>Computer Vision</a:t>
            </a:r>
          </a:p>
        </p:txBody>
      </p:sp>
      <p:sp>
        <p:nvSpPr>
          <p:cNvPr id="661" name="Content Placeholder 6"/>
          <p:cNvSpPr txBox="1">
            <a:spLocks/>
          </p:cNvSpPr>
          <p:nvPr/>
        </p:nvSpPr>
        <p:spPr bwMode="auto">
          <a:xfrm>
            <a:off x="6023429" y="2231572"/>
            <a:ext cx="4192768" cy="3803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6075" indent="-346075" algn="l" defTabSz="457200" rtl="0" eaLnBrk="1" fontAlgn="base" hangingPunct="1">
              <a:spcBef>
                <a:spcPts val="1800"/>
              </a:spcBef>
              <a:spcAft>
                <a:spcPct val="0"/>
              </a:spcAft>
              <a:buSzPct val="135000"/>
              <a:buBlip>
                <a:blip r:embed="rId4"/>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Let’s say we have a filter which is an </a:t>
            </a:r>
            <a:r>
              <a:rPr lang="en-US" sz="2000" dirty="0">
                <a:solidFill>
                  <a:srgbClr val="C00000"/>
                </a:solidFill>
              </a:rPr>
              <a:t>"eye" </a:t>
            </a:r>
            <a:r>
              <a:rPr lang="en-US" sz="2000" dirty="0"/>
              <a:t>detector</a:t>
            </a:r>
          </a:p>
          <a:p>
            <a:r>
              <a:rPr lang="en-US" sz="2000" dirty="0"/>
              <a:t>Positive activation indicates the presence of </a:t>
            </a:r>
            <a:r>
              <a:rPr lang="en-US" sz="2000" dirty="0">
                <a:solidFill>
                  <a:srgbClr val="C00000"/>
                </a:solidFill>
              </a:rPr>
              <a:t>"eye" </a:t>
            </a:r>
            <a:endParaRPr lang="en-US" sz="2000" dirty="0"/>
          </a:p>
          <a:p>
            <a:r>
              <a:rPr lang="en-US" sz="2000" dirty="0"/>
              <a:t>The filter is </a:t>
            </a:r>
            <a:r>
              <a:rPr lang="en-US" sz="2000" dirty="0">
                <a:solidFill>
                  <a:srgbClr val="C00000"/>
                </a:solidFill>
              </a:rPr>
              <a:t>activated</a:t>
            </a:r>
            <a:r>
              <a:rPr lang="en-US" sz="2000" dirty="0"/>
              <a:t> the moment an eye image enters the receptive area</a:t>
            </a:r>
          </a:p>
          <a:p>
            <a:r>
              <a:rPr lang="en-US" sz="1800" dirty="0"/>
              <a:t>How to make the detection </a:t>
            </a:r>
            <a:r>
              <a:rPr lang="en-US" sz="1800" dirty="0">
                <a:solidFill>
                  <a:srgbClr val="C00000"/>
                </a:solidFill>
              </a:rPr>
              <a:t>robust</a:t>
            </a:r>
            <a:r>
              <a:rPr lang="en-US" sz="1800" dirty="0"/>
              <a:t> to the exact location of the eye?</a:t>
            </a:r>
          </a:p>
          <a:p>
            <a:pPr lvl="1"/>
            <a:endParaRPr lang="en-US" sz="1800" dirty="0"/>
          </a:p>
        </p:txBody>
      </p:sp>
      <p:grpSp>
        <p:nvGrpSpPr>
          <p:cNvPr id="148" name="Group 147"/>
          <p:cNvGrpSpPr/>
          <p:nvPr/>
        </p:nvGrpSpPr>
        <p:grpSpPr>
          <a:xfrm>
            <a:off x="3329170" y="2875543"/>
            <a:ext cx="1750587" cy="1060132"/>
            <a:chOff x="1038224" y="2767497"/>
            <a:chExt cx="1936896" cy="1060132"/>
          </a:xfrm>
        </p:grpSpPr>
        <p:sp>
          <p:nvSpPr>
            <p:cNvPr id="149" name="Oval 148"/>
            <p:cNvSpPr/>
            <p:nvPr/>
          </p:nvSpPr>
          <p:spPr>
            <a:xfrm>
              <a:off x="2609360" y="3461869"/>
              <a:ext cx="365760" cy="3657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a:p>
          </p:txBody>
        </p:sp>
        <p:sp>
          <p:nvSpPr>
            <p:cNvPr id="150" name="Rectangle 1"/>
            <p:cNvSpPr/>
            <p:nvPr/>
          </p:nvSpPr>
          <p:spPr>
            <a:xfrm>
              <a:off x="1038224" y="2767497"/>
              <a:ext cx="602255" cy="694372"/>
            </a:xfrm>
            <a:custGeom>
              <a:avLst/>
              <a:gdLst>
                <a:gd name="connsiteX0" fmla="*/ 0 w 635592"/>
                <a:gd name="connsiteY0" fmla="*/ 0 h 365760"/>
                <a:gd name="connsiteX1" fmla="*/ 635592 w 635592"/>
                <a:gd name="connsiteY1" fmla="*/ 0 h 365760"/>
                <a:gd name="connsiteX2" fmla="*/ 635592 w 635592"/>
                <a:gd name="connsiteY2" fmla="*/ 365760 h 365760"/>
                <a:gd name="connsiteX3" fmla="*/ 0 w 635592"/>
                <a:gd name="connsiteY3" fmla="*/ 365760 h 365760"/>
                <a:gd name="connsiteX4" fmla="*/ 0 w 635592"/>
                <a:gd name="connsiteY4" fmla="*/ 0 h 365760"/>
                <a:gd name="connsiteX0" fmla="*/ 0 w 635592"/>
                <a:gd name="connsiteY0" fmla="*/ 328612 h 694372"/>
                <a:gd name="connsiteX1" fmla="*/ 597492 w 635592"/>
                <a:gd name="connsiteY1" fmla="*/ 0 h 694372"/>
                <a:gd name="connsiteX2" fmla="*/ 635592 w 635592"/>
                <a:gd name="connsiteY2" fmla="*/ 694372 h 694372"/>
                <a:gd name="connsiteX3" fmla="*/ 0 w 635592"/>
                <a:gd name="connsiteY3" fmla="*/ 694372 h 694372"/>
                <a:gd name="connsiteX4" fmla="*/ 0 w 635592"/>
                <a:gd name="connsiteY4" fmla="*/ 328612 h 694372"/>
                <a:gd name="connsiteX0" fmla="*/ 0 w 602255"/>
                <a:gd name="connsiteY0" fmla="*/ 328612 h 694372"/>
                <a:gd name="connsiteX1" fmla="*/ 597492 w 602255"/>
                <a:gd name="connsiteY1" fmla="*/ 0 h 694372"/>
                <a:gd name="connsiteX2" fmla="*/ 602255 w 602255"/>
                <a:gd name="connsiteY2" fmla="*/ 418147 h 694372"/>
                <a:gd name="connsiteX3" fmla="*/ 0 w 602255"/>
                <a:gd name="connsiteY3" fmla="*/ 694372 h 694372"/>
                <a:gd name="connsiteX4" fmla="*/ 0 w 602255"/>
                <a:gd name="connsiteY4" fmla="*/ 328612 h 694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55" h="694372">
                  <a:moveTo>
                    <a:pt x="0" y="328612"/>
                  </a:moveTo>
                  <a:lnTo>
                    <a:pt x="597492" y="0"/>
                  </a:lnTo>
                  <a:cubicBezTo>
                    <a:pt x="599080" y="139382"/>
                    <a:pt x="600667" y="278765"/>
                    <a:pt x="602255" y="418147"/>
                  </a:cubicBezTo>
                  <a:lnTo>
                    <a:pt x="0" y="694372"/>
                  </a:lnTo>
                  <a:lnTo>
                    <a:pt x="0" y="328612"/>
                  </a:lnTo>
                  <a:close/>
                </a:path>
              </a:pathLst>
            </a:custGeom>
            <a:noFill/>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51" name="Straight Connector 150"/>
            <p:cNvCxnSpPr>
              <a:stCxn id="150" idx="1"/>
              <a:endCxn id="149" idx="2"/>
            </p:cNvCxnSpPr>
            <p:nvPr/>
          </p:nvCxnSpPr>
          <p:spPr>
            <a:xfrm>
              <a:off x="1635716" y="2767497"/>
              <a:ext cx="973644" cy="877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150" idx="3"/>
              <a:endCxn id="149" idx="2"/>
            </p:cNvCxnSpPr>
            <p:nvPr/>
          </p:nvCxnSpPr>
          <p:spPr>
            <a:xfrm>
              <a:off x="1038224" y="3461869"/>
              <a:ext cx="1571136" cy="182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150" idx="0"/>
              <a:endCxn id="149" idx="2"/>
            </p:cNvCxnSpPr>
            <p:nvPr/>
          </p:nvCxnSpPr>
          <p:spPr>
            <a:xfrm>
              <a:off x="1038224" y="3096109"/>
              <a:ext cx="1571136" cy="548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p:cNvCxnSpPr>
              <a:stCxn id="150" idx="2"/>
              <a:endCxn id="149" idx="2"/>
            </p:cNvCxnSpPr>
            <p:nvPr/>
          </p:nvCxnSpPr>
          <p:spPr>
            <a:xfrm>
              <a:off x="1640479" y="3185644"/>
              <a:ext cx="968881" cy="45910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6" name="Group 175"/>
          <p:cNvGrpSpPr/>
          <p:nvPr/>
        </p:nvGrpSpPr>
        <p:grpSpPr>
          <a:xfrm>
            <a:off x="3142861" y="2956665"/>
            <a:ext cx="1750587" cy="1060132"/>
            <a:chOff x="1038224" y="2767497"/>
            <a:chExt cx="1936896" cy="1060132"/>
          </a:xfrm>
        </p:grpSpPr>
        <p:sp>
          <p:nvSpPr>
            <p:cNvPr id="177" name="Oval 176"/>
            <p:cNvSpPr/>
            <p:nvPr/>
          </p:nvSpPr>
          <p:spPr>
            <a:xfrm>
              <a:off x="2609360" y="3461869"/>
              <a:ext cx="365760" cy="3657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a:p>
          </p:txBody>
        </p:sp>
        <p:sp>
          <p:nvSpPr>
            <p:cNvPr id="178" name="Rectangle 1"/>
            <p:cNvSpPr/>
            <p:nvPr/>
          </p:nvSpPr>
          <p:spPr>
            <a:xfrm>
              <a:off x="1038224" y="2767497"/>
              <a:ext cx="602255" cy="694372"/>
            </a:xfrm>
            <a:custGeom>
              <a:avLst/>
              <a:gdLst>
                <a:gd name="connsiteX0" fmla="*/ 0 w 635592"/>
                <a:gd name="connsiteY0" fmla="*/ 0 h 365760"/>
                <a:gd name="connsiteX1" fmla="*/ 635592 w 635592"/>
                <a:gd name="connsiteY1" fmla="*/ 0 h 365760"/>
                <a:gd name="connsiteX2" fmla="*/ 635592 w 635592"/>
                <a:gd name="connsiteY2" fmla="*/ 365760 h 365760"/>
                <a:gd name="connsiteX3" fmla="*/ 0 w 635592"/>
                <a:gd name="connsiteY3" fmla="*/ 365760 h 365760"/>
                <a:gd name="connsiteX4" fmla="*/ 0 w 635592"/>
                <a:gd name="connsiteY4" fmla="*/ 0 h 365760"/>
                <a:gd name="connsiteX0" fmla="*/ 0 w 635592"/>
                <a:gd name="connsiteY0" fmla="*/ 328612 h 694372"/>
                <a:gd name="connsiteX1" fmla="*/ 597492 w 635592"/>
                <a:gd name="connsiteY1" fmla="*/ 0 h 694372"/>
                <a:gd name="connsiteX2" fmla="*/ 635592 w 635592"/>
                <a:gd name="connsiteY2" fmla="*/ 694372 h 694372"/>
                <a:gd name="connsiteX3" fmla="*/ 0 w 635592"/>
                <a:gd name="connsiteY3" fmla="*/ 694372 h 694372"/>
                <a:gd name="connsiteX4" fmla="*/ 0 w 635592"/>
                <a:gd name="connsiteY4" fmla="*/ 328612 h 694372"/>
                <a:gd name="connsiteX0" fmla="*/ 0 w 602255"/>
                <a:gd name="connsiteY0" fmla="*/ 328612 h 694372"/>
                <a:gd name="connsiteX1" fmla="*/ 597492 w 602255"/>
                <a:gd name="connsiteY1" fmla="*/ 0 h 694372"/>
                <a:gd name="connsiteX2" fmla="*/ 602255 w 602255"/>
                <a:gd name="connsiteY2" fmla="*/ 418147 h 694372"/>
                <a:gd name="connsiteX3" fmla="*/ 0 w 602255"/>
                <a:gd name="connsiteY3" fmla="*/ 694372 h 694372"/>
                <a:gd name="connsiteX4" fmla="*/ 0 w 602255"/>
                <a:gd name="connsiteY4" fmla="*/ 328612 h 694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55" h="694372">
                  <a:moveTo>
                    <a:pt x="0" y="328612"/>
                  </a:moveTo>
                  <a:lnTo>
                    <a:pt x="597492" y="0"/>
                  </a:lnTo>
                  <a:cubicBezTo>
                    <a:pt x="599080" y="139382"/>
                    <a:pt x="600667" y="278765"/>
                    <a:pt x="602255" y="418147"/>
                  </a:cubicBezTo>
                  <a:lnTo>
                    <a:pt x="0" y="694372"/>
                  </a:lnTo>
                  <a:lnTo>
                    <a:pt x="0" y="328612"/>
                  </a:lnTo>
                  <a:close/>
                </a:path>
              </a:pathLst>
            </a:custGeom>
            <a:noFill/>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79" name="Straight Connector 178"/>
            <p:cNvCxnSpPr>
              <a:stCxn id="178" idx="1"/>
              <a:endCxn id="177" idx="2"/>
            </p:cNvCxnSpPr>
            <p:nvPr/>
          </p:nvCxnSpPr>
          <p:spPr>
            <a:xfrm>
              <a:off x="1635716" y="2767497"/>
              <a:ext cx="973644" cy="877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78" idx="3"/>
              <a:endCxn id="177" idx="2"/>
            </p:cNvCxnSpPr>
            <p:nvPr/>
          </p:nvCxnSpPr>
          <p:spPr>
            <a:xfrm>
              <a:off x="1038224" y="3461869"/>
              <a:ext cx="1571136" cy="182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78" idx="0"/>
              <a:endCxn id="177" idx="2"/>
            </p:cNvCxnSpPr>
            <p:nvPr/>
          </p:nvCxnSpPr>
          <p:spPr>
            <a:xfrm>
              <a:off x="1038224" y="3096109"/>
              <a:ext cx="1571136" cy="548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78" idx="2"/>
              <a:endCxn id="177" idx="2"/>
            </p:cNvCxnSpPr>
            <p:nvPr/>
          </p:nvCxnSpPr>
          <p:spPr>
            <a:xfrm>
              <a:off x="1640479" y="3185644"/>
              <a:ext cx="968881" cy="45910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9" name="Group 318"/>
          <p:cNvGrpSpPr/>
          <p:nvPr/>
        </p:nvGrpSpPr>
        <p:grpSpPr>
          <a:xfrm>
            <a:off x="2970565" y="3049563"/>
            <a:ext cx="1750587" cy="1060132"/>
            <a:chOff x="1038224" y="2767497"/>
            <a:chExt cx="1936896" cy="1060132"/>
          </a:xfrm>
        </p:grpSpPr>
        <p:sp>
          <p:nvSpPr>
            <p:cNvPr id="320" name="Oval 319"/>
            <p:cNvSpPr/>
            <p:nvPr/>
          </p:nvSpPr>
          <p:spPr>
            <a:xfrm>
              <a:off x="2609360" y="3461869"/>
              <a:ext cx="365760" cy="3657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a:p>
          </p:txBody>
        </p:sp>
        <p:sp>
          <p:nvSpPr>
            <p:cNvPr id="321" name="Rectangle 1"/>
            <p:cNvSpPr/>
            <p:nvPr/>
          </p:nvSpPr>
          <p:spPr>
            <a:xfrm>
              <a:off x="1038224" y="2767497"/>
              <a:ext cx="602255" cy="694372"/>
            </a:xfrm>
            <a:custGeom>
              <a:avLst/>
              <a:gdLst>
                <a:gd name="connsiteX0" fmla="*/ 0 w 635592"/>
                <a:gd name="connsiteY0" fmla="*/ 0 h 365760"/>
                <a:gd name="connsiteX1" fmla="*/ 635592 w 635592"/>
                <a:gd name="connsiteY1" fmla="*/ 0 h 365760"/>
                <a:gd name="connsiteX2" fmla="*/ 635592 w 635592"/>
                <a:gd name="connsiteY2" fmla="*/ 365760 h 365760"/>
                <a:gd name="connsiteX3" fmla="*/ 0 w 635592"/>
                <a:gd name="connsiteY3" fmla="*/ 365760 h 365760"/>
                <a:gd name="connsiteX4" fmla="*/ 0 w 635592"/>
                <a:gd name="connsiteY4" fmla="*/ 0 h 365760"/>
                <a:gd name="connsiteX0" fmla="*/ 0 w 635592"/>
                <a:gd name="connsiteY0" fmla="*/ 328612 h 694372"/>
                <a:gd name="connsiteX1" fmla="*/ 597492 w 635592"/>
                <a:gd name="connsiteY1" fmla="*/ 0 h 694372"/>
                <a:gd name="connsiteX2" fmla="*/ 635592 w 635592"/>
                <a:gd name="connsiteY2" fmla="*/ 694372 h 694372"/>
                <a:gd name="connsiteX3" fmla="*/ 0 w 635592"/>
                <a:gd name="connsiteY3" fmla="*/ 694372 h 694372"/>
                <a:gd name="connsiteX4" fmla="*/ 0 w 635592"/>
                <a:gd name="connsiteY4" fmla="*/ 328612 h 694372"/>
                <a:gd name="connsiteX0" fmla="*/ 0 w 602255"/>
                <a:gd name="connsiteY0" fmla="*/ 328612 h 694372"/>
                <a:gd name="connsiteX1" fmla="*/ 597492 w 602255"/>
                <a:gd name="connsiteY1" fmla="*/ 0 h 694372"/>
                <a:gd name="connsiteX2" fmla="*/ 602255 w 602255"/>
                <a:gd name="connsiteY2" fmla="*/ 418147 h 694372"/>
                <a:gd name="connsiteX3" fmla="*/ 0 w 602255"/>
                <a:gd name="connsiteY3" fmla="*/ 694372 h 694372"/>
                <a:gd name="connsiteX4" fmla="*/ 0 w 602255"/>
                <a:gd name="connsiteY4" fmla="*/ 328612 h 694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55" h="694372">
                  <a:moveTo>
                    <a:pt x="0" y="328612"/>
                  </a:moveTo>
                  <a:lnTo>
                    <a:pt x="597492" y="0"/>
                  </a:lnTo>
                  <a:cubicBezTo>
                    <a:pt x="599080" y="139382"/>
                    <a:pt x="600667" y="278765"/>
                    <a:pt x="602255" y="418147"/>
                  </a:cubicBezTo>
                  <a:lnTo>
                    <a:pt x="0" y="694372"/>
                  </a:lnTo>
                  <a:lnTo>
                    <a:pt x="0" y="328612"/>
                  </a:lnTo>
                  <a:close/>
                </a:path>
              </a:pathLst>
            </a:custGeom>
            <a:noFill/>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22" name="Straight Connector 321"/>
            <p:cNvCxnSpPr>
              <a:stCxn id="321" idx="1"/>
              <a:endCxn id="320" idx="2"/>
            </p:cNvCxnSpPr>
            <p:nvPr/>
          </p:nvCxnSpPr>
          <p:spPr>
            <a:xfrm>
              <a:off x="1635716" y="2767497"/>
              <a:ext cx="973644" cy="877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 name="Straight Connector 322"/>
            <p:cNvCxnSpPr>
              <a:stCxn id="321" idx="3"/>
              <a:endCxn id="320" idx="2"/>
            </p:cNvCxnSpPr>
            <p:nvPr/>
          </p:nvCxnSpPr>
          <p:spPr>
            <a:xfrm>
              <a:off x="1038224" y="3461869"/>
              <a:ext cx="1571136" cy="182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 name="Straight Connector 323"/>
            <p:cNvCxnSpPr>
              <a:stCxn id="321" idx="0"/>
              <a:endCxn id="320" idx="2"/>
            </p:cNvCxnSpPr>
            <p:nvPr/>
          </p:nvCxnSpPr>
          <p:spPr>
            <a:xfrm>
              <a:off x="1038224" y="3096109"/>
              <a:ext cx="1571136" cy="548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5" name="Straight Connector 324"/>
            <p:cNvCxnSpPr>
              <a:stCxn id="321" idx="2"/>
              <a:endCxn id="320" idx="2"/>
            </p:cNvCxnSpPr>
            <p:nvPr/>
          </p:nvCxnSpPr>
          <p:spPr>
            <a:xfrm>
              <a:off x="1640479" y="3185644"/>
              <a:ext cx="968881" cy="45910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3329170" y="2704684"/>
            <a:ext cx="1750587" cy="1060132"/>
            <a:chOff x="1038224" y="2767497"/>
            <a:chExt cx="1936896" cy="1060132"/>
          </a:xfrm>
        </p:grpSpPr>
        <p:sp>
          <p:nvSpPr>
            <p:cNvPr id="86" name="Oval 85"/>
            <p:cNvSpPr/>
            <p:nvPr/>
          </p:nvSpPr>
          <p:spPr>
            <a:xfrm>
              <a:off x="2609360" y="3461869"/>
              <a:ext cx="365760" cy="3657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a:p>
          </p:txBody>
        </p:sp>
        <p:sp>
          <p:nvSpPr>
            <p:cNvPr id="87" name="Rectangle 1"/>
            <p:cNvSpPr/>
            <p:nvPr/>
          </p:nvSpPr>
          <p:spPr>
            <a:xfrm>
              <a:off x="1038224" y="2767497"/>
              <a:ext cx="602255" cy="694372"/>
            </a:xfrm>
            <a:custGeom>
              <a:avLst/>
              <a:gdLst>
                <a:gd name="connsiteX0" fmla="*/ 0 w 635592"/>
                <a:gd name="connsiteY0" fmla="*/ 0 h 365760"/>
                <a:gd name="connsiteX1" fmla="*/ 635592 w 635592"/>
                <a:gd name="connsiteY1" fmla="*/ 0 h 365760"/>
                <a:gd name="connsiteX2" fmla="*/ 635592 w 635592"/>
                <a:gd name="connsiteY2" fmla="*/ 365760 h 365760"/>
                <a:gd name="connsiteX3" fmla="*/ 0 w 635592"/>
                <a:gd name="connsiteY3" fmla="*/ 365760 h 365760"/>
                <a:gd name="connsiteX4" fmla="*/ 0 w 635592"/>
                <a:gd name="connsiteY4" fmla="*/ 0 h 365760"/>
                <a:gd name="connsiteX0" fmla="*/ 0 w 635592"/>
                <a:gd name="connsiteY0" fmla="*/ 328612 h 694372"/>
                <a:gd name="connsiteX1" fmla="*/ 597492 w 635592"/>
                <a:gd name="connsiteY1" fmla="*/ 0 h 694372"/>
                <a:gd name="connsiteX2" fmla="*/ 635592 w 635592"/>
                <a:gd name="connsiteY2" fmla="*/ 694372 h 694372"/>
                <a:gd name="connsiteX3" fmla="*/ 0 w 635592"/>
                <a:gd name="connsiteY3" fmla="*/ 694372 h 694372"/>
                <a:gd name="connsiteX4" fmla="*/ 0 w 635592"/>
                <a:gd name="connsiteY4" fmla="*/ 328612 h 694372"/>
                <a:gd name="connsiteX0" fmla="*/ 0 w 602255"/>
                <a:gd name="connsiteY0" fmla="*/ 328612 h 694372"/>
                <a:gd name="connsiteX1" fmla="*/ 597492 w 602255"/>
                <a:gd name="connsiteY1" fmla="*/ 0 h 694372"/>
                <a:gd name="connsiteX2" fmla="*/ 602255 w 602255"/>
                <a:gd name="connsiteY2" fmla="*/ 418147 h 694372"/>
                <a:gd name="connsiteX3" fmla="*/ 0 w 602255"/>
                <a:gd name="connsiteY3" fmla="*/ 694372 h 694372"/>
                <a:gd name="connsiteX4" fmla="*/ 0 w 602255"/>
                <a:gd name="connsiteY4" fmla="*/ 328612 h 694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55" h="694372">
                  <a:moveTo>
                    <a:pt x="0" y="328612"/>
                  </a:moveTo>
                  <a:lnTo>
                    <a:pt x="597492" y="0"/>
                  </a:lnTo>
                  <a:cubicBezTo>
                    <a:pt x="599080" y="139382"/>
                    <a:pt x="600667" y="278765"/>
                    <a:pt x="602255" y="418147"/>
                  </a:cubicBezTo>
                  <a:lnTo>
                    <a:pt x="0" y="694372"/>
                  </a:lnTo>
                  <a:lnTo>
                    <a:pt x="0" y="328612"/>
                  </a:lnTo>
                  <a:close/>
                </a:path>
              </a:pathLst>
            </a:custGeom>
            <a:noFill/>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88" name="Straight Connector 87"/>
            <p:cNvCxnSpPr>
              <a:stCxn id="87" idx="1"/>
              <a:endCxn id="86" idx="2"/>
            </p:cNvCxnSpPr>
            <p:nvPr/>
          </p:nvCxnSpPr>
          <p:spPr>
            <a:xfrm>
              <a:off x="1635716" y="2767497"/>
              <a:ext cx="973644" cy="877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7" idx="3"/>
              <a:endCxn id="86" idx="2"/>
            </p:cNvCxnSpPr>
            <p:nvPr/>
          </p:nvCxnSpPr>
          <p:spPr>
            <a:xfrm>
              <a:off x="1038224" y="3461869"/>
              <a:ext cx="1571136" cy="182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7" idx="0"/>
              <a:endCxn id="86" idx="2"/>
            </p:cNvCxnSpPr>
            <p:nvPr/>
          </p:nvCxnSpPr>
          <p:spPr>
            <a:xfrm>
              <a:off x="1038224" y="3096109"/>
              <a:ext cx="1571136" cy="548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7" idx="2"/>
              <a:endCxn id="86" idx="2"/>
            </p:cNvCxnSpPr>
            <p:nvPr/>
          </p:nvCxnSpPr>
          <p:spPr>
            <a:xfrm>
              <a:off x="1640479" y="3185644"/>
              <a:ext cx="968881" cy="45910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3142861" y="2785806"/>
            <a:ext cx="1750587" cy="1060132"/>
            <a:chOff x="1038224" y="2767497"/>
            <a:chExt cx="1936896" cy="1060132"/>
          </a:xfrm>
        </p:grpSpPr>
        <p:sp>
          <p:nvSpPr>
            <p:cNvPr id="93" name="Oval 92"/>
            <p:cNvSpPr/>
            <p:nvPr/>
          </p:nvSpPr>
          <p:spPr>
            <a:xfrm>
              <a:off x="2609360" y="3461869"/>
              <a:ext cx="365760" cy="3657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a:p>
          </p:txBody>
        </p:sp>
        <p:sp>
          <p:nvSpPr>
            <p:cNvPr id="94" name="Rectangle 1"/>
            <p:cNvSpPr/>
            <p:nvPr/>
          </p:nvSpPr>
          <p:spPr>
            <a:xfrm>
              <a:off x="1038224" y="2767497"/>
              <a:ext cx="602255" cy="694372"/>
            </a:xfrm>
            <a:custGeom>
              <a:avLst/>
              <a:gdLst>
                <a:gd name="connsiteX0" fmla="*/ 0 w 635592"/>
                <a:gd name="connsiteY0" fmla="*/ 0 h 365760"/>
                <a:gd name="connsiteX1" fmla="*/ 635592 w 635592"/>
                <a:gd name="connsiteY1" fmla="*/ 0 h 365760"/>
                <a:gd name="connsiteX2" fmla="*/ 635592 w 635592"/>
                <a:gd name="connsiteY2" fmla="*/ 365760 h 365760"/>
                <a:gd name="connsiteX3" fmla="*/ 0 w 635592"/>
                <a:gd name="connsiteY3" fmla="*/ 365760 h 365760"/>
                <a:gd name="connsiteX4" fmla="*/ 0 w 635592"/>
                <a:gd name="connsiteY4" fmla="*/ 0 h 365760"/>
                <a:gd name="connsiteX0" fmla="*/ 0 w 635592"/>
                <a:gd name="connsiteY0" fmla="*/ 328612 h 694372"/>
                <a:gd name="connsiteX1" fmla="*/ 597492 w 635592"/>
                <a:gd name="connsiteY1" fmla="*/ 0 h 694372"/>
                <a:gd name="connsiteX2" fmla="*/ 635592 w 635592"/>
                <a:gd name="connsiteY2" fmla="*/ 694372 h 694372"/>
                <a:gd name="connsiteX3" fmla="*/ 0 w 635592"/>
                <a:gd name="connsiteY3" fmla="*/ 694372 h 694372"/>
                <a:gd name="connsiteX4" fmla="*/ 0 w 635592"/>
                <a:gd name="connsiteY4" fmla="*/ 328612 h 694372"/>
                <a:gd name="connsiteX0" fmla="*/ 0 w 602255"/>
                <a:gd name="connsiteY0" fmla="*/ 328612 h 694372"/>
                <a:gd name="connsiteX1" fmla="*/ 597492 w 602255"/>
                <a:gd name="connsiteY1" fmla="*/ 0 h 694372"/>
                <a:gd name="connsiteX2" fmla="*/ 602255 w 602255"/>
                <a:gd name="connsiteY2" fmla="*/ 418147 h 694372"/>
                <a:gd name="connsiteX3" fmla="*/ 0 w 602255"/>
                <a:gd name="connsiteY3" fmla="*/ 694372 h 694372"/>
                <a:gd name="connsiteX4" fmla="*/ 0 w 602255"/>
                <a:gd name="connsiteY4" fmla="*/ 328612 h 694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55" h="694372">
                  <a:moveTo>
                    <a:pt x="0" y="328612"/>
                  </a:moveTo>
                  <a:lnTo>
                    <a:pt x="597492" y="0"/>
                  </a:lnTo>
                  <a:cubicBezTo>
                    <a:pt x="599080" y="139382"/>
                    <a:pt x="600667" y="278765"/>
                    <a:pt x="602255" y="418147"/>
                  </a:cubicBezTo>
                  <a:lnTo>
                    <a:pt x="0" y="694372"/>
                  </a:lnTo>
                  <a:lnTo>
                    <a:pt x="0" y="328612"/>
                  </a:lnTo>
                  <a:close/>
                </a:path>
              </a:pathLst>
            </a:custGeom>
            <a:noFill/>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95" name="Straight Connector 94"/>
            <p:cNvCxnSpPr>
              <a:stCxn id="94" idx="1"/>
              <a:endCxn id="93" idx="2"/>
            </p:cNvCxnSpPr>
            <p:nvPr/>
          </p:nvCxnSpPr>
          <p:spPr>
            <a:xfrm>
              <a:off x="1635716" y="2767497"/>
              <a:ext cx="973644" cy="877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94" idx="3"/>
              <a:endCxn id="93" idx="2"/>
            </p:cNvCxnSpPr>
            <p:nvPr/>
          </p:nvCxnSpPr>
          <p:spPr>
            <a:xfrm>
              <a:off x="1038224" y="3461869"/>
              <a:ext cx="1571136" cy="182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4" idx="0"/>
              <a:endCxn id="93" idx="2"/>
            </p:cNvCxnSpPr>
            <p:nvPr/>
          </p:nvCxnSpPr>
          <p:spPr>
            <a:xfrm>
              <a:off x="1038224" y="3096109"/>
              <a:ext cx="1571136" cy="548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4" idx="2"/>
              <a:endCxn id="93" idx="2"/>
            </p:cNvCxnSpPr>
            <p:nvPr/>
          </p:nvCxnSpPr>
          <p:spPr>
            <a:xfrm>
              <a:off x="1640479" y="3185644"/>
              <a:ext cx="968881" cy="45910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2970565" y="2878704"/>
            <a:ext cx="1750587" cy="1060132"/>
            <a:chOff x="1038224" y="2767497"/>
            <a:chExt cx="1936896" cy="1060132"/>
          </a:xfrm>
        </p:grpSpPr>
        <p:sp>
          <p:nvSpPr>
            <p:cNvPr id="100" name="Oval 99"/>
            <p:cNvSpPr/>
            <p:nvPr/>
          </p:nvSpPr>
          <p:spPr>
            <a:xfrm>
              <a:off x="2609360" y="3461869"/>
              <a:ext cx="365760" cy="3657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a:p>
          </p:txBody>
        </p:sp>
        <p:sp>
          <p:nvSpPr>
            <p:cNvPr id="101" name="Rectangle 1"/>
            <p:cNvSpPr/>
            <p:nvPr/>
          </p:nvSpPr>
          <p:spPr>
            <a:xfrm>
              <a:off x="1038224" y="2767497"/>
              <a:ext cx="602255" cy="694372"/>
            </a:xfrm>
            <a:custGeom>
              <a:avLst/>
              <a:gdLst>
                <a:gd name="connsiteX0" fmla="*/ 0 w 635592"/>
                <a:gd name="connsiteY0" fmla="*/ 0 h 365760"/>
                <a:gd name="connsiteX1" fmla="*/ 635592 w 635592"/>
                <a:gd name="connsiteY1" fmla="*/ 0 h 365760"/>
                <a:gd name="connsiteX2" fmla="*/ 635592 w 635592"/>
                <a:gd name="connsiteY2" fmla="*/ 365760 h 365760"/>
                <a:gd name="connsiteX3" fmla="*/ 0 w 635592"/>
                <a:gd name="connsiteY3" fmla="*/ 365760 h 365760"/>
                <a:gd name="connsiteX4" fmla="*/ 0 w 635592"/>
                <a:gd name="connsiteY4" fmla="*/ 0 h 365760"/>
                <a:gd name="connsiteX0" fmla="*/ 0 w 635592"/>
                <a:gd name="connsiteY0" fmla="*/ 328612 h 694372"/>
                <a:gd name="connsiteX1" fmla="*/ 597492 w 635592"/>
                <a:gd name="connsiteY1" fmla="*/ 0 h 694372"/>
                <a:gd name="connsiteX2" fmla="*/ 635592 w 635592"/>
                <a:gd name="connsiteY2" fmla="*/ 694372 h 694372"/>
                <a:gd name="connsiteX3" fmla="*/ 0 w 635592"/>
                <a:gd name="connsiteY3" fmla="*/ 694372 h 694372"/>
                <a:gd name="connsiteX4" fmla="*/ 0 w 635592"/>
                <a:gd name="connsiteY4" fmla="*/ 328612 h 694372"/>
                <a:gd name="connsiteX0" fmla="*/ 0 w 602255"/>
                <a:gd name="connsiteY0" fmla="*/ 328612 h 694372"/>
                <a:gd name="connsiteX1" fmla="*/ 597492 w 602255"/>
                <a:gd name="connsiteY1" fmla="*/ 0 h 694372"/>
                <a:gd name="connsiteX2" fmla="*/ 602255 w 602255"/>
                <a:gd name="connsiteY2" fmla="*/ 418147 h 694372"/>
                <a:gd name="connsiteX3" fmla="*/ 0 w 602255"/>
                <a:gd name="connsiteY3" fmla="*/ 694372 h 694372"/>
                <a:gd name="connsiteX4" fmla="*/ 0 w 602255"/>
                <a:gd name="connsiteY4" fmla="*/ 328612 h 694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55" h="694372">
                  <a:moveTo>
                    <a:pt x="0" y="328612"/>
                  </a:moveTo>
                  <a:lnTo>
                    <a:pt x="597492" y="0"/>
                  </a:lnTo>
                  <a:cubicBezTo>
                    <a:pt x="599080" y="139382"/>
                    <a:pt x="600667" y="278765"/>
                    <a:pt x="602255" y="418147"/>
                  </a:cubicBezTo>
                  <a:lnTo>
                    <a:pt x="0" y="694372"/>
                  </a:lnTo>
                  <a:lnTo>
                    <a:pt x="0" y="328612"/>
                  </a:lnTo>
                  <a:close/>
                </a:path>
              </a:pathLst>
            </a:custGeom>
            <a:noFill/>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02" name="Straight Connector 101"/>
            <p:cNvCxnSpPr>
              <a:stCxn id="101" idx="1"/>
              <a:endCxn id="100" idx="2"/>
            </p:cNvCxnSpPr>
            <p:nvPr/>
          </p:nvCxnSpPr>
          <p:spPr>
            <a:xfrm>
              <a:off x="1635716" y="2767497"/>
              <a:ext cx="973644" cy="877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01" idx="3"/>
              <a:endCxn id="100" idx="2"/>
            </p:cNvCxnSpPr>
            <p:nvPr/>
          </p:nvCxnSpPr>
          <p:spPr>
            <a:xfrm>
              <a:off x="1038224" y="3461869"/>
              <a:ext cx="1571136" cy="182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101" idx="0"/>
              <a:endCxn id="100" idx="2"/>
            </p:cNvCxnSpPr>
            <p:nvPr/>
          </p:nvCxnSpPr>
          <p:spPr>
            <a:xfrm>
              <a:off x="1038224" y="3096109"/>
              <a:ext cx="1571136" cy="548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101" idx="2"/>
              <a:endCxn id="100" idx="2"/>
            </p:cNvCxnSpPr>
            <p:nvPr/>
          </p:nvCxnSpPr>
          <p:spPr>
            <a:xfrm>
              <a:off x="1640479" y="3185644"/>
              <a:ext cx="968881" cy="459105"/>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304454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wipe(right)">
                                      <p:cBhvr>
                                        <p:cTn id="7" dur="500"/>
                                        <p:tgtEl>
                                          <p:spTgt spid="99"/>
                                        </p:tgtEl>
                                      </p:cBhvr>
                                    </p:animEffect>
                                  </p:childTnLst>
                                </p:cTn>
                              </p:par>
                            </p:childTnLst>
                          </p:cTn>
                        </p:par>
                        <p:par>
                          <p:cTn id="8" fill="hold">
                            <p:stCondLst>
                              <p:cond delay="500"/>
                            </p:stCondLst>
                            <p:childTnLst>
                              <p:par>
                                <p:cTn id="9" presetID="22" presetClass="exit" presetSubtype="8" fill="hold" nodeType="afterEffect">
                                  <p:stCondLst>
                                    <p:cond delay="500"/>
                                  </p:stCondLst>
                                  <p:childTnLst>
                                    <p:animEffect transition="out" filter="wipe(left)">
                                      <p:cBhvr>
                                        <p:cTn id="10" dur="500"/>
                                        <p:tgtEl>
                                          <p:spTgt spid="99"/>
                                        </p:tgtEl>
                                      </p:cBhvr>
                                    </p:animEffect>
                                    <p:set>
                                      <p:cBhvr>
                                        <p:cTn id="11" dur="1" fill="hold">
                                          <p:stCondLst>
                                            <p:cond delay="499"/>
                                          </p:stCondLst>
                                        </p:cTn>
                                        <p:tgtEl>
                                          <p:spTgt spid="99"/>
                                        </p:tgtEl>
                                        <p:attrNameLst>
                                          <p:attrName>style.visibility</p:attrName>
                                        </p:attrNameLst>
                                      </p:cBhvr>
                                      <p:to>
                                        <p:strVal val="hidden"/>
                                      </p:to>
                                    </p:set>
                                  </p:childTnLst>
                                </p:cTn>
                              </p:par>
                            </p:childTnLst>
                          </p:cTn>
                        </p:par>
                        <p:par>
                          <p:cTn id="12" fill="hold">
                            <p:stCondLst>
                              <p:cond delay="1500"/>
                            </p:stCondLst>
                            <p:childTnLst>
                              <p:par>
                                <p:cTn id="13" presetID="22" presetClass="entr" presetSubtype="2" fill="hold" nodeType="afterEffect">
                                  <p:stCondLst>
                                    <p:cond delay="0"/>
                                  </p:stCondLst>
                                  <p:childTnLst>
                                    <p:set>
                                      <p:cBhvr>
                                        <p:cTn id="14" dur="1" fill="hold">
                                          <p:stCondLst>
                                            <p:cond delay="0"/>
                                          </p:stCondLst>
                                        </p:cTn>
                                        <p:tgtEl>
                                          <p:spTgt spid="92"/>
                                        </p:tgtEl>
                                        <p:attrNameLst>
                                          <p:attrName>style.visibility</p:attrName>
                                        </p:attrNameLst>
                                      </p:cBhvr>
                                      <p:to>
                                        <p:strVal val="visible"/>
                                      </p:to>
                                    </p:set>
                                    <p:animEffect transition="in" filter="wipe(right)">
                                      <p:cBhvr>
                                        <p:cTn id="15" dur="500"/>
                                        <p:tgtEl>
                                          <p:spTgt spid="92"/>
                                        </p:tgtEl>
                                      </p:cBhvr>
                                    </p:animEffect>
                                  </p:childTnLst>
                                </p:cTn>
                              </p:par>
                            </p:childTnLst>
                          </p:cTn>
                        </p:par>
                        <p:par>
                          <p:cTn id="16" fill="hold">
                            <p:stCondLst>
                              <p:cond delay="2000"/>
                            </p:stCondLst>
                            <p:childTnLst>
                              <p:par>
                                <p:cTn id="17" presetID="22" presetClass="exit" presetSubtype="8" fill="hold" nodeType="afterEffect">
                                  <p:stCondLst>
                                    <p:cond delay="500"/>
                                  </p:stCondLst>
                                  <p:childTnLst>
                                    <p:animEffect transition="out" filter="wipe(left)">
                                      <p:cBhvr>
                                        <p:cTn id="18" dur="500"/>
                                        <p:tgtEl>
                                          <p:spTgt spid="92"/>
                                        </p:tgtEl>
                                      </p:cBhvr>
                                    </p:animEffect>
                                    <p:set>
                                      <p:cBhvr>
                                        <p:cTn id="19" dur="1" fill="hold">
                                          <p:stCondLst>
                                            <p:cond delay="499"/>
                                          </p:stCondLst>
                                        </p:cTn>
                                        <p:tgtEl>
                                          <p:spTgt spid="92"/>
                                        </p:tgtEl>
                                        <p:attrNameLst>
                                          <p:attrName>style.visibility</p:attrName>
                                        </p:attrNameLst>
                                      </p:cBhvr>
                                      <p:to>
                                        <p:strVal val="hidden"/>
                                      </p:to>
                                    </p:set>
                                  </p:childTnLst>
                                </p:cTn>
                              </p:par>
                            </p:childTnLst>
                          </p:cTn>
                        </p:par>
                        <p:par>
                          <p:cTn id="20" fill="hold">
                            <p:stCondLst>
                              <p:cond delay="3000"/>
                            </p:stCondLst>
                            <p:childTnLst>
                              <p:par>
                                <p:cTn id="21" presetID="22" presetClass="entr" presetSubtype="2" fill="hold" nodeType="after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wipe(right)">
                                      <p:cBhvr>
                                        <p:cTn id="23" dur="500"/>
                                        <p:tgtEl>
                                          <p:spTgt spid="85"/>
                                        </p:tgtEl>
                                      </p:cBhvr>
                                    </p:animEffect>
                                  </p:childTnLst>
                                </p:cTn>
                              </p:par>
                            </p:childTnLst>
                          </p:cTn>
                        </p:par>
                        <p:par>
                          <p:cTn id="24" fill="hold">
                            <p:stCondLst>
                              <p:cond delay="3500"/>
                            </p:stCondLst>
                            <p:childTnLst>
                              <p:par>
                                <p:cTn id="25" presetID="22" presetClass="exit" presetSubtype="8" fill="hold" nodeType="afterEffect">
                                  <p:stCondLst>
                                    <p:cond delay="500"/>
                                  </p:stCondLst>
                                  <p:childTnLst>
                                    <p:animEffect transition="out" filter="wipe(left)">
                                      <p:cBhvr>
                                        <p:cTn id="26" dur="500"/>
                                        <p:tgtEl>
                                          <p:spTgt spid="85"/>
                                        </p:tgtEl>
                                      </p:cBhvr>
                                    </p:animEffect>
                                    <p:set>
                                      <p:cBhvr>
                                        <p:cTn id="27" dur="1" fill="hold">
                                          <p:stCondLst>
                                            <p:cond delay="499"/>
                                          </p:stCondLst>
                                        </p:cTn>
                                        <p:tgtEl>
                                          <p:spTgt spid="85"/>
                                        </p:tgtEl>
                                        <p:attrNameLst>
                                          <p:attrName>style.visibility</p:attrName>
                                        </p:attrNameLst>
                                      </p:cBhvr>
                                      <p:to>
                                        <p:strVal val="hidden"/>
                                      </p:to>
                                    </p:set>
                                  </p:childTnLst>
                                </p:cTn>
                              </p:par>
                            </p:childTnLst>
                          </p:cTn>
                        </p:par>
                        <p:par>
                          <p:cTn id="28" fill="hold">
                            <p:stCondLst>
                              <p:cond delay="4500"/>
                            </p:stCondLst>
                            <p:childTnLst>
                              <p:par>
                                <p:cTn id="29" presetID="22" presetClass="entr" presetSubtype="2" fill="hold" nodeType="afterEffect">
                                  <p:stCondLst>
                                    <p:cond delay="0"/>
                                  </p:stCondLst>
                                  <p:childTnLst>
                                    <p:set>
                                      <p:cBhvr>
                                        <p:cTn id="30" dur="1" fill="hold">
                                          <p:stCondLst>
                                            <p:cond delay="0"/>
                                          </p:stCondLst>
                                        </p:cTn>
                                        <p:tgtEl>
                                          <p:spTgt spid="319"/>
                                        </p:tgtEl>
                                        <p:attrNameLst>
                                          <p:attrName>style.visibility</p:attrName>
                                        </p:attrNameLst>
                                      </p:cBhvr>
                                      <p:to>
                                        <p:strVal val="visible"/>
                                      </p:to>
                                    </p:set>
                                    <p:animEffect transition="in" filter="wipe(right)">
                                      <p:cBhvr>
                                        <p:cTn id="31" dur="500"/>
                                        <p:tgtEl>
                                          <p:spTgt spid="319"/>
                                        </p:tgtEl>
                                      </p:cBhvr>
                                    </p:animEffect>
                                  </p:childTnLst>
                                </p:cTn>
                              </p:par>
                            </p:childTnLst>
                          </p:cTn>
                        </p:par>
                        <p:par>
                          <p:cTn id="32" fill="hold">
                            <p:stCondLst>
                              <p:cond delay="5000"/>
                            </p:stCondLst>
                            <p:childTnLst>
                              <p:par>
                                <p:cTn id="33" presetID="22" presetClass="exit" presetSubtype="8" fill="hold" nodeType="afterEffect">
                                  <p:stCondLst>
                                    <p:cond delay="500"/>
                                  </p:stCondLst>
                                  <p:childTnLst>
                                    <p:animEffect transition="out" filter="wipe(left)">
                                      <p:cBhvr>
                                        <p:cTn id="34" dur="500"/>
                                        <p:tgtEl>
                                          <p:spTgt spid="319"/>
                                        </p:tgtEl>
                                      </p:cBhvr>
                                    </p:animEffect>
                                    <p:set>
                                      <p:cBhvr>
                                        <p:cTn id="35" dur="1" fill="hold">
                                          <p:stCondLst>
                                            <p:cond delay="499"/>
                                          </p:stCondLst>
                                        </p:cTn>
                                        <p:tgtEl>
                                          <p:spTgt spid="319"/>
                                        </p:tgtEl>
                                        <p:attrNameLst>
                                          <p:attrName>style.visibility</p:attrName>
                                        </p:attrNameLst>
                                      </p:cBhvr>
                                      <p:to>
                                        <p:strVal val="hidden"/>
                                      </p:to>
                                    </p:set>
                                  </p:childTnLst>
                                </p:cTn>
                              </p:par>
                            </p:childTnLst>
                          </p:cTn>
                        </p:par>
                        <p:par>
                          <p:cTn id="36" fill="hold">
                            <p:stCondLst>
                              <p:cond delay="6000"/>
                            </p:stCondLst>
                            <p:childTnLst>
                              <p:par>
                                <p:cTn id="37" presetID="22" presetClass="entr" presetSubtype="2" fill="hold" nodeType="afterEffect">
                                  <p:stCondLst>
                                    <p:cond delay="0"/>
                                  </p:stCondLst>
                                  <p:childTnLst>
                                    <p:set>
                                      <p:cBhvr>
                                        <p:cTn id="38" dur="1" fill="hold">
                                          <p:stCondLst>
                                            <p:cond delay="0"/>
                                          </p:stCondLst>
                                        </p:cTn>
                                        <p:tgtEl>
                                          <p:spTgt spid="176"/>
                                        </p:tgtEl>
                                        <p:attrNameLst>
                                          <p:attrName>style.visibility</p:attrName>
                                        </p:attrNameLst>
                                      </p:cBhvr>
                                      <p:to>
                                        <p:strVal val="visible"/>
                                      </p:to>
                                    </p:set>
                                    <p:animEffect transition="in" filter="wipe(right)">
                                      <p:cBhvr>
                                        <p:cTn id="39" dur="500"/>
                                        <p:tgtEl>
                                          <p:spTgt spid="176"/>
                                        </p:tgtEl>
                                      </p:cBhvr>
                                    </p:animEffect>
                                  </p:childTnLst>
                                </p:cTn>
                              </p:par>
                            </p:childTnLst>
                          </p:cTn>
                        </p:par>
                        <p:par>
                          <p:cTn id="40" fill="hold">
                            <p:stCondLst>
                              <p:cond delay="6500"/>
                            </p:stCondLst>
                            <p:childTnLst>
                              <p:par>
                                <p:cTn id="41" presetID="22" presetClass="exit" presetSubtype="8" fill="hold" nodeType="afterEffect">
                                  <p:stCondLst>
                                    <p:cond delay="500"/>
                                  </p:stCondLst>
                                  <p:childTnLst>
                                    <p:animEffect transition="out" filter="wipe(left)">
                                      <p:cBhvr>
                                        <p:cTn id="42" dur="500"/>
                                        <p:tgtEl>
                                          <p:spTgt spid="176"/>
                                        </p:tgtEl>
                                      </p:cBhvr>
                                    </p:animEffect>
                                    <p:set>
                                      <p:cBhvr>
                                        <p:cTn id="43" dur="1" fill="hold">
                                          <p:stCondLst>
                                            <p:cond delay="499"/>
                                          </p:stCondLst>
                                        </p:cTn>
                                        <p:tgtEl>
                                          <p:spTgt spid="176"/>
                                        </p:tgtEl>
                                        <p:attrNameLst>
                                          <p:attrName>style.visibility</p:attrName>
                                        </p:attrNameLst>
                                      </p:cBhvr>
                                      <p:to>
                                        <p:strVal val="hidden"/>
                                      </p:to>
                                    </p:set>
                                  </p:childTnLst>
                                </p:cTn>
                              </p:par>
                            </p:childTnLst>
                          </p:cTn>
                        </p:par>
                        <p:par>
                          <p:cTn id="44" fill="hold">
                            <p:stCondLst>
                              <p:cond delay="7500"/>
                            </p:stCondLst>
                            <p:childTnLst>
                              <p:par>
                                <p:cTn id="45" presetID="22" presetClass="entr" presetSubtype="2" fill="hold" nodeType="after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wipe(right)">
                                      <p:cBhvr>
                                        <p:cTn id="47" dur="500"/>
                                        <p:tgtEl>
                                          <p:spTgt spid="148"/>
                                        </p:tgtEl>
                                      </p:cBhvr>
                                    </p:animEffect>
                                  </p:childTnLst>
                                </p:cTn>
                              </p:par>
                            </p:childTnLst>
                          </p:cTn>
                        </p:par>
                        <p:par>
                          <p:cTn id="48" fill="hold">
                            <p:stCondLst>
                              <p:cond delay="8000"/>
                            </p:stCondLst>
                            <p:childTnLst>
                              <p:par>
                                <p:cTn id="49" presetID="22" presetClass="exit" presetSubtype="8" fill="hold" nodeType="afterEffect">
                                  <p:stCondLst>
                                    <p:cond delay="500"/>
                                  </p:stCondLst>
                                  <p:childTnLst>
                                    <p:animEffect transition="out" filter="wipe(left)">
                                      <p:cBhvr>
                                        <p:cTn id="50" dur="500"/>
                                        <p:tgtEl>
                                          <p:spTgt spid="148"/>
                                        </p:tgtEl>
                                      </p:cBhvr>
                                    </p:animEffect>
                                    <p:set>
                                      <p:cBhvr>
                                        <p:cTn id="51" dur="1" fill="hold">
                                          <p:stCondLst>
                                            <p:cond delay="499"/>
                                          </p:stCondLst>
                                        </p:cTn>
                                        <p:tgtEl>
                                          <p:spTgt spid="14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661">
                                            <p:txEl>
                                              <p:pRg st="3" end="3"/>
                                            </p:txEl>
                                          </p:spTgt>
                                        </p:tgtEl>
                                        <p:attrNameLst>
                                          <p:attrName>style.visibility</p:attrName>
                                        </p:attrNameLst>
                                      </p:cBhvr>
                                      <p:to>
                                        <p:strVal val="visible"/>
                                      </p:to>
                                    </p:set>
                                    <p:animEffect transition="in" filter="wipe(left)">
                                      <p:cBhvr>
                                        <p:cTn id="56" dur="500"/>
                                        <p:tgtEl>
                                          <p:spTgt spid="66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11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53336" y="2117991"/>
            <a:ext cx="1621677" cy="3584759"/>
          </a:xfrm>
          <a:prstGeom prst="rect">
            <a:avLst/>
          </a:prstGeom>
        </p:spPr>
      </p:pic>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58</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dirty="0">
                <a:solidFill>
                  <a:schemeClr val="tx1"/>
                </a:solidFill>
              </a:rPr>
              <a:t>Pooling - Motivation</a:t>
            </a:r>
          </a:p>
        </p:txBody>
      </p:sp>
      <p:sp>
        <p:nvSpPr>
          <p:cNvPr id="6" name="Text Placeholder 5"/>
          <p:cNvSpPr>
            <a:spLocks noGrp="1"/>
          </p:cNvSpPr>
          <p:nvPr>
            <p:ph type="body" sz="quarter" idx="17"/>
          </p:nvPr>
        </p:nvSpPr>
        <p:spPr/>
        <p:txBody>
          <a:bodyPr/>
          <a:lstStyle/>
          <a:p>
            <a:r>
              <a:rPr lang="id-ID" dirty="0"/>
              <a:t>Computer Vision</a:t>
            </a:r>
          </a:p>
        </p:txBody>
      </p:sp>
      <p:sp>
        <p:nvSpPr>
          <p:cNvPr id="661" name="Content Placeholder 6"/>
          <p:cNvSpPr txBox="1">
            <a:spLocks/>
          </p:cNvSpPr>
          <p:nvPr/>
        </p:nvSpPr>
        <p:spPr bwMode="auto">
          <a:xfrm>
            <a:off x="6023429" y="2231572"/>
            <a:ext cx="4192768" cy="3803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6075" indent="-346075" algn="l" defTabSz="457200" rtl="0" eaLnBrk="1" fontAlgn="base" hangingPunct="1">
              <a:spcBef>
                <a:spcPts val="1800"/>
              </a:spcBef>
              <a:spcAft>
                <a:spcPct val="0"/>
              </a:spcAft>
              <a:buSzPct val="135000"/>
              <a:buBlip>
                <a:blip r:embed="rId4"/>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Pooling Layer filters and collects responses in neighboring locations</a:t>
            </a:r>
          </a:p>
          <a:p>
            <a:r>
              <a:rPr lang="en-US" sz="2000" dirty="0"/>
              <a:t>Obtain general area of ​​neuron activity</a:t>
            </a:r>
          </a:p>
          <a:p>
            <a:r>
              <a:rPr lang="en-US" sz="2000" dirty="0"/>
              <a:t>Gain robustness to the exact spatial location of features</a:t>
            </a:r>
            <a:endParaRPr lang="en-US" sz="2200" dirty="0"/>
          </a:p>
          <a:p>
            <a:pPr lvl="1"/>
            <a:endParaRPr lang="en-US" sz="1800" dirty="0"/>
          </a:p>
        </p:txBody>
      </p:sp>
      <p:grpSp>
        <p:nvGrpSpPr>
          <p:cNvPr id="148" name="Group 147"/>
          <p:cNvGrpSpPr/>
          <p:nvPr/>
        </p:nvGrpSpPr>
        <p:grpSpPr>
          <a:xfrm>
            <a:off x="3329170" y="2875543"/>
            <a:ext cx="1750587" cy="1060132"/>
            <a:chOff x="1038224" y="2767497"/>
            <a:chExt cx="1936896" cy="1060132"/>
          </a:xfrm>
        </p:grpSpPr>
        <p:sp>
          <p:nvSpPr>
            <p:cNvPr id="149" name="Oval 148"/>
            <p:cNvSpPr/>
            <p:nvPr/>
          </p:nvSpPr>
          <p:spPr>
            <a:xfrm>
              <a:off x="2609360" y="3461869"/>
              <a:ext cx="365760" cy="3657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a:p>
          </p:txBody>
        </p:sp>
        <p:sp>
          <p:nvSpPr>
            <p:cNvPr id="150" name="Rectangle 1"/>
            <p:cNvSpPr/>
            <p:nvPr/>
          </p:nvSpPr>
          <p:spPr>
            <a:xfrm>
              <a:off x="1038224" y="2767497"/>
              <a:ext cx="602255" cy="694372"/>
            </a:xfrm>
            <a:custGeom>
              <a:avLst/>
              <a:gdLst>
                <a:gd name="connsiteX0" fmla="*/ 0 w 635592"/>
                <a:gd name="connsiteY0" fmla="*/ 0 h 365760"/>
                <a:gd name="connsiteX1" fmla="*/ 635592 w 635592"/>
                <a:gd name="connsiteY1" fmla="*/ 0 h 365760"/>
                <a:gd name="connsiteX2" fmla="*/ 635592 w 635592"/>
                <a:gd name="connsiteY2" fmla="*/ 365760 h 365760"/>
                <a:gd name="connsiteX3" fmla="*/ 0 w 635592"/>
                <a:gd name="connsiteY3" fmla="*/ 365760 h 365760"/>
                <a:gd name="connsiteX4" fmla="*/ 0 w 635592"/>
                <a:gd name="connsiteY4" fmla="*/ 0 h 365760"/>
                <a:gd name="connsiteX0" fmla="*/ 0 w 635592"/>
                <a:gd name="connsiteY0" fmla="*/ 328612 h 694372"/>
                <a:gd name="connsiteX1" fmla="*/ 597492 w 635592"/>
                <a:gd name="connsiteY1" fmla="*/ 0 h 694372"/>
                <a:gd name="connsiteX2" fmla="*/ 635592 w 635592"/>
                <a:gd name="connsiteY2" fmla="*/ 694372 h 694372"/>
                <a:gd name="connsiteX3" fmla="*/ 0 w 635592"/>
                <a:gd name="connsiteY3" fmla="*/ 694372 h 694372"/>
                <a:gd name="connsiteX4" fmla="*/ 0 w 635592"/>
                <a:gd name="connsiteY4" fmla="*/ 328612 h 694372"/>
                <a:gd name="connsiteX0" fmla="*/ 0 w 602255"/>
                <a:gd name="connsiteY0" fmla="*/ 328612 h 694372"/>
                <a:gd name="connsiteX1" fmla="*/ 597492 w 602255"/>
                <a:gd name="connsiteY1" fmla="*/ 0 h 694372"/>
                <a:gd name="connsiteX2" fmla="*/ 602255 w 602255"/>
                <a:gd name="connsiteY2" fmla="*/ 418147 h 694372"/>
                <a:gd name="connsiteX3" fmla="*/ 0 w 602255"/>
                <a:gd name="connsiteY3" fmla="*/ 694372 h 694372"/>
                <a:gd name="connsiteX4" fmla="*/ 0 w 602255"/>
                <a:gd name="connsiteY4" fmla="*/ 328612 h 694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55" h="694372">
                  <a:moveTo>
                    <a:pt x="0" y="328612"/>
                  </a:moveTo>
                  <a:lnTo>
                    <a:pt x="597492" y="0"/>
                  </a:lnTo>
                  <a:cubicBezTo>
                    <a:pt x="599080" y="139382"/>
                    <a:pt x="600667" y="278765"/>
                    <a:pt x="602255" y="418147"/>
                  </a:cubicBezTo>
                  <a:lnTo>
                    <a:pt x="0" y="694372"/>
                  </a:lnTo>
                  <a:lnTo>
                    <a:pt x="0" y="328612"/>
                  </a:lnTo>
                  <a:close/>
                </a:path>
              </a:pathLst>
            </a:custGeom>
            <a:noFill/>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51" name="Straight Connector 150"/>
            <p:cNvCxnSpPr>
              <a:stCxn id="150" idx="1"/>
              <a:endCxn id="149" idx="2"/>
            </p:cNvCxnSpPr>
            <p:nvPr/>
          </p:nvCxnSpPr>
          <p:spPr>
            <a:xfrm>
              <a:off x="1635716" y="2767497"/>
              <a:ext cx="973644" cy="877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150" idx="3"/>
              <a:endCxn id="149" idx="2"/>
            </p:cNvCxnSpPr>
            <p:nvPr/>
          </p:nvCxnSpPr>
          <p:spPr>
            <a:xfrm>
              <a:off x="1038224" y="3461869"/>
              <a:ext cx="1571136" cy="182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150" idx="0"/>
              <a:endCxn id="149" idx="2"/>
            </p:cNvCxnSpPr>
            <p:nvPr/>
          </p:nvCxnSpPr>
          <p:spPr>
            <a:xfrm>
              <a:off x="1038224" y="3096109"/>
              <a:ext cx="1571136" cy="548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p:cNvCxnSpPr>
              <a:stCxn id="150" idx="2"/>
              <a:endCxn id="149" idx="2"/>
            </p:cNvCxnSpPr>
            <p:nvPr/>
          </p:nvCxnSpPr>
          <p:spPr>
            <a:xfrm>
              <a:off x="1640479" y="3185644"/>
              <a:ext cx="968881" cy="45910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6" name="Group 175"/>
          <p:cNvGrpSpPr/>
          <p:nvPr/>
        </p:nvGrpSpPr>
        <p:grpSpPr>
          <a:xfrm>
            <a:off x="3142861" y="2956665"/>
            <a:ext cx="1750587" cy="1060132"/>
            <a:chOff x="1038224" y="2767497"/>
            <a:chExt cx="1936896" cy="1060132"/>
          </a:xfrm>
        </p:grpSpPr>
        <p:sp>
          <p:nvSpPr>
            <p:cNvPr id="177" name="Oval 176"/>
            <p:cNvSpPr/>
            <p:nvPr/>
          </p:nvSpPr>
          <p:spPr>
            <a:xfrm>
              <a:off x="2609360" y="3461869"/>
              <a:ext cx="365760" cy="3657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a:p>
          </p:txBody>
        </p:sp>
        <p:sp>
          <p:nvSpPr>
            <p:cNvPr id="178" name="Rectangle 1"/>
            <p:cNvSpPr/>
            <p:nvPr/>
          </p:nvSpPr>
          <p:spPr>
            <a:xfrm>
              <a:off x="1038224" y="2767497"/>
              <a:ext cx="602255" cy="694372"/>
            </a:xfrm>
            <a:custGeom>
              <a:avLst/>
              <a:gdLst>
                <a:gd name="connsiteX0" fmla="*/ 0 w 635592"/>
                <a:gd name="connsiteY0" fmla="*/ 0 h 365760"/>
                <a:gd name="connsiteX1" fmla="*/ 635592 w 635592"/>
                <a:gd name="connsiteY1" fmla="*/ 0 h 365760"/>
                <a:gd name="connsiteX2" fmla="*/ 635592 w 635592"/>
                <a:gd name="connsiteY2" fmla="*/ 365760 h 365760"/>
                <a:gd name="connsiteX3" fmla="*/ 0 w 635592"/>
                <a:gd name="connsiteY3" fmla="*/ 365760 h 365760"/>
                <a:gd name="connsiteX4" fmla="*/ 0 w 635592"/>
                <a:gd name="connsiteY4" fmla="*/ 0 h 365760"/>
                <a:gd name="connsiteX0" fmla="*/ 0 w 635592"/>
                <a:gd name="connsiteY0" fmla="*/ 328612 h 694372"/>
                <a:gd name="connsiteX1" fmla="*/ 597492 w 635592"/>
                <a:gd name="connsiteY1" fmla="*/ 0 h 694372"/>
                <a:gd name="connsiteX2" fmla="*/ 635592 w 635592"/>
                <a:gd name="connsiteY2" fmla="*/ 694372 h 694372"/>
                <a:gd name="connsiteX3" fmla="*/ 0 w 635592"/>
                <a:gd name="connsiteY3" fmla="*/ 694372 h 694372"/>
                <a:gd name="connsiteX4" fmla="*/ 0 w 635592"/>
                <a:gd name="connsiteY4" fmla="*/ 328612 h 694372"/>
                <a:gd name="connsiteX0" fmla="*/ 0 w 602255"/>
                <a:gd name="connsiteY0" fmla="*/ 328612 h 694372"/>
                <a:gd name="connsiteX1" fmla="*/ 597492 w 602255"/>
                <a:gd name="connsiteY1" fmla="*/ 0 h 694372"/>
                <a:gd name="connsiteX2" fmla="*/ 602255 w 602255"/>
                <a:gd name="connsiteY2" fmla="*/ 418147 h 694372"/>
                <a:gd name="connsiteX3" fmla="*/ 0 w 602255"/>
                <a:gd name="connsiteY3" fmla="*/ 694372 h 694372"/>
                <a:gd name="connsiteX4" fmla="*/ 0 w 602255"/>
                <a:gd name="connsiteY4" fmla="*/ 328612 h 694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55" h="694372">
                  <a:moveTo>
                    <a:pt x="0" y="328612"/>
                  </a:moveTo>
                  <a:lnTo>
                    <a:pt x="597492" y="0"/>
                  </a:lnTo>
                  <a:cubicBezTo>
                    <a:pt x="599080" y="139382"/>
                    <a:pt x="600667" y="278765"/>
                    <a:pt x="602255" y="418147"/>
                  </a:cubicBezTo>
                  <a:lnTo>
                    <a:pt x="0" y="694372"/>
                  </a:lnTo>
                  <a:lnTo>
                    <a:pt x="0" y="328612"/>
                  </a:lnTo>
                  <a:close/>
                </a:path>
              </a:pathLst>
            </a:custGeom>
            <a:noFill/>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79" name="Straight Connector 178"/>
            <p:cNvCxnSpPr>
              <a:stCxn id="178" idx="1"/>
              <a:endCxn id="177" idx="2"/>
            </p:cNvCxnSpPr>
            <p:nvPr/>
          </p:nvCxnSpPr>
          <p:spPr>
            <a:xfrm>
              <a:off x="1635716" y="2767497"/>
              <a:ext cx="973644" cy="877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78" idx="3"/>
              <a:endCxn id="177" idx="2"/>
            </p:cNvCxnSpPr>
            <p:nvPr/>
          </p:nvCxnSpPr>
          <p:spPr>
            <a:xfrm>
              <a:off x="1038224" y="3461869"/>
              <a:ext cx="1571136" cy="182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78" idx="0"/>
              <a:endCxn id="177" idx="2"/>
            </p:cNvCxnSpPr>
            <p:nvPr/>
          </p:nvCxnSpPr>
          <p:spPr>
            <a:xfrm>
              <a:off x="1038224" y="3096109"/>
              <a:ext cx="1571136" cy="548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78" idx="2"/>
              <a:endCxn id="177" idx="2"/>
            </p:cNvCxnSpPr>
            <p:nvPr/>
          </p:nvCxnSpPr>
          <p:spPr>
            <a:xfrm>
              <a:off x="1640479" y="3185644"/>
              <a:ext cx="968881" cy="45910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9" name="Group 318"/>
          <p:cNvGrpSpPr/>
          <p:nvPr/>
        </p:nvGrpSpPr>
        <p:grpSpPr>
          <a:xfrm>
            <a:off x="2970565" y="3049563"/>
            <a:ext cx="1750587" cy="1060132"/>
            <a:chOff x="1038224" y="2767497"/>
            <a:chExt cx="1936896" cy="1060132"/>
          </a:xfrm>
        </p:grpSpPr>
        <p:sp>
          <p:nvSpPr>
            <p:cNvPr id="320" name="Oval 319"/>
            <p:cNvSpPr/>
            <p:nvPr/>
          </p:nvSpPr>
          <p:spPr>
            <a:xfrm>
              <a:off x="2609360" y="3461869"/>
              <a:ext cx="365760" cy="3657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a:p>
          </p:txBody>
        </p:sp>
        <p:sp>
          <p:nvSpPr>
            <p:cNvPr id="321" name="Rectangle 1"/>
            <p:cNvSpPr/>
            <p:nvPr/>
          </p:nvSpPr>
          <p:spPr>
            <a:xfrm>
              <a:off x="1038224" y="2767497"/>
              <a:ext cx="602255" cy="694372"/>
            </a:xfrm>
            <a:custGeom>
              <a:avLst/>
              <a:gdLst>
                <a:gd name="connsiteX0" fmla="*/ 0 w 635592"/>
                <a:gd name="connsiteY0" fmla="*/ 0 h 365760"/>
                <a:gd name="connsiteX1" fmla="*/ 635592 w 635592"/>
                <a:gd name="connsiteY1" fmla="*/ 0 h 365760"/>
                <a:gd name="connsiteX2" fmla="*/ 635592 w 635592"/>
                <a:gd name="connsiteY2" fmla="*/ 365760 h 365760"/>
                <a:gd name="connsiteX3" fmla="*/ 0 w 635592"/>
                <a:gd name="connsiteY3" fmla="*/ 365760 h 365760"/>
                <a:gd name="connsiteX4" fmla="*/ 0 w 635592"/>
                <a:gd name="connsiteY4" fmla="*/ 0 h 365760"/>
                <a:gd name="connsiteX0" fmla="*/ 0 w 635592"/>
                <a:gd name="connsiteY0" fmla="*/ 328612 h 694372"/>
                <a:gd name="connsiteX1" fmla="*/ 597492 w 635592"/>
                <a:gd name="connsiteY1" fmla="*/ 0 h 694372"/>
                <a:gd name="connsiteX2" fmla="*/ 635592 w 635592"/>
                <a:gd name="connsiteY2" fmla="*/ 694372 h 694372"/>
                <a:gd name="connsiteX3" fmla="*/ 0 w 635592"/>
                <a:gd name="connsiteY3" fmla="*/ 694372 h 694372"/>
                <a:gd name="connsiteX4" fmla="*/ 0 w 635592"/>
                <a:gd name="connsiteY4" fmla="*/ 328612 h 694372"/>
                <a:gd name="connsiteX0" fmla="*/ 0 w 602255"/>
                <a:gd name="connsiteY0" fmla="*/ 328612 h 694372"/>
                <a:gd name="connsiteX1" fmla="*/ 597492 w 602255"/>
                <a:gd name="connsiteY1" fmla="*/ 0 h 694372"/>
                <a:gd name="connsiteX2" fmla="*/ 602255 w 602255"/>
                <a:gd name="connsiteY2" fmla="*/ 418147 h 694372"/>
                <a:gd name="connsiteX3" fmla="*/ 0 w 602255"/>
                <a:gd name="connsiteY3" fmla="*/ 694372 h 694372"/>
                <a:gd name="connsiteX4" fmla="*/ 0 w 602255"/>
                <a:gd name="connsiteY4" fmla="*/ 328612 h 694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55" h="694372">
                  <a:moveTo>
                    <a:pt x="0" y="328612"/>
                  </a:moveTo>
                  <a:lnTo>
                    <a:pt x="597492" y="0"/>
                  </a:lnTo>
                  <a:cubicBezTo>
                    <a:pt x="599080" y="139382"/>
                    <a:pt x="600667" y="278765"/>
                    <a:pt x="602255" y="418147"/>
                  </a:cubicBezTo>
                  <a:lnTo>
                    <a:pt x="0" y="694372"/>
                  </a:lnTo>
                  <a:lnTo>
                    <a:pt x="0" y="328612"/>
                  </a:lnTo>
                  <a:close/>
                </a:path>
              </a:pathLst>
            </a:custGeom>
            <a:noFill/>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22" name="Straight Connector 321"/>
            <p:cNvCxnSpPr>
              <a:stCxn id="321" idx="1"/>
              <a:endCxn id="320" idx="2"/>
            </p:cNvCxnSpPr>
            <p:nvPr/>
          </p:nvCxnSpPr>
          <p:spPr>
            <a:xfrm>
              <a:off x="1635716" y="2767497"/>
              <a:ext cx="973644" cy="877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 name="Straight Connector 322"/>
            <p:cNvCxnSpPr>
              <a:stCxn id="321" idx="3"/>
              <a:endCxn id="320" idx="2"/>
            </p:cNvCxnSpPr>
            <p:nvPr/>
          </p:nvCxnSpPr>
          <p:spPr>
            <a:xfrm>
              <a:off x="1038224" y="3461869"/>
              <a:ext cx="1571136" cy="182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 name="Straight Connector 323"/>
            <p:cNvCxnSpPr>
              <a:stCxn id="321" idx="0"/>
              <a:endCxn id="320" idx="2"/>
            </p:cNvCxnSpPr>
            <p:nvPr/>
          </p:nvCxnSpPr>
          <p:spPr>
            <a:xfrm>
              <a:off x="1038224" y="3096109"/>
              <a:ext cx="1571136" cy="548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5" name="Straight Connector 324"/>
            <p:cNvCxnSpPr>
              <a:stCxn id="321" idx="2"/>
              <a:endCxn id="320" idx="2"/>
            </p:cNvCxnSpPr>
            <p:nvPr/>
          </p:nvCxnSpPr>
          <p:spPr>
            <a:xfrm>
              <a:off x="1640479" y="3185644"/>
              <a:ext cx="968881" cy="45910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3329170" y="2704684"/>
            <a:ext cx="1750587" cy="1060132"/>
            <a:chOff x="1038224" y="2767497"/>
            <a:chExt cx="1936896" cy="1060132"/>
          </a:xfrm>
        </p:grpSpPr>
        <p:sp>
          <p:nvSpPr>
            <p:cNvPr id="86" name="Oval 85"/>
            <p:cNvSpPr/>
            <p:nvPr/>
          </p:nvSpPr>
          <p:spPr>
            <a:xfrm>
              <a:off x="2609360" y="3461869"/>
              <a:ext cx="365760" cy="3657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a:p>
          </p:txBody>
        </p:sp>
        <p:sp>
          <p:nvSpPr>
            <p:cNvPr id="87" name="Rectangle 1"/>
            <p:cNvSpPr/>
            <p:nvPr/>
          </p:nvSpPr>
          <p:spPr>
            <a:xfrm>
              <a:off x="1038224" y="2767497"/>
              <a:ext cx="602255" cy="694372"/>
            </a:xfrm>
            <a:custGeom>
              <a:avLst/>
              <a:gdLst>
                <a:gd name="connsiteX0" fmla="*/ 0 w 635592"/>
                <a:gd name="connsiteY0" fmla="*/ 0 h 365760"/>
                <a:gd name="connsiteX1" fmla="*/ 635592 w 635592"/>
                <a:gd name="connsiteY1" fmla="*/ 0 h 365760"/>
                <a:gd name="connsiteX2" fmla="*/ 635592 w 635592"/>
                <a:gd name="connsiteY2" fmla="*/ 365760 h 365760"/>
                <a:gd name="connsiteX3" fmla="*/ 0 w 635592"/>
                <a:gd name="connsiteY3" fmla="*/ 365760 h 365760"/>
                <a:gd name="connsiteX4" fmla="*/ 0 w 635592"/>
                <a:gd name="connsiteY4" fmla="*/ 0 h 365760"/>
                <a:gd name="connsiteX0" fmla="*/ 0 w 635592"/>
                <a:gd name="connsiteY0" fmla="*/ 328612 h 694372"/>
                <a:gd name="connsiteX1" fmla="*/ 597492 w 635592"/>
                <a:gd name="connsiteY1" fmla="*/ 0 h 694372"/>
                <a:gd name="connsiteX2" fmla="*/ 635592 w 635592"/>
                <a:gd name="connsiteY2" fmla="*/ 694372 h 694372"/>
                <a:gd name="connsiteX3" fmla="*/ 0 w 635592"/>
                <a:gd name="connsiteY3" fmla="*/ 694372 h 694372"/>
                <a:gd name="connsiteX4" fmla="*/ 0 w 635592"/>
                <a:gd name="connsiteY4" fmla="*/ 328612 h 694372"/>
                <a:gd name="connsiteX0" fmla="*/ 0 w 602255"/>
                <a:gd name="connsiteY0" fmla="*/ 328612 h 694372"/>
                <a:gd name="connsiteX1" fmla="*/ 597492 w 602255"/>
                <a:gd name="connsiteY1" fmla="*/ 0 h 694372"/>
                <a:gd name="connsiteX2" fmla="*/ 602255 w 602255"/>
                <a:gd name="connsiteY2" fmla="*/ 418147 h 694372"/>
                <a:gd name="connsiteX3" fmla="*/ 0 w 602255"/>
                <a:gd name="connsiteY3" fmla="*/ 694372 h 694372"/>
                <a:gd name="connsiteX4" fmla="*/ 0 w 602255"/>
                <a:gd name="connsiteY4" fmla="*/ 328612 h 694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55" h="694372">
                  <a:moveTo>
                    <a:pt x="0" y="328612"/>
                  </a:moveTo>
                  <a:lnTo>
                    <a:pt x="597492" y="0"/>
                  </a:lnTo>
                  <a:cubicBezTo>
                    <a:pt x="599080" y="139382"/>
                    <a:pt x="600667" y="278765"/>
                    <a:pt x="602255" y="418147"/>
                  </a:cubicBezTo>
                  <a:lnTo>
                    <a:pt x="0" y="694372"/>
                  </a:lnTo>
                  <a:lnTo>
                    <a:pt x="0" y="328612"/>
                  </a:lnTo>
                  <a:close/>
                </a:path>
              </a:pathLst>
            </a:custGeom>
            <a:noFill/>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88" name="Straight Connector 87"/>
            <p:cNvCxnSpPr>
              <a:stCxn id="87" idx="1"/>
              <a:endCxn id="86" idx="2"/>
            </p:cNvCxnSpPr>
            <p:nvPr/>
          </p:nvCxnSpPr>
          <p:spPr>
            <a:xfrm>
              <a:off x="1635716" y="2767497"/>
              <a:ext cx="973644" cy="877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7" idx="3"/>
              <a:endCxn id="86" idx="2"/>
            </p:cNvCxnSpPr>
            <p:nvPr/>
          </p:nvCxnSpPr>
          <p:spPr>
            <a:xfrm>
              <a:off x="1038224" y="3461869"/>
              <a:ext cx="1571136" cy="182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7" idx="0"/>
              <a:endCxn id="86" idx="2"/>
            </p:cNvCxnSpPr>
            <p:nvPr/>
          </p:nvCxnSpPr>
          <p:spPr>
            <a:xfrm>
              <a:off x="1038224" y="3096109"/>
              <a:ext cx="1571136" cy="548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7" idx="2"/>
              <a:endCxn id="86" idx="2"/>
            </p:cNvCxnSpPr>
            <p:nvPr/>
          </p:nvCxnSpPr>
          <p:spPr>
            <a:xfrm>
              <a:off x="1640479" y="3185644"/>
              <a:ext cx="968881" cy="45910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3142861" y="2785806"/>
            <a:ext cx="1750587" cy="1060132"/>
            <a:chOff x="1038224" y="2767497"/>
            <a:chExt cx="1936896" cy="1060132"/>
          </a:xfrm>
        </p:grpSpPr>
        <p:sp>
          <p:nvSpPr>
            <p:cNvPr id="93" name="Oval 92"/>
            <p:cNvSpPr/>
            <p:nvPr/>
          </p:nvSpPr>
          <p:spPr>
            <a:xfrm>
              <a:off x="2609360" y="3461869"/>
              <a:ext cx="365760" cy="3657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a:p>
          </p:txBody>
        </p:sp>
        <p:sp>
          <p:nvSpPr>
            <p:cNvPr id="94" name="Rectangle 1"/>
            <p:cNvSpPr/>
            <p:nvPr/>
          </p:nvSpPr>
          <p:spPr>
            <a:xfrm>
              <a:off x="1038224" y="2767497"/>
              <a:ext cx="602255" cy="694372"/>
            </a:xfrm>
            <a:custGeom>
              <a:avLst/>
              <a:gdLst>
                <a:gd name="connsiteX0" fmla="*/ 0 w 635592"/>
                <a:gd name="connsiteY0" fmla="*/ 0 h 365760"/>
                <a:gd name="connsiteX1" fmla="*/ 635592 w 635592"/>
                <a:gd name="connsiteY1" fmla="*/ 0 h 365760"/>
                <a:gd name="connsiteX2" fmla="*/ 635592 w 635592"/>
                <a:gd name="connsiteY2" fmla="*/ 365760 h 365760"/>
                <a:gd name="connsiteX3" fmla="*/ 0 w 635592"/>
                <a:gd name="connsiteY3" fmla="*/ 365760 h 365760"/>
                <a:gd name="connsiteX4" fmla="*/ 0 w 635592"/>
                <a:gd name="connsiteY4" fmla="*/ 0 h 365760"/>
                <a:gd name="connsiteX0" fmla="*/ 0 w 635592"/>
                <a:gd name="connsiteY0" fmla="*/ 328612 h 694372"/>
                <a:gd name="connsiteX1" fmla="*/ 597492 w 635592"/>
                <a:gd name="connsiteY1" fmla="*/ 0 h 694372"/>
                <a:gd name="connsiteX2" fmla="*/ 635592 w 635592"/>
                <a:gd name="connsiteY2" fmla="*/ 694372 h 694372"/>
                <a:gd name="connsiteX3" fmla="*/ 0 w 635592"/>
                <a:gd name="connsiteY3" fmla="*/ 694372 h 694372"/>
                <a:gd name="connsiteX4" fmla="*/ 0 w 635592"/>
                <a:gd name="connsiteY4" fmla="*/ 328612 h 694372"/>
                <a:gd name="connsiteX0" fmla="*/ 0 w 602255"/>
                <a:gd name="connsiteY0" fmla="*/ 328612 h 694372"/>
                <a:gd name="connsiteX1" fmla="*/ 597492 w 602255"/>
                <a:gd name="connsiteY1" fmla="*/ 0 h 694372"/>
                <a:gd name="connsiteX2" fmla="*/ 602255 w 602255"/>
                <a:gd name="connsiteY2" fmla="*/ 418147 h 694372"/>
                <a:gd name="connsiteX3" fmla="*/ 0 w 602255"/>
                <a:gd name="connsiteY3" fmla="*/ 694372 h 694372"/>
                <a:gd name="connsiteX4" fmla="*/ 0 w 602255"/>
                <a:gd name="connsiteY4" fmla="*/ 328612 h 694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55" h="694372">
                  <a:moveTo>
                    <a:pt x="0" y="328612"/>
                  </a:moveTo>
                  <a:lnTo>
                    <a:pt x="597492" y="0"/>
                  </a:lnTo>
                  <a:cubicBezTo>
                    <a:pt x="599080" y="139382"/>
                    <a:pt x="600667" y="278765"/>
                    <a:pt x="602255" y="418147"/>
                  </a:cubicBezTo>
                  <a:lnTo>
                    <a:pt x="0" y="694372"/>
                  </a:lnTo>
                  <a:lnTo>
                    <a:pt x="0" y="328612"/>
                  </a:lnTo>
                  <a:close/>
                </a:path>
              </a:pathLst>
            </a:custGeom>
            <a:noFill/>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95" name="Straight Connector 94"/>
            <p:cNvCxnSpPr>
              <a:stCxn id="94" idx="1"/>
              <a:endCxn id="93" idx="2"/>
            </p:cNvCxnSpPr>
            <p:nvPr/>
          </p:nvCxnSpPr>
          <p:spPr>
            <a:xfrm>
              <a:off x="1635716" y="2767497"/>
              <a:ext cx="973644" cy="877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94" idx="3"/>
              <a:endCxn id="93" idx="2"/>
            </p:cNvCxnSpPr>
            <p:nvPr/>
          </p:nvCxnSpPr>
          <p:spPr>
            <a:xfrm>
              <a:off x="1038224" y="3461869"/>
              <a:ext cx="1571136" cy="182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4" idx="0"/>
              <a:endCxn id="93" idx="2"/>
            </p:cNvCxnSpPr>
            <p:nvPr/>
          </p:nvCxnSpPr>
          <p:spPr>
            <a:xfrm>
              <a:off x="1038224" y="3096109"/>
              <a:ext cx="1571136" cy="548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4" idx="2"/>
              <a:endCxn id="93" idx="2"/>
            </p:cNvCxnSpPr>
            <p:nvPr/>
          </p:nvCxnSpPr>
          <p:spPr>
            <a:xfrm>
              <a:off x="1640479" y="3185644"/>
              <a:ext cx="968881" cy="45910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2970565" y="2878704"/>
            <a:ext cx="1750587" cy="1060132"/>
            <a:chOff x="1038224" y="2767497"/>
            <a:chExt cx="1936896" cy="1060132"/>
          </a:xfrm>
        </p:grpSpPr>
        <p:sp>
          <p:nvSpPr>
            <p:cNvPr id="100" name="Oval 99"/>
            <p:cNvSpPr/>
            <p:nvPr/>
          </p:nvSpPr>
          <p:spPr>
            <a:xfrm>
              <a:off x="2609360" y="3461869"/>
              <a:ext cx="365760" cy="3657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a:p>
          </p:txBody>
        </p:sp>
        <p:sp>
          <p:nvSpPr>
            <p:cNvPr id="101" name="Rectangle 1"/>
            <p:cNvSpPr/>
            <p:nvPr/>
          </p:nvSpPr>
          <p:spPr>
            <a:xfrm>
              <a:off x="1038224" y="2767497"/>
              <a:ext cx="602255" cy="694372"/>
            </a:xfrm>
            <a:custGeom>
              <a:avLst/>
              <a:gdLst>
                <a:gd name="connsiteX0" fmla="*/ 0 w 635592"/>
                <a:gd name="connsiteY0" fmla="*/ 0 h 365760"/>
                <a:gd name="connsiteX1" fmla="*/ 635592 w 635592"/>
                <a:gd name="connsiteY1" fmla="*/ 0 h 365760"/>
                <a:gd name="connsiteX2" fmla="*/ 635592 w 635592"/>
                <a:gd name="connsiteY2" fmla="*/ 365760 h 365760"/>
                <a:gd name="connsiteX3" fmla="*/ 0 w 635592"/>
                <a:gd name="connsiteY3" fmla="*/ 365760 h 365760"/>
                <a:gd name="connsiteX4" fmla="*/ 0 w 635592"/>
                <a:gd name="connsiteY4" fmla="*/ 0 h 365760"/>
                <a:gd name="connsiteX0" fmla="*/ 0 w 635592"/>
                <a:gd name="connsiteY0" fmla="*/ 328612 h 694372"/>
                <a:gd name="connsiteX1" fmla="*/ 597492 w 635592"/>
                <a:gd name="connsiteY1" fmla="*/ 0 h 694372"/>
                <a:gd name="connsiteX2" fmla="*/ 635592 w 635592"/>
                <a:gd name="connsiteY2" fmla="*/ 694372 h 694372"/>
                <a:gd name="connsiteX3" fmla="*/ 0 w 635592"/>
                <a:gd name="connsiteY3" fmla="*/ 694372 h 694372"/>
                <a:gd name="connsiteX4" fmla="*/ 0 w 635592"/>
                <a:gd name="connsiteY4" fmla="*/ 328612 h 694372"/>
                <a:gd name="connsiteX0" fmla="*/ 0 w 602255"/>
                <a:gd name="connsiteY0" fmla="*/ 328612 h 694372"/>
                <a:gd name="connsiteX1" fmla="*/ 597492 w 602255"/>
                <a:gd name="connsiteY1" fmla="*/ 0 h 694372"/>
                <a:gd name="connsiteX2" fmla="*/ 602255 w 602255"/>
                <a:gd name="connsiteY2" fmla="*/ 418147 h 694372"/>
                <a:gd name="connsiteX3" fmla="*/ 0 w 602255"/>
                <a:gd name="connsiteY3" fmla="*/ 694372 h 694372"/>
                <a:gd name="connsiteX4" fmla="*/ 0 w 602255"/>
                <a:gd name="connsiteY4" fmla="*/ 328612 h 694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55" h="694372">
                  <a:moveTo>
                    <a:pt x="0" y="328612"/>
                  </a:moveTo>
                  <a:lnTo>
                    <a:pt x="597492" y="0"/>
                  </a:lnTo>
                  <a:cubicBezTo>
                    <a:pt x="599080" y="139382"/>
                    <a:pt x="600667" y="278765"/>
                    <a:pt x="602255" y="418147"/>
                  </a:cubicBezTo>
                  <a:lnTo>
                    <a:pt x="0" y="694372"/>
                  </a:lnTo>
                  <a:lnTo>
                    <a:pt x="0" y="328612"/>
                  </a:lnTo>
                  <a:close/>
                </a:path>
              </a:pathLst>
            </a:custGeom>
            <a:noFill/>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02" name="Straight Connector 101"/>
            <p:cNvCxnSpPr>
              <a:stCxn id="101" idx="1"/>
              <a:endCxn id="100" idx="2"/>
            </p:cNvCxnSpPr>
            <p:nvPr/>
          </p:nvCxnSpPr>
          <p:spPr>
            <a:xfrm>
              <a:off x="1635716" y="2767497"/>
              <a:ext cx="973644" cy="8772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01" idx="3"/>
              <a:endCxn id="100" idx="2"/>
            </p:cNvCxnSpPr>
            <p:nvPr/>
          </p:nvCxnSpPr>
          <p:spPr>
            <a:xfrm>
              <a:off x="1038224" y="3461869"/>
              <a:ext cx="1571136" cy="182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101" idx="0"/>
              <a:endCxn id="100" idx="2"/>
            </p:cNvCxnSpPr>
            <p:nvPr/>
          </p:nvCxnSpPr>
          <p:spPr>
            <a:xfrm>
              <a:off x="1038224" y="3096109"/>
              <a:ext cx="1571136" cy="548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101" idx="2"/>
              <a:endCxn id="100" idx="2"/>
            </p:cNvCxnSpPr>
            <p:nvPr/>
          </p:nvCxnSpPr>
          <p:spPr>
            <a:xfrm>
              <a:off x="1640479" y="3185644"/>
              <a:ext cx="968881" cy="45910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4599808" y="3573077"/>
            <a:ext cx="1156962" cy="767353"/>
            <a:chOff x="3051561" y="3614733"/>
            <a:chExt cx="1368490" cy="767353"/>
          </a:xfrm>
        </p:grpSpPr>
        <p:grpSp>
          <p:nvGrpSpPr>
            <p:cNvPr id="106" name="Group 105"/>
            <p:cNvGrpSpPr/>
            <p:nvPr/>
          </p:nvGrpSpPr>
          <p:grpSpPr>
            <a:xfrm>
              <a:off x="3051561" y="3614733"/>
              <a:ext cx="1297897" cy="680149"/>
              <a:chOff x="1173332" y="2964600"/>
              <a:chExt cx="1436028" cy="680149"/>
            </a:xfrm>
          </p:grpSpPr>
          <p:cxnSp>
            <p:nvCxnSpPr>
              <p:cNvPr id="110" name="Straight Connector 109"/>
              <p:cNvCxnSpPr/>
              <p:nvPr/>
            </p:nvCxnSpPr>
            <p:spPr>
              <a:xfrm>
                <a:off x="1589733" y="2964600"/>
                <a:ext cx="1019626" cy="680149"/>
              </a:xfrm>
              <a:prstGeom prst="line">
                <a:avLst/>
              </a:prstGeom>
            </p:spPr>
            <p:style>
              <a:lnRef idx="1">
                <a:schemeClr val="accent4"/>
              </a:lnRef>
              <a:fillRef idx="2">
                <a:schemeClr val="accent4"/>
              </a:fillRef>
              <a:effectRef idx="1">
                <a:schemeClr val="accent4"/>
              </a:effectRef>
              <a:fontRef idx="minor">
                <a:schemeClr val="dk1"/>
              </a:fontRef>
            </p:style>
          </p:cxnSp>
          <p:cxnSp>
            <p:nvCxnSpPr>
              <p:cNvPr id="111" name="Straight Connector 110"/>
              <p:cNvCxnSpPr/>
              <p:nvPr/>
            </p:nvCxnSpPr>
            <p:spPr>
              <a:xfrm>
                <a:off x="1173332" y="3344582"/>
                <a:ext cx="1436026" cy="300167"/>
              </a:xfrm>
              <a:prstGeom prst="line">
                <a:avLst/>
              </a:prstGeom>
            </p:spPr>
            <p:style>
              <a:lnRef idx="1">
                <a:schemeClr val="accent4"/>
              </a:lnRef>
              <a:fillRef idx="2">
                <a:schemeClr val="accent4"/>
              </a:fillRef>
              <a:effectRef idx="1">
                <a:schemeClr val="accent4"/>
              </a:effectRef>
              <a:fontRef idx="minor">
                <a:schemeClr val="dk1"/>
              </a:fontRef>
            </p:style>
          </p:cxnSp>
          <p:cxnSp>
            <p:nvCxnSpPr>
              <p:cNvPr id="112" name="Straight Connector 111"/>
              <p:cNvCxnSpPr/>
              <p:nvPr/>
            </p:nvCxnSpPr>
            <p:spPr>
              <a:xfrm>
                <a:off x="1199204" y="3129765"/>
                <a:ext cx="1410156" cy="514984"/>
              </a:xfrm>
              <a:prstGeom prst="line">
                <a:avLst/>
              </a:prstGeom>
            </p:spPr>
            <p:style>
              <a:lnRef idx="1">
                <a:schemeClr val="accent4"/>
              </a:lnRef>
              <a:fillRef idx="2">
                <a:schemeClr val="accent4"/>
              </a:fillRef>
              <a:effectRef idx="1">
                <a:schemeClr val="accent4"/>
              </a:effectRef>
              <a:fontRef idx="minor">
                <a:schemeClr val="dk1"/>
              </a:fontRef>
            </p:style>
          </p:cxnSp>
          <p:cxnSp>
            <p:nvCxnSpPr>
              <p:cNvPr id="113" name="Straight Connector 112"/>
              <p:cNvCxnSpPr/>
              <p:nvPr/>
            </p:nvCxnSpPr>
            <p:spPr>
              <a:xfrm>
                <a:off x="1640479" y="3185644"/>
                <a:ext cx="968881" cy="459105"/>
              </a:xfrm>
              <a:prstGeom prst="line">
                <a:avLst/>
              </a:prstGeom>
            </p:spPr>
            <p:style>
              <a:lnRef idx="1">
                <a:schemeClr val="accent4"/>
              </a:lnRef>
              <a:fillRef idx="2">
                <a:schemeClr val="accent4"/>
              </a:fillRef>
              <a:effectRef idx="1">
                <a:schemeClr val="accent4"/>
              </a:effectRef>
              <a:fontRef idx="minor">
                <a:schemeClr val="dk1"/>
              </a:fontRef>
            </p:style>
          </p:cxnSp>
          <p:cxnSp>
            <p:nvCxnSpPr>
              <p:cNvPr id="115" name="Straight Connector 114"/>
              <p:cNvCxnSpPr/>
              <p:nvPr/>
            </p:nvCxnSpPr>
            <p:spPr>
              <a:xfrm>
                <a:off x="1374160" y="3012925"/>
                <a:ext cx="1235199" cy="631824"/>
              </a:xfrm>
              <a:prstGeom prst="line">
                <a:avLst/>
              </a:prstGeom>
            </p:spPr>
            <p:style>
              <a:lnRef idx="1">
                <a:schemeClr val="accent4"/>
              </a:lnRef>
              <a:fillRef idx="2">
                <a:schemeClr val="accent4"/>
              </a:fillRef>
              <a:effectRef idx="1">
                <a:schemeClr val="accent4"/>
              </a:effectRef>
              <a:fontRef idx="minor">
                <a:schemeClr val="dk1"/>
              </a:fontRef>
            </p:style>
          </p:cxnSp>
          <p:cxnSp>
            <p:nvCxnSpPr>
              <p:cNvPr id="116" name="Straight Connector 115"/>
              <p:cNvCxnSpPr/>
              <p:nvPr/>
            </p:nvCxnSpPr>
            <p:spPr>
              <a:xfrm>
                <a:off x="1405170" y="3216686"/>
                <a:ext cx="1204190" cy="428063"/>
              </a:xfrm>
              <a:prstGeom prst="line">
                <a:avLst/>
              </a:prstGeom>
            </p:spPr>
            <p:style>
              <a:lnRef idx="1">
                <a:schemeClr val="accent4"/>
              </a:lnRef>
              <a:fillRef idx="2">
                <a:schemeClr val="accent4"/>
              </a:fillRef>
              <a:effectRef idx="1">
                <a:schemeClr val="accent4"/>
              </a:effectRef>
              <a:fontRef idx="minor">
                <a:schemeClr val="dk1"/>
              </a:fontRef>
            </p:style>
          </p:cxnSp>
        </p:grpSp>
        <p:sp>
          <p:nvSpPr>
            <p:cNvPr id="122" name="Oval 121"/>
            <p:cNvSpPr/>
            <p:nvPr/>
          </p:nvSpPr>
          <p:spPr>
            <a:xfrm>
              <a:off x="4089473" y="4107766"/>
              <a:ext cx="330578" cy="27432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u="sng" dirty="0"/>
            </a:p>
          </p:txBody>
        </p:sp>
      </p:grpSp>
    </p:spTree>
    <p:extLst>
      <p:ext uri="{BB962C8B-B14F-4D97-AF65-F5344CB8AC3E}">
        <p14:creationId xmlns:p14="http://schemas.microsoft.com/office/powerpoint/2010/main" val="18354232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61">
                                            <p:txEl>
                                              <p:pRg st="0" end="0"/>
                                            </p:txEl>
                                          </p:spTgt>
                                        </p:tgtEl>
                                        <p:attrNameLst>
                                          <p:attrName>style.visibility</p:attrName>
                                        </p:attrNameLst>
                                      </p:cBhvr>
                                      <p:to>
                                        <p:strVal val="visible"/>
                                      </p:to>
                                    </p:set>
                                    <p:animEffect transition="in" filter="wipe(left)">
                                      <p:cBhvr>
                                        <p:cTn id="11" dur="500"/>
                                        <p:tgtEl>
                                          <p:spTgt spid="661">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61">
                                            <p:txEl>
                                              <p:pRg st="1" end="1"/>
                                            </p:txEl>
                                          </p:spTgt>
                                        </p:tgtEl>
                                        <p:attrNameLst>
                                          <p:attrName>style.visibility</p:attrName>
                                        </p:attrNameLst>
                                      </p:cBhvr>
                                      <p:to>
                                        <p:strVal val="visible"/>
                                      </p:to>
                                    </p:set>
                                    <p:animEffect transition="in" filter="wipe(left)">
                                      <p:cBhvr>
                                        <p:cTn id="15" dur="500"/>
                                        <p:tgtEl>
                                          <p:spTgt spid="661">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61">
                                            <p:txEl>
                                              <p:pRg st="2" end="2"/>
                                            </p:txEl>
                                          </p:spTgt>
                                        </p:tgtEl>
                                        <p:attrNameLst>
                                          <p:attrName>style.visibility</p:attrName>
                                        </p:attrNameLst>
                                      </p:cBhvr>
                                      <p:to>
                                        <p:strVal val="visible"/>
                                      </p:to>
                                    </p:set>
                                    <p:animEffect transition="in" filter="wipe(left)">
                                      <p:cBhvr>
                                        <p:cTn id="19" dur="500"/>
                                        <p:tgtEl>
                                          <p:spTgt spid="66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59</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dirty="0">
                <a:solidFill>
                  <a:schemeClr val="tx1"/>
                </a:solidFill>
              </a:rPr>
              <a:t>Pooling Layer</a:t>
            </a:r>
          </a:p>
        </p:txBody>
      </p:sp>
      <p:sp>
        <p:nvSpPr>
          <p:cNvPr id="6" name="Text Placeholder 5"/>
          <p:cNvSpPr>
            <a:spLocks noGrp="1"/>
          </p:cNvSpPr>
          <p:nvPr>
            <p:ph type="body" sz="quarter" idx="17"/>
          </p:nvPr>
        </p:nvSpPr>
        <p:spPr/>
        <p:txBody>
          <a:bodyPr/>
          <a:lstStyle/>
          <a:p>
            <a:r>
              <a:rPr lang="id-ID" dirty="0"/>
              <a:t>Computer Vision</a:t>
            </a:r>
          </a:p>
        </p:txBody>
      </p:sp>
      <p:sp>
        <p:nvSpPr>
          <p:cNvPr id="9" name="Rectangle 8"/>
          <p:cNvSpPr/>
          <p:nvPr/>
        </p:nvSpPr>
        <p:spPr>
          <a:xfrm>
            <a:off x="2367431" y="2158205"/>
            <a:ext cx="1499128" cy="338554"/>
          </a:xfrm>
          <a:prstGeom prst="rect">
            <a:avLst/>
          </a:prstGeom>
        </p:spPr>
        <p:txBody>
          <a:bodyPr wrap="none">
            <a:spAutoFit/>
          </a:bodyPr>
          <a:lstStyle/>
          <a:p>
            <a:r>
              <a:rPr lang="en-US" sz="1600" dirty="0"/>
              <a:t>224x224x</a:t>
            </a:r>
            <a:r>
              <a:rPr lang="en-US" sz="1600" b="1" dirty="0">
                <a:solidFill>
                  <a:srgbClr val="0000FF"/>
                </a:solidFill>
              </a:rPr>
              <a:t>64</a:t>
            </a:r>
          </a:p>
        </p:txBody>
      </p:sp>
      <p:sp>
        <p:nvSpPr>
          <p:cNvPr id="12" name="Cube 11"/>
          <p:cNvSpPr/>
          <p:nvPr/>
        </p:nvSpPr>
        <p:spPr>
          <a:xfrm>
            <a:off x="2220701" y="2491851"/>
            <a:ext cx="723671" cy="1665830"/>
          </a:xfrm>
          <a:prstGeom prst="cube">
            <a:avLst>
              <a:gd name="adj" fmla="val 81081"/>
            </a:avLst>
          </a:prstGeom>
          <a:ln>
            <a:solidFill>
              <a:schemeClr val="tx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 name="Cube 7"/>
          <p:cNvSpPr/>
          <p:nvPr/>
        </p:nvSpPr>
        <p:spPr>
          <a:xfrm>
            <a:off x="1903587" y="2491851"/>
            <a:ext cx="1709057" cy="1665830"/>
          </a:xfrm>
          <a:prstGeom prst="cube">
            <a:avLst>
              <a:gd name="adj" fmla="val 35205"/>
            </a:avLst>
          </a:prstGeom>
          <a:gradFill>
            <a:gsLst>
              <a:gs pos="0">
                <a:schemeClr val="accent6">
                  <a:lumMod val="22000"/>
                  <a:lumOff val="78000"/>
                  <a:alpha val="57000"/>
                </a:schemeClr>
              </a:gs>
              <a:gs pos="35000">
                <a:schemeClr val="accent6">
                  <a:tint val="37000"/>
                  <a:satMod val="300000"/>
                  <a:alpha val="44000"/>
                </a:schemeClr>
              </a:gs>
              <a:gs pos="100000">
                <a:schemeClr val="accent6">
                  <a:lumMod val="20000"/>
                  <a:lumOff val="80000"/>
                  <a:alpha val="38000"/>
                </a:schemeClr>
              </a:gs>
            </a:gsLst>
          </a:gra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Content Placeholder 12"/>
          <p:cNvSpPr>
            <a:spLocks noGrp="1"/>
          </p:cNvSpPr>
          <p:nvPr>
            <p:ph sz="quarter" idx="14"/>
          </p:nvPr>
        </p:nvSpPr>
        <p:spPr>
          <a:xfrm>
            <a:off x="6764771" y="1948677"/>
            <a:ext cx="3613173" cy="4025490"/>
          </a:xfrm>
        </p:spPr>
        <p:txBody>
          <a:bodyPr/>
          <a:lstStyle/>
          <a:p>
            <a:r>
              <a:rPr lang="en-US" sz="2000" dirty="0"/>
              <a:t>Effectively, the job of the pooling layer is to shrink the size of the activation map</a:t>
            </a:r>
          </a:p>
          <a:p>
            <a:r>
              <a:rPr lang="en-US" sz="1800" dirty="0"/>
              <a:t>Performs </a:t>
            </a:r>
            <a:r>
              <a:rPr lang="en-US" sz="1800" dirty="0" err="1"/>
              <a:t>downsampling</a:t>
            </a:r>
            <a:r>
              <a:rPr lang="en-US" sz="1800" dirty="0"/>
              <a:t> on spatial size, but not depth</a:t>
            </a:r>
          </a:p>
          <a:p>
            <a:r>
              <a:rPr lang="en-US" sz="1800" dirty="0"/>
              <a:t>Each activation map is down-sampled separately</a:t>
            </a:r>
          </a:p>
        </p:txBody>
      </p:sp>
      <p:sp>
        <p:nvSpPr>
          <p:cNvPr id="14" name="Rectangle 13"/>
          <p:cNvSpPr/>
          <p:nvPr/>
        </p:nvSpPr>
        <p:spPr>
          <a:xfrm>
            <a:off x="5216707" y="2327482"/>
            <a:ext cx="1499128" cy="338554"/>
          </a:xfrm>
          <a:prstGeom prst="rect">
            <a:avLst/>
          </a:prstGeom>
        </p:spPr>
        <p:txBody>
          <a:bodyPr wrap="none">
            <a:spAutoFit/>
          </a:bodyPr>
          <a:lstStyle/>
          <a:p>
            <a:r>
              <a:rPr lang="en-US" sz="1600" dirty="0"/>
              <a:t>112x112x</a:t>
            </a:r>
            <a:r>
              <a:rPr lang="en-US" sz="1600" b="1" dirty="0">
                <a:solidFill>
                  <a:srgbClr val="0000FF"/>
                </a:solidFill>
              </a:rPr>
              <a:t>64</a:t>
            </a:r>
          </a:p>
        </p:txBody>
      </p:sp>
      <p:sp>
        <p:nvSpPr>
          <p:cNvPr id="15" name="Cube 14"/>
          <p:cNvSpPr/>
          <p:nvPr/>
        </p:nvSpPr>
        <p:spPr>
          <a:xfrm>
            <a:off x="5236054" y="2688110"/>
            <a:ext cx="553734" cy="1273312"/>
          </a:xfrm>
          <a:prstGeom prst="cube">
            <a:avLst>
              <a:gd name="adj" fmla="val 79681"/>
            </a:avLst>
          </a:prstGeom>
          <a:ln>
            <a:solidFill>
              <a:schemeClr val="tx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6" name="Cube 15"/>
          <p:cNvSpPr/>
          <p:nvPr/>
        </p:nvSpPr>
        <p:spPr>
          <a:xfrm>
            <a:off x="4918940" y="2688110"/>
            <a:ext cx="1534876" cy="1273312"/>
          </a:xfrm>
          <a:prstGeom prst="cube">
            <a:avLst>
              <a:gd name="adj" fmla="val 35205"/>
            </a:avLst>
          </a:prstGeom>
          <a:gradFill>
            <a:gsLst>
              <a:gs pos="0">
                <a:schemeClr val="accent6">
                  <a:lumMod val="22000"/>
                  <a:lumOff val="78000"/>
                  <a:alpha val="57000"/>
                </a:schemeClr>
              </a:gs>
              <a:gs pos="35000">
                <a:schemeClr val="accent6">
                  <a:tint val="37000"/>
                  <a:satMod val="300000"/>
                  <a:alpha val="44000"/>
                </a:schemeClr>
              </a:gs>
              <a:gs pos="100000">
                <a:schemeClr val="accent6">
                  <a:lumMod val="20000"/>
                  <a:lumOff val="80000"/>
                  <a:alpha val="38000"/>
                </a:schemeClr>
              </a:gs>
            </a:gsLst>
          </a:gra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17" name="Straight Arrow Connector 16"/>
          <p:cNvCxnSpPr/>
          <p:nvPr/>
        </p:nvCxnSpPr>
        <p:spPr>
          <a:xfrm>
            <a:off x="3760615" y="3313010"/>
            <a:ext cx="98675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955376" y="2892878"/>
            <a:ext cx="887355" cy="369332"/>
          </a:xfrm>
          <a:prstGeom prst="rect">
            <a:avLst/>
          </a:prstGeom>
        </p:spPr>
        <p:txBody>
          <a:bodyPr wrap="square">
            <a:spAutoFit/>
          </a:bodyPr>
          <a:lstStyle/>
          <a:p>
            <a:r>
              <a:rPr lang="en-US" dirty="0">
                <a:latin typeface="ArialMT"/>
              </a:rPr>
              <a:t>pool</a:t>
            </a:r>
            <a:endParaRPr lang="en-US" dirty="0"/>
          </a:p>
        </p:txBody>
      </p:sp>
      <p:pic>
        <p:nvPicPr>
          <p:cNvPr id="1026" name="Picture 2" descr="http://cs231n.github.io/assets/cnn/pool.jpe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673987" y="4868135"/>
            <a:ext cx="1482141" cy="128399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cs231n.github.io/assets/cnn/pool.jpeg"/>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5169733" y="5058375"/>
            <a:ext cx="979715" cy="903515"/>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p:cNvCxnSpPr/>
          <p:nvPr/>
        </p:nvCxnSpPr>
        <p:spPr>
          <a:xfrm>
            <a:off x="3353041" y="5362912"/>
            <a:ext cx="16459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3338006" y="4977337"/>
            <a:ext cx="1762813" cy="369332"/>
          </a:xfrm>
          <a:prstGeom prst="rect">
            <a:avLst/>
          </a:prstGeom>
        </p:spPr>
        <p:txBody>
          <a:bodyPr wrap="square">
            <a:spAutoFit/>
          </a:bodyPr>
          <a:lstStyle/>
          <a:p>
            <a:r>
              <a:rPr lang="en-US" dirty="0" err="1">
                <a:latin typeface="ArialMT"/>
              </a:rPr>
              <a:t>downsampling</a:t>
            </a:r>
            <a:endParaRPr lang="en-US" dirty="0"/>
          </a:p>
        </p:txBody>
      </p:sp>
      <p:cxnSp>
        <p:nvCxnSpPr>
          <p:cNvPr id="24" name="Straight Arrow Connector 23"/>
          <p:cNvCxnSpPr/>
          <p:nvPr/>
        </p:nvCxnSpPr>
        <p:spPr>
          <a:xfrm rot="5400000">
            <a:off x="2325484" y="4548095"/>
            <a:ext cx="640080" cy="0"/>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5400000">
            <a:off x="5121974" y="4548095"/>
            <a:ext cx="640080" cy="0"/>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12795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500"/>
                                        <p:tgtEl>
                                          <p:spTgt spid="24"/>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wipe(up)">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3">
                                            <p:txEl>
                                              <p:pRg st="0" end="0"/>
                                            </p:txEl>
                                          </p:spTgt>
                                        </p:tgtEl>
                                        <p:attrNameLst>
                                          <p:attrName>style.visibility</p:attrName>
                                        </p:attrNameLst>
                                      </p:cBhvr>
                                      <p:to>
                                        <p:strVal val="visible"/>
                                      </p:to>
                                    </p:set>
                                    <p:animEffect transition="in" filter="wipe(left)">
                                      <p:cBhvr>
                                        <p:cTn id="20" dur="500"/>
                                        <p:tgtEl>
                                          <p:spTgt spid="13">
                                            <p:txEl>
                                              <p:pRg st="0" end="0"/>
                                            </p:txEl>
                                          </p:spTgt>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500"/>
                                        <p:tgtEl>
                                          <p:spTgt spid="17"/>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par>
                                <p:cTn id="28" presetID="22" presetClass="entr" presetSubtype="8"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500"/>
                                        <p:tgtEl>
                                          <p:spTgt spid="2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childTnLst>
                          </p:cTn>
                        </p:par>
                        <p:par>
                          <p:cTn id="34" fill="hold">
                            <p:stCondLst>
                              <p:cond delay="1000"/>
                            </p:stCondLst>
                            <p:childTnLst>
                              <p:par>
                                <p:cTn id="35" presetID="22" presetClass="entr" presetSubtype="1"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up)">
                                      <p:cBhvr>
                                        <p:cTn id="37" dur="500"/>
                                        <p:tgtEl>
                                          <p:spTgt spid="14"/>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up)">
                                      <p:cBhvr>
                                        <p:cTn id="43" dur="500"/>
                                        <p:tgtEl>
                                          <p:spTgt spid="16"/>
                                        </p:tgtEl>
                                      </p:cBhvr>
                                    </p:animEffect>
                                  </p:childTnLst>
                                </p:cTn>
                              </p:par>
                            </p:childTnLst>
                          </p:cTn>
                        </p:par>
                        <p:par>
                          <p:cTn id="44" fill="hold">
                            <p:stCondLst>
                              <p:cond delay="1500"/>
                            </p:stCondLst>
                            <p:childTnLst>
                              <p:par>
                                <p:cTn id="45" presetID="22" presetClass="entr" presetSubtype="1"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up)">
                                      <p:cBhvr>
                                        <p:cTn id="47" dur="500"/>
                                        <p:tgtEl>
                                          <p:spTgt spid="25"/>
                                        </p:tgtEl>
                                      </p:cBhvr>
                                    </p:animEffect>
                                  </p:childTnLst>
                                </p:cTn>
                              </p:par>
                            </p:childTnLst>
                          </p:cTn>
                        </p:par>
                        <p:par>
                          <p:cTn id="48" fill="hold">
                            <p:stCondLst>
                              <p:cond delay="2000"/>
                            </p:stCondLst>
                            <p:childTnLst>
                              <p:par>
                                <p:cTn id="49" presetID="22" presetClass="entr" presetSubtype="1"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up)">
                                      <p:cBhvr>
                                        <p:cTn id="51" dur="500"/>
                                        <p:tgtEl>
                                          <p:spTgt spid="21"/>
                                        </p:tgtEl>
                                      </p:cBhvr>
                                    </p:animEffect>
                                  </p:childTnLst>
                                </p:cTn>
                              </p:par>
                            </p:childTnLst>
                          </p:cTn>
                        </p:par>
                        <p:par>
                          <p:cTn id="52" fill="hold">
                            <p:stCondLst>
                              <p:cond delay="2500"/>
                            </p:stCondLst>
                            <p:childTnLst>
                              <p:par>
                                <p:cTn id="53" presetID="22" presetClass="entr" presetSubtype="8" fill="hold" nodeType="afterEffect">
                                  <p:stCondLst>
                                    <p:cond delay="0"/>
                                  </p:stCondLst>
                                  <p:childTnLst>
                                    <p:set>
                                      <p:cBhvr>
                                        <p:cTn id="54" dur="1" fill="hold">
                                          <p:stCondLst>
                                            <p:cond delay="0"/>
                                          </p:stCondLst>
                                        </p:cTn>
                                        <p:tgtEl>
                                          <p:spTgt spid="13">
                                            <p:txEl>
                                              <p:pRg st="1" end="1"/>
                                            </p:txEl>
                                          </p:spTgt>
                                        </p:tgtEl>
                                        <p:attrNameLst>
                                          <p:attrName>style.visibility</p:attrName>
                                        </p:attrNameLst>
                                      </p:cBhvr>
                                      <p:to>
                                        <p:strVal val="visible"/>
                                      </p:to>
                                    </p:set>
                                    <p:animEffect transition="in" filter="wipe(left)">
                                      <p:cBhvr>
                                        <p:cTn id="55" dur="500"/>
                                        <p:tgtEl>
                                          <p:spTgt spid="13">
                                            <p:txEl>
                                              <p:pRg st="1" end="1"/>
                                            </p:txEl>
                                          </p:spTgt>
                                        </p:tgtEl>
                                      </p:cBhvr>
                                    </p:animEffect>
                                  </p:childTnLst>
                                </p:cTn>
                              </p:par>
                            </p:childTnLst>
                          </p:cTn>
                        </p:par>
                        <p:par>
                          <p:cTn id="56" fill="hold">
                            <p:stCondLst>
                              <p:cond delay="3000"/>
                            </p:stCondLst>
                            <p:childTnLst>
                              <p:par>
                                <p:cTn id="57" presetID="22" presetClass="entr" presetSubtype="8" fill="hold" nodeType="afterEffect">
                                  <p:stCondLst>
                                    <p:cond delay="0"/>
                                  </p:stCondLst>
                                  <p:childTnLst>
                                    <p:set>
                                      <p:cBhvr>
                                        <p:cTn id="58" dur="1" fill="hold">
                                          <p:stCondLst>
                                            <p:cond delay="0"/>
                                          </p:stCondLst>
                                        </p:cTn>
                                        <p:tgtEl>
                                          <p:spTgt spid="13">
                                            <p:txEl>
                                              <p:pRg st="2" end="2"/>
                                            </p:txEl>
                                          </p:spTgt>
                                        </p:tgtEl>
                                        <p:attrNameLst>
                                          <p:attrName>style.visibility</p:attrName>
                                        </p:attrNameLst>
                                      </p:cBhvr>
                                      <p:to>
                                        <p:strVal val="visible"/>
                                      </p:to>
                                    </p:set>
                                    <p:animEffect transition="in" filter="wipe(left)">
                                      <p:cBhvr>
                                        <p:cTn id="59"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15" grpId="0" animBg="1"/>
      <p:bldP spid="16" grpId="0" animBg="1"/>
      <p:bldP spid="18"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73E1684F-0753-4A41-A0AA-9504A94A0DF5}"/>
              </a:ext>
            </a:extLst>
          </p:cNvPr>
          <p:cNvSpPr>
            <a:spLocks noGrp="1"/>
          </p:cNvSpPr>
          <p:nvPr>
            <p:ph sz="quarter" idx="14"/>
          </p:nvPr>
        </p:nvSpPr>
        <p:spPr/>
        <p:txBody>
          <a:bodyPr/>
          <a:lstStyle/>
          <a:p>
            <a:r>
              <a:rPr lang="en-US" sz="2000" dirty="0"/>
              <a:t>We know that </a:t>
            </a:r>
            <a:r>
              <a:rPr lang="en-US" sz="2000" dirty="0">
                <a:solidFill>
                  <a:srgbClr val="0000FF"/>
                </a:solidFill>
              </a:rPr>
              <a:t>linear classifier </a:t>
            </a:r>
            <a:r>
              <a:rPr lang="en-US" sz="2000" dirty="0"/>
              <a:t>is like creating </a:t>
            </a:r>
            <a:r>
              <a:rPr lang="en-US" sz="2000" dirty="0">
                <a:solidFill>
                  <a:srgbClr val="0000FF"/>
                </a:solidFill>
              </a:rPr>
              <a:t>image template </a:t>
            </a:r>
            <a:r>
              <a:rPr lang="en-US" sz="2000" dirty="0"/>
              <a:t>for each class</a:t>
            </a:r>
          </a:p>
          <a:p>
            <a:endParaRPr lang="en-US" sz="2000" dirty="0"/>
          </a:p>
          <a:p>
            <a:endParaRPr lang="en-US" sz="2000" dirty="0"/>
          </a:p>
          <a:p>
            <a:endParaRPr lang="en-US" sz="2000" dirty="0"/>
          </a:p>
          <a:p>
            <a:endParaRPr lang="en-US" sz="2000" dirty="0"/>
          </a:p>
          <a:p>
            <a:r>
              <a:rPr lang="en-US" sz="2000" dirty="0"/>
              <a:t>And each neuron in Multi Layered Perceptron is </a:t>
            </a:r>
            <a:br>
              <a:rPr lang="en-US" sz="2000" dirty="0"/>
            </a:br>
            <a:r>
              <a:rPr lang="en-US" sz="2000" dirty="0"/>
              <a:t>a </a:t>
            </a:r>
            <a:r>
              <a:rPr lang="en-US" sz="2000" dirty="0">
                <a:solidFill>
                  <a:srgbClr val="0000FF"/>
                </a:solidFill>
              </a:rPr>
              <a:t>linear classifier </a:t>
            </a:r>
            <a:r>
              <a:rPr lang="en-US" sz="2000" dirty="0"/>
              <a:t>doing some classification</a:t>
            </a:r>
          </a:p>
        </p:txBody>
      </p:sp>
      <p:sp>
        <p:nvSpPr>
          <p:cNvPr id="2" name="Slide Number Placeholder 1">
            <a:extLst>
              <a:ext uri="{FF2B5EF4-FFF2-40B4-BE49-F238E27FC236}">
                <a16:creationId xmlns:a16="http://schemas.microsoft.com/office/drawing/2014/main" id="{660EEA93-F492-4F46-BCAD-2D883A5C4937}"/>
              </a:ext>
            </a:extLst>
          </p:cNvPr>
          <p:cNvSpPr>
            <a:spLocks noGrp="1"/>
          </p:cNvSpPr>
          <p:nvPr>
            <p:ph type="sldNum" sz="quarter" idx="15"/>
          </p:nvPr>
        </p:nvSpPr>
        <p:spPr/>
        <p:txBody>
          <a:bodyPr/>
          <a:lstStyle/>
          <a:p>
            <a:fld id="{F0540D16-EBF5-0D44-A21F-B32E9F609578}" type="slidenum">
              <a:rPr lang="en-US" smtClean="0"/>
              <a:pPr/>
              <a:t>6</a:t>
            </a:fld>
            <a:endParaRPr lang="en-US" dirty="0"/>
          </a:p>
        </p:txBody>
      </p:sp>
      <p:sp>
        <p:nvSpPr>
          <p:cNvPr id="3" name="Date Placeholder 2">
            <a:extLst>
              <a:ext uri="{FF2B5EF4-FFF2-40B4-BE49-F238E27FC236}">
                <a16:creationId xmlns:a16="http://schemas.microsoft.com/office/drawing/2014/main" id="{F0006D61-473C-495D-8061-48DC0FEA3161}"/>
              </a:ext>
            </a:extLst>
          </p:cNvPr>
          <p:cNvSpPr>
            <a:spLocks noGrp="1"/>
          </p:cNvSpPr>
          <p:nvPr>
            <p:ph type="dt" sz="half" idx="16"/>
          </p:nvPr>
        </p:nvSpPr>
        <p:spPr/>
        <p:txBody>
          <a:bodyPr/>
          <a:lstStyle/>
          <a:p>
            <a:fld id="{18616975-30F2-B74D-B90F-E83C4C9562E7}" type="datetime1">
              <a:rPr lang="en-US" smtClean="0"/>
              <a:pPr/>
              <a:t>18-Sep-20</a:t>
            </a:fld>
            <a:endParaRPr lang="en-US" dirty="0"/>
          </a:p>
        </p:txBody>
      </p:sp>
      <p:sp>
        <p:nvSpPr>
          <p:cNvPr id="10" name="Title 9">
            <a:extLst>
              <a:ext uri="{FF2B5EF4-FFF2-40B4-BE49-F238E27FC236}">
                <a16:creationId xmlns:a16="http://schemas.microsoft.com/office/drawing/2014/main" id="{03C03559-8BAF-42E2-AED5-3EE027E85AEC}"/>
              </a:ext>
            </a:extLst>
          </p:cNvPr>
          <p:cNvSpPr>
            <a:spLocks noGrp="1"/>
          </p:cNvSpPr>
          <p:nvPr>
            <p:ph type="title"/>
          </p:nvPr>
        </p:nvSpPr>
        <p:spPr/>
        <p:txBody>
          <a:bodyPr/>
          <a:lstStyle/>
          <a:p>
            <a:r>
              <a:rPr lang="en-US" dirty="0"/>
              <a:t>Black Box Magic</a:t>
            </a:r>
          </a:p>
        </p:txBody>
      </p:sp>
      <p:sp>
        <p:nvSpPr>
          <p:cNvPr id="12" name="Text Placeholder 11">
            <a:extLst>
              <a:ext uri="{FF2B5EF4-FFF2-40B4-BE49-F238E27FC236}">
                <a16:creationId xmlns:a16="http://schemas.microsoft.com/office/drawing/2014/main" id="{E1C477A1-B6EF-431A-BEB9-E6464CB284DA}"/>
              </a:ext>
            </a:extLst>
          </p:cNvPr>
          <p:cNvSpPr>
            <a:spLocks noGrp="1"/>
          </p:cNvSpPr>
          <p:nvPr>
            <p:ph type="body" sz="quarter" idx="17"/>
          </p:nvPr>
        </p:nvSpPr>
        <p:spPr/>
        <p:txBody>
          <a:bodyPr/>
          <a:lstStyle/>
          <a:p>
            <a:r>
              <a:rPr lang="id-ID" dirty="0"/>
              <a:t>Computer Vision</a:t>
            </a:r>
          </a:p>
        </p:txBody>
      </p:sp>
      <p:pic>
        <p:nvPicPr>
          <p:cNvPr id="13" name="Picture 12">
            <a:extLst>
              <a:ext uri="{FF2B5EF4-FFF2-40B4-BE49-F238E27FC236}">
                <a16:creationId xmlns:a16="http://schemas.microsoft.com/office/drawing/2014/main" id="{7C7788D7-F886-4BA1-963E-CFAB0364E581}"/>
              </a:ext>
            </a:extLst>
          </p:cNvPr>
          <p:cNvPicPr>
            <a:picLocks noChangeAspect="1"/>
          </p:cNvPicPr>
          <p:nvPr/>
        </p:nvPicPr>
        <p:blipFill>
          <a:blip r:embed="rId2"/>
          <a:stretch>
            <a:fillRect/>
          </a:stretch>
        </p:blipFill>
        <p:spPr>
          <a:xfrm>
            <a:off x="3829958" y="2732314"/>
            <a:ext cx="4444772" cy="2046516"/>
          </a:xfrm>
          <a:prstGeom prst="rect">
            <a:avLst/>
          </a:prstGeom>
        </p:spPr>
      </p:pic>
    </p:spTree>
    <p:extLst>
      <p:ext uri="{BB962C8B-B14F-4D97-AF65-F5344CB8AC3E}">
        <p14:creationId xmlns:p14="http://schemas.microsoft.com/office/powerpoint/2010/main" val="564633386"/>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60</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dirty="0">
                <a:solidFill>
                  <a:schemeClr val="tx1"/>
                </a:solidFill>
              </a:rPr>
              <a:t>Pooling Layer</a:t>
            </a:r>
          </a:p>
        </p:txBody>
      </p:sp>
      <p:sp>
        <p:nvSpPr>
          <p:cNvPr id="6" name="Text Placeholder 5"/>
          <p:cNvSpPr>
            <a:spLocks noGrp="1"/>
          </p:cNvSpPr>
          <p:nvPr>
            <p:ph type="body" sz="quarter" idx="17"/>
          </p:nvPr>
        </p:nvSpPr>
        <p:spPr/>
        <p:txBody>
          <a:bodyPr/>
          <a:lstStyle/>
          <a:p>
            <a:r>
              <a:rPr lang="id-ID" dirty="0"/>
              <a:t>Computer Vision</a:t>
            </a:r>
          </a:p>
        </p:txBody>
      </p:sp>
      <p:sp>
        <p:nvSpPr>
          <p:cNvPr id="13" name="Content Placeholder 12"/>
          <p:cNvSpPr>
            <a:spLocks noGrp="1"/>
          </p:cNvSpPr>
          <p:nvPr>
            <p:ph sz="quarter" idx="14"/>
          </p:nvPr>
        </p:nvSpPr>
        <p:spPr>
          <a:xfrm>
            <a:off x="1976438" y="4491328"/>
            <a:ext cx="8401506" cy="1482839"/>
          </a:xfrm>
        </p:spPr>
        <p:txBody>
          <a:bodyPr/>
          <a:lstStyle/>
          <a:p>
            <a:pPr>
              <a:spcBef>
                <a:spcPts val="1200"/>
              </a:spcBef>
            </a:pPr>
            <a:r>
              <a:rPr lang="en-US" sz="2000" dirty="0"/>
              <a:t>Intended to reduce the representation size</a:t>
            </a:r>
          </a:p>
          <a:p>
            <a:pPr>
              <a:spcBef>
                <a:spcPts val="1200"/>
              </a:spcBef>
            </a:pPr>
            <a:r>
              <a:rPr lang="en-US" sz="2000" dirty="0"/>
              <a:t>Easier to use and manage</a:t>
            </a:r>
          </a:p>
          <a:p>
            <a:pPr>
              <a:spcBef>
                <a:spcPts val="1200"/>
              </a:spcBef>
            </a:pPr>
            <a:r>
              <a:rPr lang="en-US" sz="2000" dirty="0"/>
              <a:t>Control overfitting</a:t>
            </a:r>
            <a:endParaRPr lang="en-US" sz="1800" dirty="0"/>
          </a:p>
        </p:txBody>
      </p:sp>
      <p:sp>
        <p:nvSpPr>
          <p:cNvPr id="48" name="Rectangle 47">
            <a:extLst>
              <a:ext uri="{FF2B5EF4-FFF2-40B4-BE49-F238E27FC236}">
                <a16:creationId xmlns:a16="http://schemas.microsoft.com/office/drawing/2014/main" id="{3FD824B1-2270-43FD-A796-615F6B64BD65}"/>
              </a:ext>
            </a:extLst>
          </p:cNvPr>
          <p:cNvSpPr/>
          <p:nvPr/>
        </p:nvSpPr>
        <p:spPr>
          <a:xfrm>
            <a:off x="4061685" y="2158205"/>
            <a:ext cx="1499128" cy="338554"/>
          </a:xfrm>
          <a:prstGeom prst="rect">
            <a:avLst/>
          </a:prstGeom>
        </p:spPr>
        <p:txBody>
          <a:bodyPr wrap="none">
            <a:spAutoFit/>
          </a:bodyPr>
          <a:lstStyle/>
          <a:p>
            <a:r>
              <a:rPr lang="en-US" sz="1600" dirty="0"/>
              <a:t>224x224x</a:t>
            </a:r>
            <a:r>
              <a:rPr lang="en-US" sz="1600" b="1" dirty="0">
                <a:solidFill>
                  <a:srgbClr val="0000FF"/>
                </a:solidFill>
              </a:rPr>
              <a:t>64</a:t>
            </a:r>
          </a:p>
        </p:txBody>
      </p:sp>
      <p:sp>
        <p:nvSpPr>
          <p:cNvPr id="49" name="Cube 48">
            <a:extLst>
              <a:ext uri="{FF2B5EF4-FFF2-40B4-BE49-F238E27FC236}">
                <a16:creationId xmlns:a16="http://schemas.microsoft.com/office/drawing/2014/main" id="{65E1B5F9-A895-48FD-A599-1673D035F771}"/>
              </a:ext>
            </a:extLst>
          </p:cNvPr>
          <p:cNvSpPr/>
          <p:nvPr/>
        </p:nvSpPr>
        <p:spPr>
          <a:xfrm>
            <a:off x="4189237" y="2515332"/>
            <a:ext cx="723671" cy="1665830"/>
          </a:xfrm>
          <a:prstGeom prst="cube">
            <a:avLst>
              <a:gd name="adj" fmla="val 81081"/>
            </a:avLst>
          </a:prstGeom>
          <a:ln>
            <a:solidFill>
              <a:schemeClr val="tx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Rectangle 49">
            <a:extLst>
              <a:ext uri="{FF2B5EF4-FFF2-40B4-BE49-F238E27FC236}">
                <a16:creationId xmlns:a16="http://schemas.microsoft.com/office/drawing/2014/main" id="{47E0079C-15E6-446E-A65C-F8AC4514FC37}"/>
              </a:ext>
            </a:extLst>
          </p:cNvPr>
          <p:cNvSpPr/>
          <p:nvPr/>
        </p:nvSpPr>
        <p:spPr>
          <a:xfrm>
            <a:off x="6621708" y="2327482"/>
            <a:ext cx="1499128" cy="338554"/>
          </a:xfrm>
          <a:prstGeom prst="rect">
            <a:avLst/>
          </a:prstGeom>
        </p:spPr>
        <p:txBody>
          <a:bodyPr wrap="none">
            <a:spAutoFit/>
          </a:bodyPr>
          <a:lstStyle/>
          <a:p>
            <a:r>
              <a:rPr lang="en-US" sz="1600" dirty="0"/>
              <a:t>112x112x</a:t>
            </a:r>
            <a:r>
              <a:rPr lang="en-US" sz="1600" b="1" dirty="0">
                <a:solidFill>
                  <a:srgbClr val="0000FF"/>
                </a:solidFill>
              </a:rPr>
              <a:t>64</a:t>
            </a:r>
          </a:p>
        </p:txBody>
      </p:sp>
      <p:sp>
        <p:nvSpPr>
          <p:cNvPr id="51" name="Cube 50">
            <a:extLst>
              <a:ext uri="{FF2B5EF4-FFF2-40B4-BE49-F238E27FC236}">
                <a16:creationId xmlns:a16="http://schemas.microsoft.com/office/drawing/2014/main" id="{FB9E3FD5-4F0A-4085-A425-A4D7E223CC38}"/>
              </a:ext>
            </a:extLst>
          </p:cNvPr>
          <p:cNvSpPr/>
          <p:nvPr/>
        </p:nvSpPr>
        <p:spPr>
          <a:xfrm>
            <a:off x="6669048" y="2716655"/>
            <a:ext cx="553734" cy="1273312"/>
          </a:xfrm>
          <a:prstGeom prst="cube">
            <a:avLst>
              <a:gd name="adj" fmla="val 79681"/>
            </a:avLst>
          </a:prstGeom>
          <a:ln>
            <a:solidFill>
              <a:schemeClr val="tx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2" name="Cube 51">
            <a:extLst>
              <a:ext uri="{FF2B5EF4-FFF2-40B4-BE49-F238E27FC236}">
                <a16:creationId xmlns:a16="http://schemas.microsoft.com/office/drawing/2014/main" id="{0261DA1F-53BB-48AE-937F-90CFE1433D83}"/>
              </a:ext>
            </a:extLst>
          </p:cNvPr>
          <p:cNvSpPr/>
          <p:nvPr/>
        </p:nvSpPr>
        <p:spPr>
          <a:xfrm>
            <a:off x="6459887" y="2716655"/>
            <a:ext cx="1398930" cy="1273312"/>
          </a:xfrm>
          <a:prstGeom prst="cube">
            <a:avLst>
              <a:gd name="adj" fmla="val 35205"/>
            </a:avLst>
          </a:prstGeom>
          <a:gradFill>
            <a:gsLst>
              <a:gs pos="0">
                <a:schemeClr val="accent6">
                  <a:lumMod val="22000"/>
                  <a:lumOff val="78000"/>
                  <a:alpha val="57000"/>
                </a:schemeClr>
              </a:gs>
              <a:gs pos="35000">
                <a:schemeClr val="accent6">
                  <a:tint val="37000"/>
                  <a:satMod val="300000"/>
                  <a:alpha val="44000"/>
                </a:schemeClr>
              </a:gs>
              <a:gs pos="100000">
                <a:schemeClr val="accent6">
                  <a:lumMod val="20000"/>
                  <a:lumOff val="80000"/>
                  <a:alpha val="38000"/>
                </a:schemeClr>
              </a:gs>
            </a:gsLst>
          </a:gra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B38C2A71-8B8E-4A52-904A-73A42D021B01}"/>
              </a:ext>
            </a:extLst>
          </p:cNvPr>
          <p:cNvCxnSpPr>
            <a:cxnSpLocks/>
          </p:cNvCxnSpPr>
          <p:nvPr/>
        </p:nvCxnSpPr>
        <p:spPr>
          <a:xfrm>
            <a:off x="5539797" y="3366585"/>
            <a:ext cx="79199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Rectangle 53">
            <a:extLst>
              <a:ext uri="{FF2B5EF4-FFF2-40B4-BE49-F238E27FC236}">
                <a16:creationId xmlns:a16="http://schemas.microsoft.com/office/drawing/2014/main" id="{FC5A508B-9F88-490C-9C6C-43380D057FC6}"/>
              </a:ext>
            </a:extLst>
          </p:cNvPr>
          <p:cNvSpPr/>
          <p:nvPr/>
        </p:nvSpPr>
        <p:spPr>
          <a:xfrm>
            <a:off x="5499271" y="3299320"/>
            <a:ext cx="887355" cy="369332"/>
          </a:xfrm>
          <a:prstGeom prst="rect">
            <a:avLst/>
          </a:prstGeom>
        </p:spPr>
        <p:txBody>
          <a:bodyPr wrap="square">
            <a:spAutoFit/>
          </a:bodyPr>
          <a:lstStyle/>
          <a:p>
            <a:pPr algn="ctr"/>
            <a:r>
              <a:rPr lang="en-US" dirty="0">
                <a:latin typeface="ArialMT"/>
              </a:rPr>
              <a:t>pool</a:t>
            </a:r>
            <a:endParaRPr lang="en-US" dirty="0"/>
          </a:p>
        </p:txBody>
      </p:sp>
      <p:sp>
        <p:nvSpPr>
          <p:cNvPr id="55" name="Cube 54">
            <a:extLst>
              <a:ext uri="{FF2B5EF4-FFF2-40B4-BE49-F238E27FC236}">
                <a16:creationId xmlns:a16="http://schemas.microsoft.com/office/drawing/2014/main" id="{7C117A48-9B07-48B3-B32B-0C05D27C9656}"/>
              </a:ext>
            </a:extLst>
          </p:cNvPr>
          <p:cNvSpPr/>
          <p:nvPr/>
        </p:nvSpPr>
        <p:spPr>
          <a:xfrm>
            <a:off x="3856646" y="2515332"/>
            <a:ext cx="1631226" cy="1665830"/>
          </a:xfrm>
          <a:prstGeom prst="cube">
            <a:avLst>
              <a:gd name="adj" fmla="val 35957"/>
            </a:avLst>
          </a:prstGeom>
          <a:gradFill>
            <a:gsLst>
              <a:gs pos="0">
                <a:schemeClr val="accent6">
                  <a:lumMod val="22000"/>
                  <a:lumOff val="78000"/>
                  <a:alpha val="57000"/>
                </a:schemeClr>
              </a:gs>
              <a:gs pos="35000">
                <a:schemeClr val="accent6">
                  <a:tint val="37000"/>
                  <a:satMod val="300000"/>
                  <a:alpha val="44000"/>
                </a:schemeClr>
              </a:gs>
              <a:gs pos="100000">
                <a:schemeClr val="accent6">
                  <a:lumMod val="20000"/>
                  <a:lumOff val="80000"/>
                  <a:alpha val="38000"/>
                </a:schemeClr>
              </a:gs>
            </a:gsLst>
          </a:gra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A4936705-8E77-47F5-B087-D4571D011648}"/>
              </a:ext>
            </a:extLst>
          </p:cNvPr>
          <p:cNvCxnSpPr>
            <a:cxnSpLocks/>
          </p:cNvCxnSpPr>
          <p:nvPr/>
        </p:nvCxnSpPr>
        <p:spPr>
          <a:xfrm flipV="1">
            <a:off x="4946696" y="3994946"/>
            <a:ext cx="1503860" cy="17541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9262296B-DCB7-40D6-AA5A-695F6EE2FE9F}"/>
              </a:ext>
            </a:extLst>
          </p:cNvPr>
          <p:cNvCxnSpPr>
            <a:cxnSpLocks/>
          </p:cNvCxnSpPr>
          <p:nvPr/>
        </p:nvCxnSpPr>
        <p:spPr>
          <a:xfrm>
            <a:off x="5487873" y="2518715"/>
            <a:ext cx="1458043" cy="19684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 name="Straight Connector 57">
            <a:extLst>
              <a:ext uri="{FF2B5EF4-FFF2-40B4-BE49-F238E27FC236}">
                <a16:creationId xmlns:a16="http://schemas.microsoft.com/office/drawing/2014/main" id="{42E7DDE9-1498-4941-B1F9-866E07E4AF29}"/>
              </a:ext>
            </a:extLst>
          </p:cNvPr>
          <p:cNvCxnSpPr>
            <a:cxnSpLocks/>
          </p:cNvCxnSpPr>
          <p:nvPr/>
        </p:nvCxnSpPr>
        <p:spPr>
          <a:xfrm>
            <a:off x="4876465" y="3102041"/>
            <a:ext cx="1583422" cy="7398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31634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ube 45">
            <a:extLst>
              <a:ext uri="{FF2B5EF4-FFF2-40B4-BE49-F238E27FC236}">
                <a16:creationId xmlns:a16="http://schemas.microsoft.com/office/drawing/2014/main" id="{1F35848D-7EA1-493D-AAF8-D9385B58CCAE}"/>
              </a:ext>
            </a:extLst>
          </p:cNvPr>
          <p:cNvSpPr/>
          <p:nvPr/>
        </p:nvSpPr>
        <p:spPr>
          <a:xfrm>
            <a:off x="8830429" y="2720037"/>
            <a:ext cx="553734" cy="1273312"/>
          </a:xfrm>
          <a:prstGeom prst="cube">
            <a:avLst>
              <a:gd name="adj" fmla="val 79681"/>
            </a:avLst>
          </a:prstGeom>
          <a:ln>
            <a:solidFill>
              <a:schemeClr val="tx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61</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dirty="0">
                <a:solidFill>
                  <a:schemeClr val="tx1"/>
                </a:solidFill>
              </a:rPr>
              <a:t>Conv vs Pool</a:t>
            </a:r>
          </a:p>
        </p:txBody>
      </p:sp>
      <p:sp>
        <p:nvSpPr>
          <p:cNvPr id="6" name="Text Placeholder 5"/>
          <p:cNvSpPr>
            <a:spLocks noGrp="1"/>
          </p:cNvSpPr>
          <p:nvPr>
            <p:ph type="body" sz="quarter" idx="17"/>
          </p:nvPr>
        </p:nvSpPr>
        <p:spPr/>
        <p:txBody>
          <a:bodyPr/>
          <a:lstStyle/>
          <a:p>
            <a:r>
              <a:rPr lang="id-ID" dirty="0"/>
              <a:t>Computer Vision</a:t>
            </a:r>
          </a:p>
        </p:txBody>
      </p:sp>
      <p:sp>
        <p:nvSpPr>
          <p:cNvPr id="13" name="Content Placeholder 12"/>
          <p:cNvSpPr>
            <a:spLocks noGrp="1"/>
          </p:cNvSpPr>
          <p:nvPr>
            <p:ph sz="quarter" idx="14"/>
          </p:nvPr>
        </p:nvSpPr>
        <p:spPr>
          <a:xfrm>
            <a:off x="1976438" y="4491328"/>
            <a:ext cx="8401506" cy="1482839"/>
          </a:xfrm>
        </p:spPr>
        <p:txBody>
          <a:bodyPr/>
          <a:lstStyle/>
          <a:p>
            <a:pPr>
              <a:spcBef>
                <a:spcPts val="1200"/>
              </a:spcBef>
            </a:pPr>
            <a:r>
              <a:rPr lang="en-US" sz="2000" dirty="0">
                <a:solidFill>
                  <a:srgbClr val="0000FF"/>
                </a:solidFill>
              </a:rPr>
              <a:t>Preserve </a:t>
            </a:r>
            <a:r>
              <a:rPr lang="en-US" sz="2000" dirty="0"/>
              <a:t>the</a:t>
            </a:r>
            <a:r>
              <a:rPr lang="en-US" sz="2000" dirty="0">
                <a:solidFill>
                  <a:srgbClr val="0000FF"/>
                </a:solidFill>
              </a:rPr>
              <a:t> spatial </a:t>
            </a:r>
            <a:r>
              <a:rPr lang="en-US" sz="2000" dirty="0"/>
              <a:t>size when performing </a:t>
            </a:r>
            <a:r>
              <a:rPr lang="en-US" sz="2000" dirty="0">
                <a:solidFill>
                  <a:srgbClr val="0000FF"/>
                </a:solidFill>
              </a:rPr>
              <a:t>convolution</a:t>
            </a:r>
            <a:r>
              <a:rPr lang="en-US" sz="2000" dirty="0"/>
              <a:t>, but </a:t>
            </a:r>
            <a:r>
              <a:rPr lang="en-US" sz="2000" dirty="0">
                <a:solidFill>
                  <a:srgbClr val="FF0000"/>
                </a:solidFill>
              </a:rPr>
              <a:t>increase</a:t>
            </a:r>
            <a:r>
              <a:rPr lang="en-US" sz="2000" dirty="0"/>
              <a:t> (or decrease) the </a:t>
            </a:r>
            <a:r>
              <a:rPr lang="en-US" sz="2000" dirty="0">
                <a:solidFill>
                  <a:srgbClr val="FF0000"/>
                </a:solidFill>
              </a:rPr>
              <a:t>depth</a:t>
            </a:r>
            <a:r>
              <a:rPr lang="en-US" sz="2000" dirty="0"/>
              <a:t> of the activation</a:t>
            </a:r>
          </a:p>
          <a:p>
            <a:pPr>
              <a:spcBef>
                <a:spcPts val="1200"/>
              </a:spcBef>
            </a:pPr>
            <a:r>
              <a:rPr lang="en-US" sz="2000" dirty="0">
                <a:solidFill>
                  <a:srgbClr val="0000FF"/>
                </a:solidFill>
              </a:rPr>
              <a:t>Shrink</a:t>
            </a:r>
            <a:r>
              <a:rPr lang="en-US" sz="2000" dirty="0"/>
              <a:t> the </a:t>
            </a:r>
            <a:r>
              <a:rPr lang="en-US" sz="2000" dirty="0">
                <a:solidFill>
                  <a:srgbClr val="0000FF"/>
                </a:solidFill>
              </a:rPr>
              <a:t>spatial</a:t>
            </a:r>
            <a:r>
              <a:rPr lang="en-US" sz="2000" dirty="0"/>
              <a:t> size when </a:t>
            </a:r>
            <a:r>
              <a:rPr lang="en-US" sz="2000" dirty="0">
                <a:solidFill>
                  <a:srgbClr val="FF0000"/>
                </a:solidFill>
              </a:rPr>
              <a:t>pooling</a:t>
            </a:r>
            <a:r>
              <a:rPr lang="en-US" sz="2000" dirty="0"/>
              <a:t>, but </a:t>
            </a:r>
            <a:br>
              <a:rPr lang="en-US" sz="2000" dirty="0"/>
            </a:br>
            <a:r>
              <a:rPr lang="en-US" sz="2000" dirty="0">
                <a:solidFill>
                  <a:srgbClr val="FF0000"/>
                </a:solidFill>
              </a:rPr>
              <a:t>maintain</a:t>
            </a:r>
            <a:r>
              <a:rPr lang="en-US" sz="2000" dirty="0"/>
              <a:t> the activation </a:t>
            </a:r>
            <a:r>
              <a:rPr lang="en-US" sz="2000" dirty="0">
                <a:solidFill>
                  <a:srgbClr val="FF0000"/>
                </a:solidFill>
              </a:rPr>
              <a:t>depth</a:t>
            </a:r>
            <a:r>
              <a:rPr lang="en-US" sz="2000" dirty="0"/>
              <a:t> (number of features)</a:t>
            </a:r>
          </a:p>
          <a:p>
            <a:pPr>
              <a:spcBef>
                <a:spcPts val="1200"/>
              </a:spcBef>
            </a:pPr>
            <a:endParaRPr lang="en-US" sz="2000" dirty="0"/>
          </a:p>
        </p:txBody>
      </p:sp>
      <p:sp>
        <p:nvSpPr>
          <p:cNvPr id="26" name="Rectangle 25">
            <a:extLst>
              <a:ext uri="{FF2B5EF4-FFF2-40B4-BE49-F238E27FC236}">
                <a16:creationId xmlns:a16="http://schemas.microsoft.com/office/drawing/2014/main" id="{ECA2CE94-8D7E-45A4-B353-2D7B45B7C088}"/>
              </a:ext>
            </a:extLst>
          </p:cNvPr>
          <p:cNvSpPr/>
          <p:nvPr/>
        </p:nvSpPr>
        <p:spPr>
          <a:xfrm>
            <a:off x="4061685" y="2158205"/>
            <a:ext cx="1499128" cy="338554"/>
          </a:xfrm>
          <a:prstGeom prst="rect">
            <a:avLst/>
          </a:prstGeom>
        </p:spPr>
        <p:txBody>
          <a:bodyPr wrap="none">
            <a:spAutoFit/>
          </a:bodyPr>
          <a:lstStyle/>
          <a:p>
            <a:r>
              <a:rPr lang="en-US" sz="1600" dirty="0"/>
              <a:t>224x224x</a:t>
            </a:r>
            <a:r>
              <a:rPr lang="en-US" sz="1600" b="1" dirty="0">
                <a:solidFill>
                  <a:srgbClr val="0000FF"/>
                </a:solidFill>
              </a:rPr>
              <a:t>64</a:t>
            </a:r>
          </a:p>
        </p:txBody>
      </p:sp>
      <p:sp>
        <p:nvSpPr>
          <p:cNvPr id="27" name="Cube 26">
            <a:extLst>
              <a:ext uri="{FF2B5EF4-FFF2-40B4-BE49-F238E27FC236}">
                <a16:creationId xmlns:a16="http://schemas.microsoft.com/office/drawing/2014/main" id="{426FF3C1-52EE-4A43-9FBF-99BEEF9C64AE}"/>
              </a:ext>
            </a:extLst>
          </p:cNvPr>
          <p:cNvSpPr/>
          <p:nvPr/>
        </p:nvSpPr>
        <p:spPr>
          <a:xfrm>
            <a:off x="4189237" y="2515332"/>
            <a:ext cx="723671" cy="1665830"/>
          </a:xfrm>
          <a:prstGeom prst="cube">
            <a:avLst>
              <a:gd name="adj" fmla="val 81081"/>
            </a:avLst>
          </a:prstGeom>
          <a:ln>
            <a:solidFill>
              <a:schemeClr val="tx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ED7B1ADE-BD66-4105-800F-4411A93630D0}"/>
              </a:ext>
            </a:extLst>
          </p:cNvPr>
          <p:cNvSpPr/>
          <p:nvPr/>
        </p:nvSpPr>
        <p:spPr>
          <a:xfrm>
            <a:off x="6621708" y="2327482"/>
            <a:ext cx="1499128" cy="338554"/>
          </a:xfrm>
          <a:prstGeom prst="rect">
            <a:avLst/>
          </a:prstGeom>
        </p:spPr>
        <p:txBody>
          <a:bodyPr wrap="none">
            <a:spAutoFit/>
          </a:bodyPr>
          <a:lstStyle/>
          <a:p>
            <a:r>
              <a:rPr lang="en-US" sz="1600" dirty="0"/>
              <a:t>112x112x</a:t>
            </a:r>
            <a:r>
              <a:rPr lang="en-US" sz="1600" b="1" dirty="0">
                <a:solidFill>
                  <a:srgbClr val="0000FF"/>
                </a:solidFill>
              </a:rPr>
              <a:t>64</a:t>
            </a:r>
          </a:p>
        </p:txBody>
      </p:sp>
      <p:sp>
        <p:nvSpPr>
          <p:cNvPr id="30" name="Cube 29">
            <a:extLst>
              <a:ext uri="{FF2B5EF4-FFF2-40B4-BE49-F238E27FC236}">
                <a16:creationId xmlns:a16="http://schemas.microsoft.com/office/drawing/2014/main" id="{856C34EC-2D00-44B8-862E-0BEC1472DDCD}"/>
              </a:ext>
            </a:extLst>
          </p:cNvPr>
          <p:cNvSpPr/>
          <p:nvPr/>
        </p:nvSpPr>
        <p:spPr>
          <a:xfrm>
            <a:off x="6669048" y="2716655"/>
            <a:ext cx="553734" cy="1273312"/>
          </a:xfrm>
          <a:prstGeom prst="cube">
            <a:avLst>
              <a:gd name="adj" fmla="val 79681"/>
            </a:avLst>
          </a:prstGeom>
          <a:ln>
            <a:solidFill>
              <a:schemeClr val="tx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1" name="Cube 30">
            <a:extLst>
              <a:ext uri="{FF2B5EF4-FFF2-40B4-BE49-F238E27FC236}">
                <a16:creationId xmlns:a16="http://schemas.microsoft.com/office/drawing/2014/main" id="{69F9F618-AF25-42C1-B0D6-1DE4B3E04B33}"/>
              </a:ext>
            </a:extLst>
          </p:cNvPr>
          <p:cNvSpPr/>
          <p:nvPr/>
        </p:nvSpPr>
        <p:spPr>
          <a:xfrm>
            <a:off x="6459887" y="2716655"/>
            <a:ext cx="1398930" cy="1273312"/>
          </a:xfrm>
          <a:prstGeom prst="cube">
            <a:avLst>
              <a:gd name="adj" fmla="val 35205"/>
            </a:avLst>
          </a:prstGeom>
          <a:gradFill>
            <a:gsLst>
              <a:gs pos="0">
                <a:schemeClr val="accent6">
                  <a:lumMod val="22000"/>
                  <a:lumOff val="78000"/>
                  <a:alpha val="57000"/>
                </a:schemeClr>
              </a:gs>
              <a:gs pos="35000">
                <a:schemeClr val="accent6">
                  <a:tint val="37000"/>
                  <a:satMod val="300000"/>
                  <a:alpha val="44000"/>
                </a:schemeClr>
              </a:gs>
              <a:gs pos="100000">
                <a:schemeClr val="accent6">
                  <a:lumMod val="20000"/>
                  <a:lumOff val="80000"/>
                  <a:alpha val="38000"/>
                </a:schemeClr>
              </a:gs>
            </a:gsLst>
          </a:gra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A1D31DCA-340B-4FF4-9B17-D132F14F8DF2}"/>
              </a:ext>
            </a:extLst>
          </p:cNvPr>
          <p:cNvCxnSpPr>
            <a:cxnSpLocks/>
          </p:cNvCxnSpPr>
          <p:nvPr/>
        </p:nvCxnSpPr>
        <p:spPr>
          <a:xfrm>
            <a:off x="5539797" y="3366585"/>
            <a:ext cx="79199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7E270119-36F1-4C47-9B5C-4BD5E48C332A}"/>
              </a:ext>
            </a:extLst>
          </p:cNvPr>
          <p:cNvSpPr/>
          <p:nvPr/>
        </p:nvSpPr>
        <p:spPr>
          <a:xfrm>
            <a:off x="5499271" y="3299320"/>
            <a:ext cx="887355" cy="369332"/>
          </a:xfrm>
          <a:prstGeom prst="rect">
            <a:avLst/>
          </a:prstGeom>
        </p:spPr>
        <p:txBody>
          <a:bodyPr wrap="square">
            <a:spAutoFit/>
          </a:bodyPr>
          <a:lstStyle/>
          <a:p>
            <a:pPr algn="ctr"/>
            <a:r>
              <a:rPr lang="en-US" dirty="0">
                <a:latin typeface="ArialMT"/>
              </a:rPr>
              <a:t>pool</a:t>
            </a:r>
            <a:endParaRPr lang="en-US" dirty="0"/>
          </a:p>
        </p:txBody>
      </p:sp>
      <p:sp>
        <p:nvSpPr>
          <p:cNvPr id="15" name="Cube 14">
            <a:extLst>
              <a:ext uri="{FF2B5EF4-FFF2-40B4-BE49-F238E27FC236}">
                <a16:creationId xmlns:a16="http://schemas.microsoft.com/office/drawing/2014/main" id="{B06BDCE9-A686-4B97-B307-8CA7590D6476}"/>
              </a:ext>
            </a:extLst>
          </p:cNvPr>
          <p:cNvSpPr/>
          <p:nvPr/>
        </p:nvSpPr>
        <p:spPr>
          <a:xfrm>
            <a:off x="2061459" y="2515332"/>
            <a:ext cx="723671" cy="1665830"/>
          </a:xfrm>
          <a:prstGeom prst="cube">
            <a:avLst>
              <a:gd name="adj" fmla="val 81081"/>
            </a:avLst>
          </a:prstGeom>
          <a:gradFill>
            <a:gsLst>
              <a:gs pos="0">
                <a:schemeClr val="accent3">
                  <a:lumMod val="60000"/>
                  <a:lumOff val="40000"/>
                </a:schemeClr>
              </a:gs>
              <a:gs pos="35000">
                <a:schemeClr val="accent3">
                  <a:lumMod val="40000"/>
                  <a:lumOff val="60000"/>
                </a:schemeClr>
              </a:gs>
              <a:gs pos="100000">
                <a:schemeClr val="accent3">
                  <a:lumMod val="20000"/>
                  <a:lumOff val="80000"/>
                </a:schemeClr>
              </a:gs>
            </a:gsLst>
          </a:gradFill>
          <a:ln>
            <a:solidFill>
              <a:schemeClr val="tx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6" name="Cube 15">
            <a:extLst>
              <a:ext uri="{FF2B5EF4-FFF2-40B4-BE49-F238E27FC236}">
                <a16:creationId xmlns:a16="http://schemas.microsoft.com/office/drawing/2014/main" id="{BFD7D8A7-73E3-4BC1-8FA9-E996E7DF99B2}"/>
              </a:ext>
            </a:extLst>
          </p:cNvPr>
          <p:cNvSpPr/>
          <p:nvPr/>
        </p:nvSpPr>
        <p:spPr>
          <a:xfrm>
            <a:off x="1893636" y="2515332"/>
            <a:ext cx="1166994" cy="1665830"/>
          </a:xfrm>
          <a:prstGeom prst="cube">
            <a:avLst>
              <a:gd name="adj" fmla="val 49597"/>
            </a:avLst>
          </a:prstGeom>
          <a:gradFill>
            <a:gsLst>
              <a:gs pos="0">
                <a:schemeClr val="accent3">
                  <a:alpha val="57000"/>
                  <a:lumMod val="22000"/>
                  <a:lumOff val="78000"/>
                </a:schemeClr>
              </a:gs>
              <a:gs pos="35000">
                <a:schemeClr val="accent3">
                  <a:lumMod val="40000"/>
                  <a:lumOff val="60000"/>
                  <a:alpha val="44000"/>
                </a:schemeClr>
              </a:gs>
              <a:gs pos="100000">
                <a:schemeClr val="accent3">
                  <a:alpha val="38000"/>
                  <a:lumMod val="20000"/>
                  <a:lumOff val="80000"/>
                </a:schemeClr>
              </a:gs>
            </a:gsLst>
          </a:gra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73C3063-B752-42C6-ADFD-CC869374CBF0}"/>
              </a:ext>
            </a:extLst>
          </p:cNvPr>
          <p:cNvSpPr/>
          <p:nvPr/>
        </p:nvSpPr>
        <p:spPr>
          <a:xfrm>
            <a:off x="1979477" y="2185224"/>
            <a:ext cx="1499128" cy="338554"/>
          </a:xfrm>
          <a:prstGeom prst="rect">
            <a:avLst/>
          </a:prstGeom>
        </p:spPr>
        <p:txBody>
          <a:bodyPr wrap="none">
            <a:spAutoFit/>
          </a:bodyPr>
          <a:lstStyle/>
          <a:p>
            <a:r>
              <a:rPr lang="en-US" sz="1600" dirty="0"/>
              <a:t>224x224x</a:t>
            </a:r>
            <a:r>
              <a:rPr lang="en-US" sz="1600" b="1" dirty="0">
                <a:solidFill>
                  <a:srgbClr val="FF0000"/>
                </a:solidFill>
              </a:rPr>
              <a:t>32</a:t>
            </a:r>
          </a:p>
        </p:txBody>
      </p:sp>
      <p:cxnSp>
        <p:nvCxnSpPr>
          <p:cNvPr id="20" name="Straight Arrow Connector 19">
            <a:extLst>
              <a:ext uri="{FF2B5EF4-FFF2-40B4-BE49-F238E27FC236}">
                <a16:creationId xmlns:a16="http://schemas.microsoft.com/office/drawing/2014/main" id="{389225B2-DB35-472C-B306-3E1F0E8B9589}"/>
              </a:ext>
            </a:extLst>
          </p:cNvPr>
          <p:cNvCxnSpPr>
            <a:cxnSpLocks/>
          </p:cNvCxnSpPr>
          <p:nvPr/>
        </p:nvCxnSpPr>
        <p:spPr>
          <a:xfrm>
            <a:off x="3121859" y="3366585"/>
            <a:ext cx="69800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BAC94F43-73C3-4444-A788-F74B59995AE4}"/>
              </a:ext>
            </a:extLst>
          </p:cNvPr>
          <p:cNvSpPr/>
          <p:nvPr/>
        </p:nvSpPr>
        <p:spPr>
          <a:xfrm>
            <a:off x="2987345" y="3299320"/>
            <a:ext cx="887355" cy="369332"/>
          </a:xfrm>
          <a:prstGeom prst="rect">
            <a:avLst/>
          </a:prstGeom>
        </p:spPr>
        <p:txBody>
          <a:bodyPr wrap="square">
            <a:spAutoFit/>
          </a:bodyPr>
          <a:lstStyle/>
          <a:p>
            <a:pPr algn="ctr"/>
            <a:r>
              <a:rPr lang="en-US" dirty="0">
                <a:latin typeface="ArialMT"/>
              </a:rPr>
              <a:t>conv</a:t>
            </a:r>
            <a:endParaRPr lang="en-US" dirty="0"/>
          </a:p>
        </p:txBody>
      </p:sp>
      <p:sp>
        <p:nvSpPr>
          <p:cNvPr id="23" name="Cube 22">
            <a:extLst>
              <a:ext uri="{FF2B5EF4-FFF2-40B4-BE49-F238E27FC236}">
                <a16:creationId xmlns:a16="http://schemas.microsoft.com/office/drawing/2014/main" id="{35823E37-0525-49F4-A867-4DC54A4C85CF}"/>
              </a:ext>
            </a:extLst>
          </p:cNvPr>
          <p:cNvSpPr/>
          <p:nvPr/>
        </p:nvSpPr>
        <p:spPr>
          <a:xfrm>
            <a:off x="3856646" y="2515332"/>
            <a:ext cx="1631226" cy="1665830"/>
          </a:xfrm>
          <a:prstGeom prst="cube">
            <a:avLst>
              <a:gd name="adj" fmla="val 35957"/>
            </a:avLst>
          </a:prstGeom>
          <a:gradFill>
            <a:gsLst>
              <a:gs pos="0">
                <a:schemeClr val="accent6">
                  <a:lumMod val="22000"/>
                  <a:lumOff val="78000"/>
                  <a:alpha val="57000"/>
                </a:schemeClr>
              </a:gs>
              <a:gs pos="35000">
                <a:schemeClr val="accent6">
                  <a:tint val="37000"/>
                  <a:satMod val="300000"/>
                  <a:alpha val="44000"/>
                </a:schemeClr>
              </a:gs>
              <a:gs pos="100000">
                <a:schemeClr val="accent6">
                  <a:lumMod val="20000"/>
                  <a:lumOff val="80000"/>
                  <a:alpha val="38000"/>
                </a:schemeClr>
              </a:gs>
            </a:gsLst>
          </a:gra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880D646-3203-4D31-90B2-7DBB3742183E}"/>
              </a:ext>
            </a:extLst>
          </p:cNvPr>
          <p:cNvCxnSpPr/>
          <p:nvPr/>
        </p:nvCxnSpPr>
        <p:spPr>
          <a:xfrm flipV="1">
            <a:off x="3060631" y="2515332"/>
            <a:ext cx="1327861" cy="33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7373AE2D-E17A-4AC7-A8D0-0CA4E84A6A3E}"/>
              </a:ext>
            </a:extLst>
          </p:cNvPr>
          <p:cNvCxnSpPr/>
          <p:nvPr/>
        </p:nvCxnSpPr>
        <p:spPr>
          <a:xfrm flipV="1">
            <a:off x="2534451" y="4182254"/>
            <a:ext cx="1327861" cy="33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18EE851-7D81-49A3-9112-3349C1D2433A}"/>
              </a:ext>
            </a:extLst>
          </p:cNvPr>
          <p:cNvCxnSpPr>
            <a:cxnSpLocks/>
          </p:cNvCxnSpPr>
          <p:nvPr/>
        </p:nvCxnSpPr>
        <p:spPr>
          <a:xfrm flipV="1">
            <a:off x="4946696" y="3994946"/>
            <a:ext cx="1503860" cy="17541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245125F-46B3-4AD8-9D0F-1C08662DFA71}"/>
              </a:ext>
            </a:extLst>
          </p:cNvPr>
          <p:cNvCxnSpPr>
            <a:cxnSpLocks/>
          </p:cNvCxnSpPr>
          <p:nvPr/>
        </p:nvCxnSpPr>
        <p:spPr>
          <a:xfrm>
            <a:off x="5487873" y="2518715"/>
            <a:ext cx="1458043" cy="19684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4E2208A8-B58C-4D55-B191-916B20EDEA55}"/>
              </a:ext>
            </a:extLst>
          </p:cNvPr>
          <p:cNvCxnSpPr>
            <a:cxnSpLocks/>
          </p:cNvCxnSpPr>
          <p:nvPr/>
        </p:nvCxnSpPr>
        <p:spPr>
          <a:xfrm>
            <a:off x="4876465" y="3102041"/>
            <a:ext cx="1583422" cy="7398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03F79F6D-2769-4E92-B5AA-B74E22F7A2B0}"/>
              </a:ext>
            </a:extLst>
          </p:cNvPr>
          <p:cNvCxnSpPr/>
          <p:nvPr/>
        </p:nvCxnSpPr>
        <p:spPr>
          <a:xfrm flipV="1">
            <a:off x="2549100" y="3105471"/>
            <a:ext cx="1327861" cy="33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9" name="Cube 38">
            <a:extLst>
              <a:ext uri="{FF2B5EF4-FFF2-40B4-BE49-F238E27FC236}">
                <a16:creationId xmlns:a16="http://schemas.microsoft.com/office/drawing/2014/main" id="{0A599890-105F-44DC-9761-6E6A34349534}"/>
              </a:ext>
            </a:extLst>
          </p:cNvPr>
          <p:cNvSpPr/>
          <p:nvPr/>
        </p:nvSpPr>
        <p:spPr>
          <a:xfrm>
            <a:off x="8513770" y="2716655"/>
            <a:ext cx="1784594" cy="1273312"/>
          </a:xfrm>
          <a:prstGeom prst="cube">
            <a:avLst>
              <a:gd name="adj" fmla="val 35205"/>
            </a:avLst>
          </a:prstGeom>
          <a:gradFill>
            <a:gsLst>
              <a:gs pos="0">
                <a:schemeClr val="accent1">
                  <a:alpha val="57000"/>
                  <a:lumMod val="22000"/>
                  <a:lumOff val="78000"/>
                </a:schemeClr>
              </a:gs>
              <a:gs pos="35000">
                <a:schemeClr val="accent1">
                  <a:lumMod val="20000"/>
                  <a:lumOff val="80000"/>
                  <a:alpha val="44000"/>
                </a:schemeClr>
              </a:gs>
              <a:gs pos="100000">
                <a:schemeClr val="accent5">
                  <a:lumMod val="20000"/>
                  <a:lumOff val="80000"/>
                  <a:alpha val="38000"/>
                </a:schemeClr>
              </a:gs>
            </a:gsLst>
          </a:gra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A573E6A8-B74D-45ED-B310-353DB3877C66}"/>
              </a:ext>
            </a:extLst>
          </p:cNvPr>
          <p:cNvCxnSpPr>
            <a:cxnSpLocks/>
          </p:cNvCxnSpPr>
          <p:nvPr/>
        </p:nvCxnSpPr>
        <p:spPr>
          <a:xfrm>
            <a:off x="7952127" y="3366585"/>
            <a:ext cx="457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5F44C481-266D-4B17-8342-F2055C10C18D}"/>
              </a:ext>
            </a:extLst>
          </p:cNvPr>
          <p:cNvSpPr/>
          <p:nvPr/>
        </p:nvSpPr>
        <p:spPr>
          <a:xfrm>
            <a:off x="7742475" y="3299320"/>
            <a:ext cx="887355" cy="369332"/>
          </a:xfrm>
          <a:prstGeom prst="rect">
            <a:avLst/>
          </a:prstGeom>
        </p:spPr>
        <p:txBody>
          <a:bodyPr wrap="square">
            <a:spAutoFit/>
          </a:bodyPr>
          <a:lstStyle/>
          <a:p>
            <a:pPr algn="ctr"/>
            <a:r>
              <a:rPr lang="en-US" dirty="0">
                <a:latin typeface="ArialMT"/>
              </a:rPr>
              <a:t>conv</a:t>
            </a:r>
            <a:endParaRPr lang="en-US" dirty="0"/>
          </a:p>
        </p:txBody>
      </p:sp>
      <p:cxnSp>
        <p:nvCxnSpPr>
          <p:cNvPr id="42" name="Straight Connector 41">
            <a:extLst>
              <a:ext uri="{FF2B5EF4-FFF2-40B4-BE49-F238E27FC236}">
                <a16:creationId xmlns:a16="http://schemas.microsoft.com/office/drawing/2014/main" id="{0E3A4420-87E9-4AC2-9308-F93E5050FA4F}"/>
              </a:ext>
            </a:extLst>
          </p:cNvPr>
          <p:cNvCxnSpPr/>
          <p:nvPr/>
        </p:nvCxnSpPr>
        <p:spPr>
          <a:xfrm flipV="1">
            <a:off x="7878533" y="2716655"/>
            <a:ext cx="1097280" cy="33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113E17A6-E924-4430-A6EC-F0982F6820F0}"/>
              </a:ext>
            </a:extLst>
          </p:cNvPr>
          <p:cNvCxnSpPr/>
          <p:nvPr/>
        </p:nvCxnSpPr>
        <p:spPr>
          <a:xfrm flipV="1">
            <a:off x="7472475" y="3997664"/>
            <a:ext cx="1097280" cy="33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0F473A75-4FDE-4EEE-9EA2-FDB075020B17}"/>
              </a:ext>
            </a:extLst>
          </p:cNvPr>
          <p:cNvCxnSpPr/>
          <p:nvPr/>
        </p:nvCxnSpPr>
        <p:spPr>
          <a:xfrm flipV="1">
            <a:off x="7439651" y="5278673"/>
            <a:ext cx="1097280" cy="33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851B8EBD-B6B1-44AA-9CC1-4D7B83BEA29B}"/>
              </a:ext>
            </a:extLst>
          </p:cNvPr>
          <p:cNvCxnSpPr/>
          <p:nvPr/>
        </p:nvCxnSpPr>
        <p:spPr>
          <a:xfrm flipV="1">
            <a:off x="7413073" y="3167396"/>
            <a:ext cx="1097280" cy="33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Rectangle 46">
            <a:extLst>
              <a:ext uri="{FF2B5EF4-FFF2-40B4-BE49-F238E27FC236}">
                <a16:creationId xmlns:a16="http://schemas.microsoft.com/office/drawing/2014/main" id="{383E85B8-543F-47B0-A166-54C8F8D8A246}"/>
              </a:ext>
            </a:extLst>
          </p:cNvPr>
          <p:cNvSpPr/>
          <p:nvPr/>
        </p:nvSpPr>
        <p:spPr>
          <a:xfrm>
            <a:off x="8799236" y="2322220"/>
            <a:ext cx="1499128" cy="338554"/>
          </a:xfrm>
          <a:prstGeom prst="rect">
            <a:avLst/>
          </a:prstGeom>
        </p:spPr>
        <p:txBody>
          <a:bodyPr wrap="none">
            <a:spAutoFit/>
          </a:bodyPr>
          <a:lstStyle/>
          <a:p>
            <a:r>
              <a:rPr lang="en-US" sz="1600" dirty="0"/>
              <a:t>112x112x</a:t>
            </a:r>
            <a:r>
              <a:rPr lang="en-US" sz="1600" b="1" dirty="0">
                <a:solidFill>
                  <a:srgbClr val="FF0000"/>
                </a:solidFill>
              </a:rPr>
              <a:t>96</a:t>
            </a:r>
          </a:p>
        </p:txBody>
      </p:sp>
    </p:spTree>
    <p:extLst>
      <p:ext uri="{BB962C8B-B14F-4D97-AF65-F5344CB8AC3E}">
        <p14:creationId xmlns:p14="http://schemas.microsoft.com/office/powerpoint/2010/main" val="4045840140"/>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62</a:t>
            </a:fld>
            <a:endParaRPr lang="en-US" dirty="0"/>
          </a:p>
        </p:txBody>
      </p:sp>
      <p:sp>
        <p:nvSpPr>
          <p:cNvPr id="4" name="Date Placeholder 3"/>
          <p:cNvSpPr>
            <a:spLocks noGrp="1"/>
          </p:cNvSpPr>
          <p:nvPr>
            <p:ph type="dt" sz="half" idx="16"/>
          </p:nvPr>
        </p:nvSpPr>
        <p:spPr/>
        <p:txBody>
          <a:bodyPr/>
          <a:lstStyle/>
          <a:p>
            <a:pPr>
              <a:defRPr/>
            </a:pPr>
            <a:fld id="{3137D54C-61CE-1041-9449-8583DE2630BB}" type="datetime1">
              <a:rPr lang="en-US" smtClean="0"/>
              <a:pPr>
                <a:defRPr/>
              </a:pPr>
              <a:t>18-Sep-20</a:t>
            </a:fld>
            <a:endParaRPr lang="en-US" dirty="0"/>
          </a:p>
        </p:txBody>
      </p:sp>
      <p:sp>
        <p:nvSpPr>
          <p:cNvPr id="5" name="Title 4"/>
          <p:cNvSpPr>
            <a:spLocks noGrp="1"/>
          </p:cNvSpPr>
          <p:nvPr>
            <p:ph type="title"/>
          </p:nvPr>
        </p:nvSpPr>
        <p:spPr/>
        <p:txBody>
          <a:bodyPr/>
          <a:lstStyle/>
          <a:p>
            <a:r>
              <a:rPr lang="en-US" dirty="0">
                <a:solidFill>
                  <a:schemeClr val="tx1"/>
                </a:solidFill>
              </a:rPr>
              <a:t>Max and Average Pooling</a:t>
            </a:r>
          </a:p>
        </p:txBody>
      </p:sp>
      <p:sp>
        <p:nvSpPr>
          <p:cNvPr id="6" name="Text Placeholder 5"/>
          <p:cNvSpPr>
            <a:spLocks noGrp="1"/>
          </p:cNvSpPr>
          <p:nvPr>
            <p:ph type="body" sz="quarter" idx="17"/>
          </p:nvPr>
        </p:nvSpPr>
        <p:spPr/>
        <p:txBody>
          <a:bodyPr/>
          <a:lstStyle/>
          <a:p>
            <a:r>
              <a:rPr lang="id-ID" dirty="0"/>
              <a:t>Computer Vision</a:t>
            </a:r>
          </a:p>
        </p:txBody>
      </p:sp>
      <p:sp>
        <p:nvSpPr>
          <p:cNvPr id="2" name="Content Placeholder 1">
            <a:extLst>
              <a:ext uri="{FF2B5EF4-FFF2-40B4-BE49-F238E27FC236}">
                <a16:creationId xmlns:a16="http://schemas.microsoft.com/office/drawing/2014/main" id="{70A8D491-5248-4351-B760-D6F44E73EB0E}"/>
              </a:ext>
            </a:extLst>
          </p:cNvPr>
          <p:cNvSpPr>
            <a:spLocks noGrp="1"/>
          </p:cNvSpPr>
          <p:nvPr>
            <p:ph sz="quarter" idx="14"/>
          </p:nvPr>
        </p:nvSpPr>
        <p:spPr/>
        <p:txBody>
          <a:bodyPr/>
          <a:lstStyle/>
          <a:p>
            <a:r>
              <a:rPr lang="en-US" sz="2000" dirty="0"/>
              <a:t>The Pooling Layer combines the activation in a local area then passes it on to the next layer</a:t>
            </a:r>
          </a:p>
          <a:p>
            <a:pPr lvl="1"/>
            <a:r>
              <a:rPr lang="en-US" dirty="0"/>
              <a:t>Max Pooling</a:t>
            </a:r>
          </a:p>
          <a:p>
            <a:pPr lvl="1"/>
            <a:r>
              <a:rPr lang="en-US" dirty="0"/>
              <a:t>Average Pooling</a:t>
            </a:r>
          </a:p>
        </p:txBody>
      </p:sp>
      <p:graphicFrame>
        <p:nvGraphicFramePr>
          <p:cNvPr id="17" name="Table 16">
            <a:extLst>
              <a:ext uri="{FF2B5EF4-FFF2-40B4-BE49-F238E27FC236}">
                <a16:creationId xmlns:a16="http://schemas.microsoft.com/office/drawing/2014/main" id="{7F83FF66-6CF3-41C7-82EC-7F3EE85227F6}"/>
              </a:ext>
            </a:extLst>
          </p:cNvPr>
          <p:cNvGraphicFramePr>
            <a:graphicFrameLocks noGrp="1"/>
          </p:cNvGraphicFramePr>
          <p:nvPr/>
        </p:nvGraphicFramePr>
        <p:xfrm>
          <a:off x="5312710" y="4018137"/>
          <a:ext cx="1838324" cy="1483360"/>
        </p:xfrm>
        <a:graphic>
          <a:graphicData uri="http://schemas.openxmlformats.org/drawingml/2006/table">
            <a:tbl>
              <a:tblPr firstRow="1" bandRow="1"/>
              <a:tblGrid>
                <a:gridCol w="459581">
                  <a:extLst>
                    <a:ext uri="{9D8B030D-6E8A-4147-A177-3AD203B41FA5}">
                      <a16:colId xmlns:a16="http://schemas.microsoft.com/office/drawing/2014/main" val="533097374"/>
                    </a:ext>
                  </a:extLst>
                </a:gridCol>
                <a:gridCol w="459581">
                  <a:extLst>
                    <a:ext uri="{9D8B030D-6E8A-4147-A177-3AD203B41FA5}">
                      <a16:colId xmlns:a16="http://schemas.microsoft.com/office/drawing/2014/main" val="1273938384"/>
                    </a:ext>
                  </a:extLst>
                </a:gridCol>
                <a:gridCol w="459581">
                  <a:extLst>
                    <a:ext uri="{9D8B030D-6E8A-4147-A177-3AD203B41FA5}">
                      <a16:colId xmlns:a16="http://schemas.microsoft.com/office/drawing/2014/main" val="553203218"/>
                    </a:ext>
                  </a:extLst>
                </a:gridCol>
                <a:gridCol w="459581">
                  <a:extLst>
                    <a:ext uri="{9D8B030D-6E8A-4147-A177-3AD203B41FA5}">
                      <a16:colId xmlns:a16="http://schemas.microsoft.com/office/drawing/2014/main" val="341764176"/>
                    </a:ext>
                  </a:extLst>
                </a:gridCol>
              </a:tblGrid>
              <a:tr h="370840">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pPr algn="ctr"/>
                      <a:r>
                        <a:rPr lang="id-ID" sz="1800" dirty="0"/>
                        <a:t>15</a:t>
                      </a:r>
                      <a:endParaRPr lang="en-US" sz="1800" dirty="0"/>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40000"/>
                        <a:lumOff val="60000"/>
                      </a:srgbClr>
                    </a:solidFill>
                  </a:tcPr>
                </a:tc>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pPr algn="ctr"/>
                      <a:r>
                        <a:rPr lang="id-ID" sz="1800" dirty="0"/>
                        <a:t>9</a:t>
                      </a:r>
                      <a:endParaRPr lang="en-US" sz="1800" dirty="0"/>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40000"/>
                        <a:lumOff val="60000"/>
                      </a:srgbClr>
                    </a:solidFill>
                  </a:tcPr>
                </a:tc>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pPr algn="ctr"/>
                      <a:r>
                        <a:rPr lang="id-ID" sz="1800" dirty="0"/>
                        <a:t>4</a:t>
                      </a:r>
                      <a:endParaRPr lang="en-US" sz="1800" dirty="0"/>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40000"/>
                        <a:lumOff val="60000"/>
                      </a:srgbClr>
                    </a:solidFill>
                  </a:tcPr>
                </a:tc>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pPr algn="ctr"/>
                      <a:r>
                        <a:rPr lang="id-ID" sz="1800" dirty="0"/>
                        <a:t>2</a:t>
                      </a:r>
                      <a:endParaRPr lang="en-US" sz="1800" dirty="0"/>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40000"/>
                        <a:lumOff val="60000"/>
                      </a:srgbClr>
                    </a:solidFill>
                  </a:tcPr>
                </a:tc>
                <a:extLst>
                  <a:ext uri="{0D108BD9-81ED-4DB2-BD59-A6C34878D82A}">
                    <a16:rowId xmlns:a16="http://schemas.microsoft.com/office/drawing/2014/main" val="3404668376"/>
                  </a:ext>
                </a:extLst>
              </a:tr>
              <a:tr h="370840">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pPr algn="ctr"/>
                      <a:r>
                        <a:rPr lang="id-ID" sz="1800" dirty="0"/>
                        <a:t>11</a:t>
                      </a:r>
                      <a:endParaRPr lang="en-US" sz="1800" dirty="0"/>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40000"/>
                        <a:lumOff val="60000"/>
                      </a:srgbClr>
                    </a:solidFill>
                  </a:tcPr>
                </a:tc>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pPr algn="ctr"/>
                      <a:r>
                        <a:rPr lang="id-ID" sz="1800" dirty="0"/>
                        <a:t>5</a:t>
                      </a:r>
                      <a:endParaRPr lang="en-US" sz="1800" dirty="0"/>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40000"/>
                        <a:lumOff val="60000"/>
                      </a:srgbClr>
                    </a:solidFill>
                  </a:tcPr>
                </a:tc>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pPr algn="ctr"/>
                      <a:r>
                        <a:rPr lang="id-ID" sz="1800" dirty="0"/>
                        <a:t>8</a:t>
                      </a:r>
                      <a:endParaRPr lang="en-US" sz="1800" dirty="0"/>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40000"/>
                        <a:lumOff val="60000"/>
                      </a:srgbClr>
                    </a:solidFill>
                  </a:tcPr>
                </a:tc>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pPr algn="ctr"/>
                      <a:r>
                        <a:rPr lang="id-ID" sz="1800" dirty="0"/>
                        <a:t>6</a:t>
                      </a:r>
                      <a:endParaRPr lang="en-US" sz="1800" dirty="0"/>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40000"/>
                        <a:lumOff val="60000"/>
                      </a:srgbClr>
                    </a:solidFill>
                  </a:tcPr>
                </a:tc>
                <a:extLst>
                  <a:ext uri="{0D108BD9-81ED-4DB2-BD59-A6C34878D82A}">
                    <a16:rowId xmlns:a16="http://schemas.microsoft.com/office/drawing/2014/main" val="3389551154"/>
                  </a:ext>
                </a:extLst>
              </a:tr>
              <a:tr h="370840">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pPr algn="ctr"/>
                      <a:r>
                        <a:rPr lang="id-ID" sz="1800" dirty="0"/>
                        <a:t>8</a:t>
                      </a:r>
                      <a:endParaRPr lang="en-US" sz="1800" dirty="0"/>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pPr algn="ctr"/>
                      <a:r>
                        <a:rPr lang="id-ID" sz="1800" dirty="0"/>
                        <a:t>7</a:t>
                      </a:r>
                      <a:endParaRPr lang="en-US" sz="1800" dirty="0"/>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pPr algn="ctr"/>
                      <a:r>
                        <a:rPr lang="id-ID" sz="1800" dirty="0"/>
                        <a:t>3</a:t>
                      </a:r>
                      <a:endParaRPr lang="en-US" sz="1800" dirty="0"/>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40000"/>
                        <a:lumOff val="60000"/>
                      </a:srgbClr>
                    </a:solidFill>
                  </a:tcPr>
                </a:tc>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pPr algn="ctr"/>
                      <a:r>
                        <a:rPr lang="id-ID" sz="1800" dirty="0"/>
                        <a:t>17</a:t>
                      </a:r>
                      <a:endParaRPr lang="en-US" sz="1800" dirty="0"/>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40000"/>
                        <a:lumOff val="60000"/>
                      </a:srgbClr>
                    </a:solidFill>
                  </a:tcPr>
                </a:tc>
                <a:extLst>
                  <a:ext uri="{0D108BD9-81ED-4DB2-BD59-A6C34878D82A}">
                    <a16:rowId xmlns:a16="http://schemas.microsoft.com/office/drawing/2014/main" val="831749114"/>
                  </a:ext>
                </a:extLst>
              </a:tr>
              <a:tr h="370840">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pPr algn="ctr"/>
                      <a:r>
                        <a:rPr lang="id-ID" sz="1800" dirty="0"/>
                        <a:t>2</a:t>
                      </a:r>
                      <a:endParaRPr lang="en-US" sz="1800" dirty="0"/>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pPr algn="ctr"/>
                      <a:r>
                        <a:rPr lang="id-ID" sz="1800" dirty="0"/>
                        <a:t>3</a:t>
                      </a:r>
                      <a:endParaRPr lang="en-US" sz="1800" dirty="0"/>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pPr algn="ctr"/>
                      <a:r>
                        <a:rPr lang="id-ID" sz="1800" dirty="0"/>
                        <a:t>7</a:t>
                      </a:r>
                      <a:endParaRPr lang="en-US" sz="1800" dirty="0"/>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40000"/>
                        <a:lumOff val="60000"/>
                      </a:srgbClr>
                    </a:solidFill>
                  </a:tcPr>
                </a:tc>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pPr algn="ctr"/>
                      <a:r>
                        <a:rPr lang="id-ID" sz="1800" dirty="0"/>
                        <a:t>3</a:t>
                      </a:r>
                      <a:endParaRPr lang="en-US" sz="1800" dirty="0"/>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40000"/>
                        <a:lumOff val="60000"/>
                      </a:srgbClr>
                    </a:solidFill>
                  </a:tcPr>
                </a:tc>
                <a:extLst>
                  <a:ext uri="{0D108BD9-81ED-4DB2-BD59-A6C34878D82A}">
                    <a16:rowId xmlns:a16="http://schemas.microsoft.com/office/drawing/2014/main" val="2754151794"/>
                  </a:ext>
                </a:extLst>
              </a:tr>
            </a:tbl>
          </a:graphicData>
        </a:graphic>
      </p:graphicFrame>
      <p:graphicFrame>
        <p:nvGraphicFramePr>
          <p:cNvPr id="18" name="Table 17">
            <a:extLst>
              <a:ext uri="{FF2B5EF4-FFF2-40B4-BE49-F238E27FC236}">
                <a16:creationId xmlns:a16="http://schemas.microsoft.com/office/drawing/2014/main" id="{2A4CED16-8D76-400B-9CF4-83AEB5071A6E}"/>
              </a:ext>
            </a:extLst>
          </p:cNvPr>
          <p:cNvGraphicFramePr>
            <a:graphicFrameLocks noGrp="1"/>
          </p:cNvGraphicFramePr>
          <p:nvPr/>
        </p:nvGraphicFramePr>
        <p:xfrm>
          <a:off x="3152666" y="4388977"/>
          <a:ext cx="919162" cy="741680"/>
        </p:xfrm>
        <a:graphic>
          <a:graphicData uri="http://schemas.openxmlformats.org/drawingml/2006/table">
            <a:tbl>
              <a:tblPr firstRow="1" bandRow="1"/>
              <a:tblGrid>
                <a:gridCol w="459581">
                  <a:extLst>
                    <a:ext uri="{9D8B030D-6E8A-4147-A177-3AD203B41FA5}">
                      <a16:colId xmlns:a16="http://schemas.microsoft.com/office/drawing/2014/main" val="3984734719"/>
                    </a:ext>
                  </a:extLst>
                </a:gridCol>
                <a:gridCol w="459581">
                  <a:extLst>
                    <a:ext uri="{9D8B030D-6E8A-4147-A177-3AD203B41FA5}">
                      <a16:colId xmlns:a16="http://schemas.microsoft.com/office/drawing/2014/main" val="3346198399"/>
                    </a:ext>
                  </a:extLst>
                </a:gridCol>
              </a:tblGrid>
              <a:tr h="370840">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pPr algn="ctr"/>
                      <a:r>
                        <a:rPr lang="id-ID" sz="1800" dirty="0"/>
                        <a:t>15</a:t>
                      </a:r>
                      <a:endParaRPr lang="en-US" sz="1800" dirty="0"/>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40000"/>
                        <a:lumOff val="60000"/>
                      </a:srgbClr>
                    </a:solidFill>
                  </a:tcPr>
                </a:tc>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pPr algn="ctr"/>
                      <a:r>
                        <a:rPr lang="id-ID" sz="1800" dirty="0"/>
                        <a:t>8</a:t>
                      </a:r>
                      <a:endParaRPr lang="en-US" sz="1800" dirty="0"/>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40000"/>
                        <a:lumOff val="60000"/>
                      </a:srgbClr>
                    </a:solidFill>
                  </a:tcPr>
                </a:tc>
                <a:extLst>
                  <a:ext uri="{0D108BD9-81ED-4DB2-BD59-A6C34878D82A}">
                    <a16:rowId xmlns:a16="http://schemas.microsoft.com/office/drawing/2014/main" val="2439379874"/>
                  </a:ext>
                </a:extLst>
              </a:tr>
              <a:tr h="370840">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pPr algn="ctr"/>
                      <a:r>
                        <a:rPr lang="id-ID" sz="1800" dirty="0"/>
                        <a:t>8</a:t>
                      </a:r>
                      <a:endParaRPr lang="en-US" sz="1800" dirty="0"/>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pPr algn="ctr"/>
                      <a:r>
                        <a:rPr lang="id-ID" sz="1800" dirty="0"/>
                        <a:t>17</a:t>
                      </a:r>
                      <a:endParaRPr lang="en-US" sz="1800" dirty="0"/>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40000"/>
                        <a:lumOff val="60000"/>
                      </a:srgbClr>
                    </a:solidFill>
                  </a:tcPr>
                </a:tc>
                <a:extLst>
                  <a:ext uri="{0D108BD9-81ED-4DB2-BD59-A6C34878D82A}">
                    <a16:rowId xmlns:a16="http://schemas.microsoft.com/office/drawing/2014/main" val="1958711211"/>
                  </a:ext>
                </a:extLst>
              </a:tr>
            </a:tbl>
          </a:graphicData>
        </a:graphic>
      </p:graphicFrame>
      <p:graphicFrame>
        <p:nvGraphicFramePr>
          <p:cNvPr id="19" name="Table 18">
            <a:extLst>
              <a:ext uri="{FF2B5EF4-FFF2-40B4-BE49-F238E27FC236}">
                <a16:creationId xmlns:a16="http://schemas.microsoft.com/office/drawing/2014/main" id="{303F199B-7412-46A8-90BF-CB6209EFE2F3}"/>
              </a:ext>
            </a:extLst>
          </p:cNvPr>
          <p:cNvGraphicFramePr>
            <a:graphicFrameLocks noGrp="1"/>
          </p:cNvGraphicFramePr>
          <p:nvPr/>
        </p:nvGraphicFramePr>
        <p:xfrm>
          <a:off x="8391914" y="4388977"/>
          <a:ext cx="919162" cy="741680"/>
        </p:xfrm>
        <a:graphic>
          <a:graphicData uri="http://schemas.openxmlformats.org/drawingml/2006/table">
            <a:tbl>
              <a:tblPr firstRow="1" bandRow="1"/>
              <a:tblGrid>
                <a:gridCol w="459581">
                  <a:extLst>
                    <a:ext uri="{9D8B030D-6E8A-4147-A177-3AD203B41FA5}">
                      <a16:colId xmlns:a16="http://schemas.microsoft.com/office/drawing/2014/main" val="3984734719"/>
                    </a:ext>
                  </a:extLst>
                </a:gridCol>
                <a:gridCol w="459581">
                  <a:extLst>
                    <a:ext uri="{9D8B030D-6E8A-4147-A177-3AD203B41FA5}">
                      <a16:colId xmlns:a16="http://schemas.microsoft.com/office/drawing/2014/main" val="3346198399"/>
                    </a:ext>
                  </a:extLst>
                </a:gridCol>
              </a:tblGrid>
              <a:tr h="370840">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pPr algn="ctr"/>
                      <a:r>
                        <a:rPr lang="id-ID" sz="1800" dirty="0"/>
                        <a:t>10</a:t>
                      </a:r>
                      <a:endParaRPr lang="en-US" sz="1800" dirty="0"/>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0AD47">
                        <a:lumMod val="40000"/>
                        <a:lumOff val="60000"/>
                      </a:srgbClr>
                    </a:solidFill>
                  </a:tcPr>
                </a:tc>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pPr algn="ctr"/>
                      <a:r>
                        <a:rPr lang="id-ID" sz="1800" dirty="0"/>
                        <a:t>5</a:t>
                      </a:r>
                      <a:endParaRPr lang="en-US" sz="1800" dirty="0"/>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FFC000">
                        <a:lumMod val="40000"/>
                        <a:lumOff val="60000"/>
                      </a:srgbClr>
                    </a:solidFill>
                  </a:tcPr>
                </a:tc>
                <a:extLst>
                  <a:ext uri="{0D108BD9-81ED-4DB2-BD59-A6C34878D82A}">
                    <a16:rowId xmlns:a16="http://schemas.microsoft.com/office/drawing/2014/main" val="2439379874"/>
                  </a:ext>
                </a:extLst>
              </a:tr>
              <a:tr h="370840">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pPr algn="ctr"/>
                      <a:r>
                        <a:rPr lang="id-ID" sz="1800" dirty="0"/>
                        <a:t>5</a:t>
                      </a:r>
                      <a:endParaRPr lang="en-US" sz="1800" dirty="0"/>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pPr algn="ctr"/>
                      <a:r>
                        <a:rPr lang="id-ID" sz="1800" dirty="0"/>
                        <a:t>8</a:t>
                      </a:r>
                      <a:endParaRPr lang="en-US" sz="1800" dirty="0"/>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D7D31">
                        <a:lumMod val="40000"/>
                        <a:lumOff val="60000"/>
                      </a:srgbClr>
                    </a:solidFill>
                  </a:tcPr>
                </a:tc>
                <a:extLst>
                  <a:ext uri="{0D108BD9-81ED-4DB2-BD59-A6C34878D82A}">
                    <a16:rowId xmlns:a16="http://schemas.microsoft.com/office/drawing/2014/main" val="1958711211"/>
                  </a:ext>
                </a:extLst>
              </a:tr>
            </a:tbl>
          </a:graphicData>
        </a:graphic>
      </p:graphicFrame>
      <p:cxnSp>
        <p:nvCxnSpPr>
          <p:cNvPr id="20" name="Straight Arrow Connector 19">
            <a:extLst>
              <a:ext uri="{FF2B5EF4-FFF2-40B4-BE49-F238E27FC236}">
                <a16:creationId xmlns:a16="http://schemas.microsoft.com/office/drawing/2014/main" id="{00B62885-FC8E-4EC0-9006-0659C537421A}"/>
              </a:ext>
            </a:extLst>
          </p:cNvPr>
          <p:cNvCxnSpPr/>
          <p:nvPr/>
        </p:nvCxnSpPr>
        <p:spPr>
          <a:xfrm flipH="1">
            <a:off x="4425569" y="4759817"/>
            <a:ext cx="533400" cy="0"/>
          </a:xfrm>
          <a:prstGeom prst="straightConnector1">
            <a:avLst/>
          </a:prstGeom>
          <a:noFill/>
          <a:ln w="19050" cap="flat" cmpd="sng" algn="ctr">
            <a:solidFill>
              <a:srgbClr val="0000FF"/>
            </a:solidFill>
            <a:prstDash val="solid"/>
            <a:miter lim="800000"/>
            <a:tailEnd type="triangle"/>
          </a:ln>
          <a:effectLst/>
        </p:spPr>
      </p:cxnSp>
      <p:cxnSp>
        <p:nvCxnSpPr>
          <p:cNvPr id="21" name="Straight Arrow Connector 20">
            <a:extLst>
              <a:ext uri="{FF2B5EF4-FFF2-40B4-BE49-F238E27FC236}">
                <a16:creationId xmlns:a16="http://schemas.microsoft.com/office/drawing/2014/main" id="{8FBDB1D0-D64F-4D7C-A33F-D1267EC1053E}"/>
              </a:ext>
            </a:extLst>
          </p:cNvPr>
          <p:cNvCxnSpPr>
            <a:cxnSpLocks/>
          </p:cNvCxnSpPr>
          <p:nvPr/>
        </p:nvCxnSpPr>
        <p:spPr>
          <a:xfrm>
            <a:off x="7504774" y="4759817"/>
            <a:ext cx="533400" cy="0"/>
          </a:xfrm>
          <a:prstGeom prst="straightConnector1">
            <a:avLst/>
          </a:prstGeom>
          <a:noFill/>
          <a:ln w="19050" cap="flat" cmpd="sng" algn="ctr">
            <a:solidFill>
              <a:srgbClr val="0000FF"/>
            </a:solidFill>
            <a:prstDash val="solid"/>
            <a:miter lim="800000"/>
            <a:tailEnd type="triangle"/>
          </a:ln>
          <a:effectLst/>
        </p:spPr>
      </p:cxnSp>
      <p:sp>
        <p:nvSpPr>
          <p:cNvPr id="22" name="Rectangle 21">
            <a:extLst>
              <a:ext uri="{FF2B5EF4-FFF2-40B4-BE49-F238E27FC236}">
                <a16:creationId xmlns:a16="http://schemas.microsoft.com/office/drawing/2014/main" id="{6CB29695-577A-449A-8118-A92E0370E3AA}"/>
              </a:ext>
            </a:extLst>
          </p:cNvPr>
          <p:cNvSpPr/>
          <p:nvPr/>
        </p:nvSpPr>
        <p:spPr>
          <a:xfrm>
            <a:off x="2943795" y="5127382"/>
            <a:ext cx="1336904" cy="369332"/>
          </a:xfrm>
          <a:prstGeom prst="rect">
            <a:avLst/>
          </a:prstGeom>
        </p:spPr>
        <p:txBody>
          <a:bodyPr wrap="none">
            <a:spAutoFit/>
          </a:bodyPr>
          <a:lstStyle/>
          <a:p>
            <a:pPr defTabSz="914400" fontAlgn="auto">
              <a:spcBef>
                <a:spcPts val="0"/>
              </a:spcBef>
              <a:spcAft>
                <a:spcPts val="0"/>
              </a:spcAft>
            </a:pPr>
            <a:r>
              <a:rPr lang="id-ID" dirty="0">
                <a:solidFill>
                  <a:prstClr val="black"/>
                </a:solidFill>
                <a:latin typeface="Product Sans"/>
                <a:ea typeface="+mn-ea"/>
                <a:cs typeface="+mn-cs"/>
              </a:rPr>
              <a:t>Max Pooling</a:t>
            </a:r>
          </a:p>
        </p:txBody>
      </p:sp>
      <p:sp>
        <p:nvSpPr>
          <p:cNvPr id="23" name="Rectangle 22">
            <a:extLst>
              <a:ext uri="{FF2B5EF4-FFF2-40B4-BE49-F238E27FC236}">
                <a16:creationId xmlns:a16="http://schemas.microsoft.com/office/drawing/2014/main" id="{A4B3E703-0DA3-47D6-8DF3-8574A4B084B7}"/>
              </a:ext>
            </a:extLst>
          </p:cNvPr>
          <p:cNvSpPr/>
          <p:nvPr/>
        </p:nvSpPr>
        <p:spPr>
          <a:xfrm>
            <a:off x="8008252" y="5127382"/>
            <a:ext cx="1686487" cy="369332"/>
          </a:xfrm>
          <a:prstGeom prst="rect">
            <a:avLst/>
          </a:prstGeom>
        </p:spPr>
        <p:txBody>
          <a:bodyPr wrap="none">
            <a:spAutoFit/>
          </a:bodyPr>
          <a:lstStyle/>
          <a:p>
            <a:pPr algn="ctr" defTabSz="914400" fontAlgn="auto">
              <a:spcBef>
                <a:spcPts val="0"/>
              </a:spcBef>
              <a:spcAft>
                <a:spcPts val="0"/>
              </a:spcAft>
            </a:pPr>
            <a:r>
              <a:rPr lang="id-ID" dirty="0">
                <a:solidFill>
                  <a:prstClr val="black"/>
                </a:solidFill>
                <a:latin typeface="Product Sans"/>
                <a:ea typeface="+mn-ea"/>
                <a:cs typeface="+mn-cs"/>
              </a:rPr>
              <a:t>Average Pooling</a:t>
            </a:r>
          </a:p>
        </p:txBody>
      </p:sp>
    </p:spTree>
    <p:extLst>
      <p:ext uri="{BB962C8B-B14F-4D97-AF65-F5344CB8AC3E}">
        <p14:creationId xmlns:p14="http://schemas.microsoft.com/office/powerpoint/2010/main" val="253852812"/>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F2884EB-C6E3-684C-A39B-0E652C4E0E60}" type="slidenum">
              <a:rPr lang="en-US" smtClean="0"/>
              <a:pPr>
                <a:defRPr/>
              </a:pPr>
              <a:t>63</a:t>
            </a:fld>
            <a:endParaRPr lang="en-US" dirty="0"/>
          </a:p>
        </p:txBody>
      </p:sp>
      <p:sp>
        <p:nvSpPr>
          <p:cNvPr id="4" name="Date Placeholder 3"/>
          <p:cNvSpPr>
            <a:spLocks noGrp="1"/>
          </p:cNvSpPr>
          <p:nvPr>
            <p:ph type="dt" sz="half" idx="11"/>
          </p:nvPr>
        </p:nvSpPr>
        <p:spPr/>
        <p:txBody>
          <a:bodyPr/>
          <a:lstStyle/>
          <a:p>
            <a:pPr>
              <a:defRPr/>
            </a:pPr>
            <a:fld id="{3137D54C-61CE-1041-9449-8583DE2630BB}" type="datetime1">
              <a:rPr lang="en-US" smtClean="0"/>
              <a:pPr>
                <a:defRPr/>
              </a:pPr>
              <a:t>18-Sep-20</a:t>
            </a:fld>
            <a:endParaRPr lang="en-US" dirty="0"/>
          </a:p>
        </p:txBody>
      </p:sp>
      <p:sp>
        <p:nvSpPr>
          <p:cNvPr id="8" name="Text Placeholder 7"/>
          <p:cNvSpPr>
            <a:spLocks noGrp="1"/>
          </p:cNvSpPr>
          <p:nvPr>
            <p:ph type="body" sz="quarter" idx="17"/>
          </p:nvPr>
        </p:nvSpPr>
        <p:spPr/>
        <p:txBody>
          <a:bodyPr/>
          <a:lstStyle/>
          <a:p>
            <a:r>
              <a:rPr lang="id-ID" dirty="0"/>
              <a:t>Computer Vision</a:t>
            </a:r>
          </a:p>
        </p:txBody>
      </p:sp>
      <p:sp>
        <p:nvSpPr>
          <p:cNvPr id="9" name="Title 6"/>
          <p:cNvSpPr txBox="1">
            <a:spLocks/>
          </p:cNvSpPr>
          <p:nvPr/>
        </p:nvSpPr>
        <p:spPr bwMode="auto">
          <a:xfrm>
            <a:off x="1932781" y="3001930"/>
            <a:ext cx="8326438" cy="64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tx1">
                    <a:lumMod val="75000"/>
                    <a:lumOff val="25000"/>
                  </a:schemeClr>
                </a:solidFill>
                <a:latin typeface="+mj-lt"/>
                <a:ea typeface="ＭＳ Ｐゴシック" charset="0"/>
                <a:cs typeface="ＭＳ Ｐゴシック" charset="0"/>
              </a:defRPr>
            </a:lvl1pPr>
            <a:lvl2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2pPr>
            <a:lvl3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3pPr>
            <a:lvl4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4pPr>
            <a:lvl5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5pPr>
            <a:lvl6pPr marL="4572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6pPr>
            <a:lvl7pPr marL="9144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7pPr>
            <a:lvl8pPr marL="13716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8pPr>
            <a:lvl9pPr marL="18288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9pPr>
          </a:lstStyle>
          <a:p>
            <a:pPr algn="ctr"/>
            <a:r>
              <a:rPr lang="en-US" dirty="0">
                <a:solidFill>
                  <a:schemeClr val="tx1"/>
                </a:solidFill>
              </a:rPr>
              <a:t>CNN are Everywhere</a:t>
            </a:r>
          </a:p>
        </p:txBody>
      </p:sp>
    </p:spTree>
    <p:extLst>
      <p:ext uri="{BB962C8B-B14F-4D97-AF65-F5344CB8AC3E}">
        <p14:creationId xmlns:p14="http://schemas.microsoft.com/office/powerpoint/2010/main" val="3863638082"/>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59EB96-16C0-4A52-BE94-2105CEE67B94}"/>
              </a:ext>
            </a:extLst>
          </p:cNvPr>
          <p:cNvSpPr>
            <a:spLocks noGrp="1"/>
          </p:cNvSpPr>
          <p:nvPr>
            <p:ph type="sldNum" sz="quarter" idx="10"/>
          </p:nvPr>
        </p:nvSpPr>
        <p:spPr/>
        <p:txBody>
          <a:bodyPr/>
          <a:lstStyle/>
          <a:p>
            <a:pPr>
              <a:defRPr/>
            </a:pPr>
            <a:fld id="{F0540D16-EBF5-0D44-A21F-B32E9F609578}" type="slidenum">
              <a:rPr lang="en-US" smtClean="0"/>
              <a:pPr>
                <a:defRPr/>
              </a:pPr>
              <a:t>64</a:t>
            </a:fld>
            <a:endParaRPr lang="en-US" dirty="0"/>
          </a:p>
        </p:txBody>
      </p:sp>
      <p:sp>
        <p:nvSpPr>
          <p:cNvPr id="3" name="Title 2">
            <a:extLst>
              <a:ext uri="{FF2B5EF4-FFF2-40B4-BE49-F238E27FC236}">
                <a16:creationId xmlns:a16="http://schemas.microsoft.com/office/drawing/2014/main" id="{3A34AD57-F92F-49B9-8AC9-10E7F7A69685}"/>
              </a:ext>
            </a:extLst>
          </p:cNvPr>
          <p:cNvSpPr>
            <a:spLocks noGrp="1"/>
          </p:cNvSpPr>
          <p:nvPr>
            <p:ph type="title"/>
          </p:nvPr>
        </p:nvSpPr>
        <p:spPr/>
        <p:txBody>
          <a:bodyPr/>
          <a:lstStyle/>
          <a:p>
            <a:r>
              <a:rPr lang="en-US" dirty="0">
                <a:solidFill>
                  <a:schemeClr val="tx1"/>
                </a:solidFill>
              </a:rPr>
              <a:t>Today : CNN are everywhere</a:t>
            </a:r>
            <a:endParaRPr lang="id-ID" dirty="0"/>
          </a:p>
        </p:txBody>
      </p:sp>
      <p:sp>
        <p:nvSpPr>
          <p:cNvPr id="4" name="Text Placeholder 3">
            <a:extLst>
              <a:ext uri="{FF2B5EF4-FFF2-40B4-BE49-F238E27FC236}">
                <a16:creationId xmlns:a16="http://schemas.microsoft.com/office/drawing/2014/main" id="{CF0D32BE-3F64-4D40-A871-6F6E364E1EE6}"/>
              </a:ext>
            </a:extLst>
          </p:cNvPr>
          <p:cNvSpPr>
            <a:spLocks noGrp="1"/>
          </p:cNvSpPr>
          <p:nvPr>
            <p:ph type="body" sz="quarter" idx="17"/>
          </p:nvPr>
        </p:nvSpPr>
        <p:spPr/>
        <p:txBody>
          <a:bodyPr/>
          <a:lstStyle/>
          <a:p>
            <a:r>
              <a:rPr lang="id-ID" dirty="0"/>
              <a:t>Computer Vision</a:t>
            </a:r>
          </a:p>
        </p:txBody>
      </p:sp>
      <p:sp>
        <p:nvSpPr>
          <p:cNvPr id="19" name="Rectangle 18">
            <a:extLst>
              <a:ext uri="{FF2B5EF4-FFF2-40B4-BE49-F238E27FC236}">
                <a16:creationId xmlns:a16="http://schemas.microsoft.com/office/drawing/2014/main" id="{3A83CCCB-2971-4D68-9D89-C3A0528E761E}"/>
              </a:ext>
            </a:extLst>
          </p:cNvPr>
          <p:cNvSpPr/>
          <p:nvPr/>
        </p:nvSpPr>
        <p:spPr>
          <a:xfrm>
            <a:off x="9666234" y="5903529"/>
            <a:ext cx="2005677" cy="369332"/>
          </a:xfrm>
          <a:prstGeom prst="rect">
            <a:avLst/>
          </a:prstGeom>
        </p:spPr>
        <p:txBody>
          <a:bodyPr wrap="none">
            <a:spAutoFit/>
          </a:bodyPr>
          <a:lstStyle/>
          <a:p>
            <a:pPr algn="r"/>
            <a:r>
              <a:rPr lang="en-US" dirty="0">
                <a:solidFill>
                  <a:srgbClr val="0000FF"/>
                </a:solidFill>
                <a:latin typeface="ArialMT"/>
              </a:rPr>
              <a:t>[</a:t>
            </a:r>
            <a:r>
              <a:rPr lang="en-US" dirty="0" err="1">
                <a:solidFill>
                  <a:srgbClr val="0000FF"/>
                </a:solidFill>
                <a:latin typeface="ArialMT"/>
              </a:rPr>
              <a:t>Krizhevsky</a:t>
            </a:r>
            <a:r>
              <a:rPr lang="en-US" dirty="0">
                <a:solidFill>
                  <a:srgbClr val="0000FF"/>
                </a:solidFill>
                <a:latin typeface="ArialMT"/>
              </a:rPr>
              <a:t> 2012]</a:t>
            </a:r>
            <a:endParaRPr lang="en-US" dirty="0"/>
          </a:p>
        </p:txBody>
      </p:sp>
      <p:pic>
        <p:nvPicPr>
          <p:cNvPr id="21" name="Picture 20">
            <a:extLst>
              <a:ext uri="{FF2B5EF4-FFF2-40B4-BE49-F238E27FC236}">
                <a16:creationId xmlns:a16="http://schemas.microsoft.com/office/drawing/2014/main" id="{2B494B44-97DD-4A35-AA2F-6C80F5D8E8B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9878" y="2260485"/>
            <a:ext cx="4392292" cy="3658520"/>
          </a:xfrm>
          <a:prstGeom prst="rect">
            <a:avLst/>
          </a:prstGeom>
        </p:spPr>
      </p:pic>
      <p:pic>
        <p:nvPicPr>
          <p:cNvPr id="23" name="Picture 22">
            <a:extLst>
              <a:ext uri="{FF2B5EF4-FFF2-40B4-BE49-F238E27FC236}">
                <a16:creationId xmlns:a16="http://schemas.microsoft.com/office/drawing/2014/main" id="{3C1168D8-E051-487E-9CCE-17DDD6306F2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40741" y="2335878"/>
            <a:ext cx="4989685" cy="3583127"/>
          </a:xfrm>
          <a:prstGeom prst="rect">
            <a:avLst/>
          </a:prstGeom>
        </p:spPr>
      </p:pic>
      <p:sp>
        <p:nvSpPr>
          <p:cNvPr id="25" name="Rectangle 24">
            <a:extLst>
              <a:ext uri="{FF2B5EF4-FFF2-40B4-BE49-F238E27FC236}">
                <a16:creationId xmlns:a16="http://schemas.microsoft.com/office/drawing/2014/main" id="{23A3B08F-A9DA-4F69-8506-F03C9B1BA528}"/>
              </a:ext>
            </a:extLst>
          </p:cNvPr>
          <p:cNvSpPr/>
          <p:nvPr/>
        </p:nvSpPr>
        <p:spPr>
          <a:xfrm>
            <a:off x="519878" y="1977657"/>
            <a:ext cx="1697901" cy="369332"/>
          </a:xfrm>
          <a:prstGeom prst="rect">
            <a:avLst/>
          </a:prstGeom>
        </p:spPr>
        <p:txBody>
          <a:bodyPr wrap="none">
            <a:spAutoFit/>
          </a:bodyPr>
          <a:lstStyle/>
          <a:p>
            <a:r>
              <a:rPr lang="en-US" dirty="0"/>
              <a:t>Classification</a:t>
            </a:r>
          </a:p>
        </p:txBody>
      </p:sp>
      <p:sp>
        <p:nvSpPr>
          <p:cNvPr id="27" name="Rectangle 26">
            <a:extLst>
              <a:ext uri="{FF2B5EF4-FFF2-40B4-BE49-F238E27FC236}">
                <a16:creationId xmlns:a16="http://schemas.microsoft.com/office/drawing/2014/main" id="{12072B40-7ED5-47D7-BB96-431B2FCF1750}"/>
              </a:ext>
            </a:extLst>
          </p:cNvPr>
          <p:cNvSpPr/>
          <p:nvPr/>
        </p:nvSpPr>
        <p:spPr>
          <a:xfrm>
            <a:off x="10381042" y="2027774"/>
            <a:ext cx="1202060" cy="369332"/>
          </a:xfrm>
          <a:prstGeom prst="rect">
            <a:avLst/>
          </a:prstGeom>
        </p:spPr>
        <p:txBody>
          <a:bodyPr wrap="none">
            <a:spAutoFit/>
          </a:bodyPr>
          <a:lstStyle/>
          <a:p>
            <a:pPr algn="r"/>
            <a:r>
              <a:rPr lang="en-US" dirty="0"/>
              <a:t>Retrieval</a:t>
            </a:r>
          </a:p>
        </p:txBody>
      </p:sp>
    </p:spTree>
    <p:extLst>
      <p:ext uri="{BB962C8B-B14F-4D97-AF65-F5344CB8AC3E}">
        <p14:creationId xmlns:p14="http://schemas.microsoft.com/office/powerpoint/2010/main" val="3729334476"/>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59EB96-16C0-4A52-BE94-2105CEE67B94}"/>
              </a:ext>
            </a:extLst>
          </p:cNvPr>
          <p:cNvSpPr>
            <a:spLocks noGrp="1"/>
          </p:cNvSpPr>
          <p:nvPr>
            <p:ph type="sldNum" sz="quarter" idx="10"/>
          </p:nvPr>
        </p:nvSpPr>
        <p:spPr/>
        <p:txBody>
          <a:bodyPr/>
          <a:lstStyle/>
          <a:p>
            <a:pPr>
              <a:defRPr/>
            </a:pPr>
            <a:fld id="{F0540D16-EBF5-0D44-A21F-B32E9F609578}" type="slidenum">
              <a:rPr lang="en-US" smtClean="0"/>
              <a:pPr>
                <a:defRPr/>
              </a:pPr>
              <a:t>65</a:t>
            </a:fld>
            <a:endParaRPr lang="en-US" dirty="0"/>
          </a:p>
        </p:txBody>
      </p:sp>
      <p:sp>
        <p:nvSpPr>
          <p:cNvPr id="3" name="Title 2">
            <a:extLst>
              <a:ext uri="{FF2B5EF4-FFF2-40B4-BE49-F238E27FC236}">
                <a16:creationId xmlns:a16="http://schemas.microsoft.com/office/drawing/2014/main" id="{3A34AD57-F92F-49B9-8AC9-10E7F7A69685}"/>
              </a:ext>
            </a:extLst>
          </p:cNvPr>
          <p:cNvSpPr>
            <a:spLocks noGrp="1"/>
          </p:cNvSpPr>
          <p:nvPr>
            <p:ph type="title"/>
          </p:nvPr>
        </p:nvSpPr>
        <p:spPr/>
        <p:txBody>
          <a:bodyPr/>
          <a:lstStyle/>
          <a:p>
            <a:r>
              <a:rPr lang="en-US" dirty="0">
                <a:solidFill>
                  <a:schemeClr val="tx1"/>
                </a:solidFill>
              </a:rPr>
              <a:t>Today : CNN are everywhere</a:t>
            </a:r>
            <a:endParaRPr lang="id-ID" dirty="0"/>
          </a:p>
        </p:txBody>
      </p:sp>
      <p:sp>
        <p:nvSpPr>
          <p:cNvPr id="4" name="Text Placeholder 3">
            <a:extLst>
              <a:ext uri="{FF2B5EF4-FFF2-40B4-BE49-F238E27FC236}">
                <a16:creationId xmlns:a16="http://schemas.microsoft.com/office/drawing/2014/main" id="{CF0D32BE-3F64-4D40-A871-6F6E364E1EE6}"/>
              </a:ext>
            </a:extLst>
          </p:cNvPr>
          <p:cNvSpPr>
            <a:spLocks noGrp="1"/>
          </p:cNvSpPr>
          <p:nvPr>
            <p:ph type="body" sz="quarter" idx="17"/>
          </p:nvPr>
        </p:nvSpPr>
        <p:spPr/>
        <p:txBody>
          <a:bodyPr/>
          <a:lstStyle/>
          <a:p>
            <a:r>
              <a:rPr lang="id-ID" dirty="0"/>
              <a:t>Computer Vision</a:t>
            </a:r>
          </a:p>
        </p:txBody>
      </p:sp>
      <p:sp>
        <p:nvSpPr>
          <p:cNvPr id="5" name="Rectangle 4">
            <a:extLst>
              <a:ext uri="{FF2B5EF4-FFF2-40B4-BE49-F238E27FC236}">
                <a16:creationId xmlns:a16="http://schemas.microsoft.com/office/drawing/2014/main" id="{CCB8527D-7BC0-4576-9680-141B3DBD7069}"/>
              </a:ext>
            </a:extLst>
          </p:cNvPr>
          <p:cNvSpPr/>
          <p:nvPr/>
        </p:nvSpPr>
        <p:spPr>
          <a:xfrm>
            <a:off x="9247766" y="5923633"/>
            <a:ext cx="2313454" cy="369332"/>
          </a:xfrm>
          <a:prstGeom prst="rect">
            <a:avLst/>
          </a:prstGeom>
        </p:spPr>
        <p:txBody>
          <a:bodyPr wrap="none">
            <a:spAutoFit/>
          </a:bodyPr>
          <a:lstStyle/>
          <a:p>
            <a:pPr algn="r"/>
            <a:r>
              <a:rPr lang="en-US" dirty="0">
                <a:solidFill>
                  <a:srgbClr val="0000FF"/>
                </a:solidFill>
                <a:latin typeface="ArialMT"/>
              </a:rPr>
              <a:t>[</a:t>
            </a:r>
            <a:r>
              <a:rPr lang="en-US" dirty="0" err="1">
                <a:solidFill>
                  <a:srgbClr val="0000FF"/>
                </a:solidFill>
                <a:latin typeface="ArialMT"/>
              </a:rPr>
              <a:t>Farabet</a:t>
            </a:r>
            <a:r>
              <a:rPr lang="en-US" dirty="0">
                <a:solidFill>
                  <a:srgbClr val="0000FF"/>
                </a:solidFill>
                <a:latin typeface="ArialMT"/>
              </a:rPr>
              <a:t> et al., 2012]</a:t>
            </a:r>
            <a:endParaRPr lang="en-US" dirty="0"/>
          </a:p>
        </p:txBody>
      </p:sp>
      <p:sp>
        <p:nvSpPr>
          <p:cNvPr id="6" name="Rectangle 5">
            <a:extLst>
              <a:ext uri="{FF2B5EF4-FFF2-40B4-BE49-F238E27FC236}">
                <a16:creationId xmlns:a16="http://schemas.microsoft.com/office/drawing/2014/main" id="{F26220B5-9F67-43F8-BF46-EB09C8944EB5}"/>
              </a:ext>
            </a:extLst>
          </p:cNvPr>
          <p:cNvSpPr/>
          <p:nvPr/>
        </p:nvSpPr>
        <p:spPr>
          <a:xfrm>
            <a:off x="519878" y="1977657"/>
            <a:ext cx="1290738" cy="369332"/>
          </a:xfrm>
          <a:prstGeom prst="rect">
            <a:avLst/>
          </a:prstGeom>
        </p:spPr>
        <p:txBody>
          <a:bodyPr wrap="none">
            <a:spAutoFit/>
          </a:bodyPr>
          <a:lstStyle/>
          <a:p>
            <a:r>
              <a:rPr lang="en-US" dirty="0"/>
              <a:t>Detection</a:t>
            </a:r>
          </a:p>
        </p:txBody>
      </p:sp>
      <p:sp>
        <p:nvSpPr>
          <p:cNvPr id="7" name="Rectangle 6">
            <a:extLst>
              <a:ext uri="{FF2B5EF4-FFF2-40B4-BE49-F238E27FC236}">
                <a16:creationId xmlns:a16="http://schemas.microsoft.com/office/drawing/2014/main" id="{11D6A55A-B620-475E-893C-494AECBB50F0}"/>
              </a:ext>
            </a:extLst>
          </p:cNvPr>
          <p:cNvSpPr/>
          <p:nvPr/>
        </p:nvSpPr>
        <p:spPr>
          <a:xfrm>
            <a:off x="9696165" y="2027774"/>
            <a:ext cx="1802096" cy="369332"/>
          </a:xfrm>
          <a:prstGeom prst="rect">
            <a:avLst/>
          </a:prstGeom>
        </p:spPr>
        <p:txBody>
          <a:bodyPr wrap="none">
            <a:spAutoFit/>
          </a:bodyPr>
          <a:lstStyle/>
          <a:p>
            <a:pPr algn="r"/>
            <a:r>
              <a:rPr lang="en-US" dirty="0"/>
              <a:t>Segmentation</a:t>
            </a:r>
          </a:p>
        </p:txBody>
      </p:sp>
      <p:pic>
        <p:nvPicPr>
          <p:cNvPr id="8" name="Picture 7">
            <a:extLst>
              <a:ext uri="{FF2B5EF4-FFF2-40B4-BE49-F238E27FC236}">
                <a16:creationId xmlns:a16="http://schemas.microsoft.com/office/drawing/2014/main" id="{0C21ED94-7F82-48E7-830D-D0B828346A8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6585" y="2368989"/>
            <a:ext cx="4709402" cy="3554644"/>
          </a:xfrm>
          <a:prstGeom prst="rect">
            <a:avLst/>
          </a:prstGeom>
        </p:spPr>
      </p:pic>
      <p:pic>
        <p:nvPicPr>
          <p:cNvPr id="19" name="Picture 18">
            <a:extLst>
              <a:ext uri="{FF2B5EF4-FFF2-40B4-BE49-F238E27FC236}">
                <a16:creationId xmlns:a16="http://schemas.microsoft.com/office/drawing/2014/main" id="{E54EF332-D671-4EF6-8117-F53C41D0B59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51001" y="2376445"/>
            <a:ext cx="5312328" cy="3554644"/>
          </a:xfrm>
          <a:prstGeom prst="rect">
            <a:avLst/>
          </a:prstGeom>
        </p:spPr>
      </p:pic>
      <p:sp>
        <p:nvSpPr>
          <p:cNvPr id="21" name="Rectangle 20">
            <a:extLst>
              <a:ext uri="{FF2B5EF4-FFF2-40B4-BE49-F238E27FC236}">
                <a16:creationId xmlns:a16="http://schemas.microsoft.com/office/drawing/2014/main" id="{A3F8A663-F280-41DB-8AFA-29EF0E74A1B1}"/>
              </a:ext>
            </a:extLst>
          </p:cNvPr>
          <p:cNvSpPr/>
          <p:nvPr/>
        </p:nvSpPr>
        <p:spPr>
          <a:xfrm>
            <a:off x="519878" y="5923633"/>
            <a:ext cx="4826963" cy="369332"/>
          </a:xfrm>
          <a:prstGeom prst="rect">
            <a:avLst/>
          </a:prstGeom>
        </p:spPr>
        <p:txBody>
          <a:bodyPr wrap="none">
            <a:spAutoFit/>
          </a:bodyPr>
          <a:lstStyle/>
          <a:p>
            <a:pPr algn="r"/>
            <a:r>
              <a:rPr lang="en-US" dirty="0">
                <a:solidFill>
                  <a:srgbClr val="0000FF"/>
                </a:solidFill>
                <a:latin typeface="ArialMT"/>
              </a:rPr>
              <a:t>[Faster R-CNN: Ren, He, </a:t>
            </a:r>
            <a:r>
              <a:rPr lang="en-US" dirty="0" err="1">
                <a:solidFill>
                  <a:srgbClr val="0000FF"/>
                </a:solidFill>
                <a:latin typeface="ArialMT"/>
              </a:rPr>
              <a:t>Girshick</a:t>
            </a:r>
            <a:r>
              <a:rPr lang="en-US" dirty="0">
                <a:solidFill>
                  <a:srgbClr val="0000FF"/>
                </a:solidFill>
                <a:latin typeface="ArialMT"/>
              </a:rPr>
              <a:t>, Sun 2015]</a:t>
            </a:r>
            <a:endParaRPr lang="en-US" dirty="0"/>
          </a:p>
        </p:txBody>
      </p:sp>
    </p:spTree>
    <p:extLst>
      <p:ext uri="{BB962C8B-B14F-4D97-AF65-F5344CB8AC3E}">
        <p14:creationId xmlns:p14="http://schemas.microsoft.com/office/powerpoint/2010/main" val="3535759121"/>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59EB96-16C0-4A52-BE94-2105CEE67B94}"/>
              </a:ext>
            </a:extLst>
          </p:cNvPr>
          <p:cNvSpPr>
            <a:spLocks noGrp="1"/>
          </p:cNvSpPr>
          <p:nvPr>
            <p:ph type="sldNum" sz="quarter" idx="10"/>
          </p:nvPr>
        </p:nvSpPr>
        <p:spPr/>
        <p:txBody>
          <a:bodyPr/>
          <a:lstStyle/>
          <a:p>
            <a:pPr>
              <a:defRPr/>
            </a:pPr>
            <a:fld id="{F0540D16-EBF5-0D44-A21F-B32E9F609578}" type="slidenum">
              <a:rPr lang="en-US" smtClean="0"/>
              <a:pPr>
                <a:defRPr/>
              </a:pPr>
              <a:t>66</a:t>
            </a:fld>
            <a:endParaRPr lang="en-US" dirty="0"/>
          </a:p>
        </p:txBody>
      </p:sp>
      <p:sp>
        <p:nvSpPr>
          <p:cNvPr id="3" name="Title 2">
            <a:extLst>
              <a:ext uri="{FF2B5EF4-FFF2-40B4-BE49-F238E27FC236}">
                <a16:creationId xmlns:a16="http://schemas.microsoft.com/office/drawing/2014/main" id="{3A34AD57-F92F-49B9-8AC9-10E7F7A69685}"/>
              </a:ext>
            </a:extLst>
          </p:cNvPr>
          <p:cNvSpPr>
            <a:spLocks noGrp="1"/>
          </p:cNvSpPr>
          <p:nvPr>
            <p:ph type="title"/>
          </p:nvPr>
        </p:nvSpPr>
        <p:spPr/>
        <p:txBody>
          <a:bodyPr/>
          <a:lstStyle/>
          <a:p>
            <a:r>
              <a:rPr lang="en-US" dirty="0">
                <a:solidFill>
                  <a:schemeClr val="tx1"/>
                </a:solidFill>
              </a:rPr>
              <a:t>Today : CNN are everywhere</a:t>
            </a:r>
            <a:endParaRPr lang="id-ID" dirty="0"/>
          </a:p>
        </p:txBody>
      </p:sp>
      <p:sp>
        <p:nvSpPr>
          <p:cNvPr id="4" name="Text Placeholder 3">
            <a:extLst>
              <a:ext uri="{FF2B5EF4-FFF2-40B4-BE49-F238E27FC236}">
                <a16:creationId xmlns:a16="http://schemas.microsoft.com/office/drawing/2014/main" id="{CF0D32BE-3F64-4D40-A871-6F6E364E1EE6}"/>
              </a:ext>
            </a:extLst>
          </p:cNvPr>
          <p:cNvSpPr>
            <a:spLocks noGrp="1"/>
          </p:cNvSpPr>
          <p:nvPr>
            <p:ph type="body" sz="quarter" idx="17"/>
          </p:nvPr>
        </p:nvSpPr>
        <p:spPr/>
        <p:txBody>
          <a:bodyPr/>
          <a:lstStyle/>
          <a:p>
            <a:r>
              <a:rPr lang="id-ID" dirty="0"/>
              <a:t>Computer Vision</a:t>
            </a:r>
          </a:p>
        </p:txBody>
      </p:sp>
      <p:sp>
        <p:nvSpPr>
          <p:cNvPr id="6" name="Rectangle 5">
            <a:extLst>
              <a:ext uri="{FF2B5EF4-FFF2-40B4-BE49-F238E27FC236}">
                <a16:creationId xmlns:a16="http://schemas.microsoft.com/office/drawing/2014/main" id="{F26220B5-9F67-43F8-BF46-EB09C8944EB5}"/>
              </a:ext>
            </a:extLst>
          </p:cNvPr>
          <p:cNvSpPr/>
          <p:nvPr/>
        </p:nvSpPr>
        <p:spPr>
          <a:xfrm>
            <a:off x="519878" y="1977657"/>
            <a:ext cx="2016899" cy="369332"/>
          </a:xfrm>
          <a:prstGeom prst="rect">
            <a:avLst/>
          </a:prstGeom>
        </p:spPr>
        <p:txBody>
          <a:bodyPr wrap="none">
            <a:spAutoFit/>
          </a:bodyPr>
          <a:lstStyle/>
          <a:p>
            <a:r>
              <a:rPr lang="en-US" dirty="0"/>
              <a:t>Self Driving Car</a:t>
            </a:r>
          </a:p>
        </p:txBody>
      </p:sp>
      <p:sp>
        <p:nvSpPr>
          <p:cNvPr id="7" name="Rectangle 6">
            <a:extLst>
              <a:ext uri="{FF2B5EF4-FFF2-40B4-BE49-F238E27FC236}">
                <a16:creationId xmlns:a16="http://schemas.microsoft.com/office/drawing/2014/main" id="{11D6A55A-B620-475E-893C-494AECBB50F0}"/>
              </a:ext>
            </a:extLst>
          </p:cNvPr>
          <p:cNvSpPr/>
          <p:nvPr/>
        </p:nvSpPr>
        <p:spPr>
          <a:xfrm>
            <a:off x="9117480" y="2027774"/>
            <a:ext cx="2380781" cy="369332"/>
          </a:xfrm>
          <a:prstGeom prst="rect">
            <a:avLst/>
          </a:prstGeom>
        </p:spPr>
        <p:txBody>
          <a:bodyPr wrap="none">
            <a:spAutoFit/>
          </a:bodyPr>
          <a:lstStyle/>
          <a:p>
            <a:pPr algn="r"/>
            <a:r>
              <a:rPr lang="en-US" dirty="0"/>
              <a:t>Video classification</a:t>
            </a:r>
          </a:p>
        </p:txBody>
      </p:sp>
      <p:pic>
        <p:nvPicPr>
          <p:cNvPr id="11" name="Content Placeholder 6">
            <a:extLst>
              <a:ext uri="{FF2B5EF4-FFF2-40B4-BE49-F238E27FC236}">
                <a16:creationId xmlns:a16="http://schemas.microsoft.com/office/drawing/2014/main" id="{DCBE0BD3-6AE8-4E57-B698-12CEE08052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9878" y="2346063"/>
            <a:ext cx="4996060" cy="3737132"/>
          </a:xfrm>
          <a:prstGeom prst="rect">
            <a:avLst/>
          </a:prstGeom>
        </p:spPr>
      </p:pic>
      <p:pic>
        <p:nvPicPr>
          <p:cNvPr id="10" name="Picture 9" descr="A close up of text on a black background&#10;&#10;Description automatically generated">
            <a:extLst>
              <a:ext uri="{FF2B5EF4-FFF2-40B4-BE49-F238E27FC236}">
                <a16:creationId xmlns:a16="http://schemas.microsoft.com/office/drawing/2014/main" id="{4B8138DD-A755-49DE-B675-9EE326C8DD5E}"/>
              </a:ext>
            </a:extLst>
          </p:cNvPr>
          <p:cNvPicPr>
            <a:picLocks noChangeAspect="1"/>
          </p:cNvPicPr>
          <p:nvPr/>
        </p:nvPicPr>
        <p:blipFill>
          <a:blip r:embed="rId3"/>
          <a:stretch>
            <a:fillRect/>
          </a:stretch>
        </p:blipFill>
        <p:spPr>
          <a:xfrm>
            <a:off x="5783099" y="2346063"/>
            <a:ext cx="5990187" cy="3810401"/>
          </a:xfrm>
          <a:prstGeom prst="rect">
            <a:avLst/>
          </a:prstGeom>
        </p:spPr>
      </p:pic>
    </p:spTree>
    <p:extLst>
      <p:ext uri="{BB962C8B-B14F-4D97-AF65-F5344CB8AC3E}">
        <p14:creationId xmlns:p14="http://schemas.microsoft.com/office/powerpoint/2010/main" val="2015119620"/>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59EB96-16C0-4A52-BE94-2105CEE67B94}"/>
              </a:ext>
            </a:extLst>
          </p:cNvPr>
          <p:cNvSpPr>
            <a:spLocks noGrp="1"/>
          </p:cNvSpPr>
          <p:nvPr>
            <p:ph type="sldNum" sz="quarter" idx="10"/>
          </p:nvPr>
        </p:nvSpPr>
        <p:spPr/>
        <p:txBody>
          <a:bodyPr/>
          <a:lstStyle/>
          <a:p>
            <a:pPr>
              <a:defRPr/>
            </a:pPr>
            <a:fld id="{F0540D16-EBF5-0D44-A21F-B32E9F609578}" type="slidenum">
              <a:rPr lang="en-US" smtClean="0"/>
              <a:pPr>
                <a:defRPr/>
              </a:pPr>
              <a:t>67</a:t>
            </a:fld>
            <a:endParaRPr lang="en-US" dirty="0"/>
          </a:p>
        </p:txBody>
      </p:sp>
      <p:sp>
        <p:nvSpPr>
          <p:cNvPr id="3" name="Title 2">
            <a:extLst>
              <a:ext uri="{FF2B5EF4-FFF2-40B4-BE49-F238E27FC236}">
                <a16:creationId xmlns:a16="http://schemas.microsoft.com/office/drawing/2014/main" id="{3A34AD57-F92F-49B9-8AC9-10E7F7A69685}"/>
              </a:ext>
            </a:extLst>
          </p:cNvPr>
          <p:cNvSpPr>
            <a:spLocks noGrp="1"/>
          </p:cNvSpPr>
          <p:nvPr>
            <p:ph type="title"/>
          </p:nvPr>
        </p:nvSpPr>
        <p:spPr/>
        <p:txBody>
          <a:bodyPr/>
          <a:lstStyle/>
          <a:p>
            <a:r>
              <a:rPr lang="en-US" dirty="0">
                <a:solidFill>
                  <a:schemeClr val="tx1"/>
                </a:solidFill>
              </a:rPr>
              <a:t>Today : CNN are everywhere</a:t>
            </a:r>
            <a:endParaRPr lang="id-ID" dirty="0"/>
          </a:p>
        </p:txBody>
      </p:sp>
      <p:sp>
        <p:nvSpPr>
          <p:cNvPr id="4" name="Text Placeholder 3">
            <a:extLst>
              <a:ext uri="{FF2B5EF4-FFF2-40B4-BE49-F238E27FC236}">
                <a16:creationId xmlns:a16="http://schemas.microsoft.com/office/drawing/2014/main" id="{CF0D32BE-3F64-4D40-A871-6F6E364E1EE6}"/>
              </a:ext>
            </a:extLst>
          </p:cNvPr>
          <p:cNvSpPr>
            <a:spLocks noGrp="1"/>
          </p:cNvSpPr>
          <p:nvPr>
            <p:ph type="body" sz="quarter" idx="17"/>
          </p:nvPr>
        </p:nvSpPr>
        <p:spPr/>
        <p:txBody>
          <a:bodyPr/>
          <a:lstStyle/>
          <a:p>
            <a:r>
              <a:rPr lang="id-ID" dirty="0"/>
              <a:t>Computer Vision</a:t>
            </a:r>
          </a:p>
        </p:txBody>
      </p:sp>
      <p:sp>
        <p:nvSpPr>
          <p:cNvPr id="5" name="Rectangle 4">
            <a:extLst>
              <a:ext uri="{FF2B5EF4-FFF2-40B4-BE49-F238E27FC236}">
                <a16:creationId xmlns:a16="http://schemas.microsoft.com/office/drawing/2014/main" id="{803F3F9B-DAF4-43C1-A67F-7313CDB1CD95}"/>
              </a:ext>
            </a:extLst>
          </p:cNvPr>
          <p:cNvSpPr/>
          <p:nvPr/>
        </p:nvSpPr>
        <p:spPr>
          <a:xfrm>
            <a:off x="9898455" y="3895755"/>
            <a:ext cx="1653593" cy="276999"/>
          </a:xfrm>
          <a:prstGeom prst="rect">
            <a:avLst/>
          </a:prstGeom>
        </p:spPr>
        <p:txBody>
          <a:bodyPr wrap="none">
            <a:spAutoFit/>
          </a:bodyPr>
          <a:lstStyle/>
          <a:p>
            <a:pPr algn="r"/>
            <a:r>
              <a:rPr lang="en-US" sz="1200" dirty="0">
                <a:solidFill>
                  <a:srgbClr val="0000FF"/>
                </a:solidFill>
                <a:latin typeface="ArialMT"/>
              </a:rPr>
              <a:t>[</a:t>
            </a:r>
            <a:r>
              <a:rPr lang="en-US" sz="1200" dirty="0" err="1">
                <a:solidFill>
                  <a:srgbClr val="0000FF"/>
                </a:solidFill>
                <a:latin typeface="ArialMT"/>
              </a:rPr>
              <a:t>Taigman</a:t>
            </a:r>
            <a:r>
              <a:rPr lang="en-US" sz="1200" dirty="0">
                <a:solidFill>
                  <a:srgbClr val="0000FF"/>
                </a:solidFill>
                <a:latin typeface="ArialMT"/>
              </a:rPr>
              <a:t> et al., 2014]</a:t>
            </a:r>
            <a:endParaRPr lang="en-US" sz="1200" dirty="0"/>
          </a:p>
        </p:txBody>
      </p:sp>
      <p:sp>
        <p:nvSpPr>
          <p:cNvPr id="8" name="Rectangle 7">
            <a:extLst>
              <a:ext uri="{FF2B5EF4-FFF2-40B4-BE49-F238E27FC236}">
                <a16:creationId xmlns:a16="http://schemas.microsoft.com/office/drawing/2014/main" id="{2EDA6CA1-3743-441D-A9EE-B21D216A4BBD}"/>
              </a:ext>
            </a:extLst>
          </p:cNvPr>
          <p:cNvSpPr/>
          <p:nvPr/>
        </p:nvSpPr>
        <p:spPr>
          <a:xfrm>
            <a:off x="9483156" y="1718880"/>
            <a:ext cx="2014462" cy="369332"/>
          </a:xfrm>
          <a:prstGeom prst="rect">
            <a:avLst/>
          </a:prstGeom>
        </p:spPr>
        <p:txBody>
          <a:bodyPr wrap="none">
            <a:spAutoFit/>
          </a:bodyPr>
          <a:lstStyle/>
          <a:p>
            <a:pPr algn="r"/>
            <a:r>
              <a:rPr lang="en-US" dirty="0"/>
              <a:t>Pose estimation</a:t>
            </a:r>
          </a:p>
        </p:txBody>
      </p:sp>
      <p:sp>
        <p:nvSpPr>
          <p:cNvPr id="14" name="Rectangle 13">
            <a:extLst>
              <a:ext uri="{FF2B5EF4-FFF2-40B4-BE49-F238E27FC236}">
                <a16:creationId xmlns:a16="http://schemas.microsoft.com/office/drawing/2014/main" id="{270C6006-6312-441A-9F53-A28A3D2F69DE}"/>
              </a:ext>
            </a:extLst>
          </p:cNvPr>
          <p:cNvSpPr/>
          <p:nvPr/>
        </p:nvSpPr>
        <p:spPr>
          <a:xfrm>
            <a:off x="486834" y="5991457"/>
            <a:ext cx="1755609" cy="276999"/>
          </a:xfrm>
          <a:prstGeom prst="rect">
            <a:avLst/>
          </a:prstGeom>
        </p:spPr>
        <p:txBody>
          <a:bodyPr wrap="none">
            <a:spAutoFit/>
          </a:bodyPr>
          <a:lstStyle/>
          <a:p>
            <a:pPr algn="r"/>
            <a:r>
              <a:rPr lang="en-US" sz="1200" dirty="0">
                <a:solidFill>
                  <a:srgbClr val="0000FF"/>
                </a:solidFill>
                <a:latin typeface="ArialMT"/>
              </a:rPr>
              <a:t>[</a:t>
            </a:r>
            <a:r>
              <a:rPr lang="en-US" sz="1200" dirty="0" err="1">
                <a:solidFill>
                  <a:srgbClr val="0000FF"/>
                </a:solidFill>
                <a:latin typeface="ArialMT"/>
              </a:rPr>
              <a:t>Simonyan</a:t>
            </a:r>
            <a:r>
              <a:rPr lang="en-US" sz="1200" dirty="0">
                <a:solidFill>
                  <a:srgbClr val="0000FF"/>
                </a:solidFill>
                <a:latin typeface="ArialMT"/>
              </a:rPr>
              <a:t> et al., 2014]</a:t>
            </a:r>
            <a:endParaRPr lang="en-US" sz="1200" dirty="0"/>
          </a:p>
        </p:txBody>
      </p:sp>
      <p:sp>
        <p:nvSpPr>
          <p:cNvPr id="16" name="Rectangle 15">
            <a:extLst>
              <a:ext uri="{FF2B5EF4-FFF2-40B4-BE49-F238E27FC236}">
                <a16:creationId xmlns:a16="http://schemas.microsoft.com/office/drawing/2014/main" id="{BD780E93-FF26-4031-BD93-19696C5ECF81}"/>
              </a:ext>
            </a:extLst>
          </p:cNvPr>
          <p:cNvSpPr/>
          <p:nvPr/>
        </p:nvSpPr>
        <p:spPr>
          <a:xfrm>
            <a:off x="519878" y="4222793"/>
            <a:ext cx="3044231" cy="369332"/>
          </a:xfrm>
          <a:prstGeom prst="rect">
            <a:avLst/>
          </a:prstGeom>
        </p:spPr>
        <p:txBody>
          <a:bodyPr wrap="none">
            <a:spAutoFit/>
          </a:bodyPr>
          <a:lstStyle/>
          <a:p>
            <a:r>
              <a:rPr lang="en-US" dirty="0"/>
              <a:t>Playing computer games</a:t>
            </a:r>
          </a:p>
        </p:txBody>
      </p:sp>
      <p:pic>
        <p:nvPicPr>
          <p:cNvPr id="18" name="Picture 17">
            <a:extLst>
              <a:ext uri="{FF2B5EF4-FFF2-40B4-BE49-F238E27FC236}">
                <a16:creationId xmlns:a16="http://schemas.microsoft.com/office/drawing/2014/main" id="{5065A30A-5665-4A16-A9C0-A85D82EA2614}"/>
              </a:ext>
            </a:extLst>
          </p:cNvPr>
          <p:cNvPicPr>
            <a:picLocks noChangeAspect="1"/>
          </p:cNvPicPr>
          <p:nvPr/>
        </p:nvPicPr>
        <p:blipFill>
          <a:blip r:embed="rId2"/>
          <a:stretch>
            <a:fillRect/>
          </a:stretch>
        </p:blipFill>
        <p:spPr>
          <a:xfrm>
            <a:off x="1521535" y="2088212"/>
            <a:ext cx="10123720" cy="1762612"/>
          </a:xfrm>
          <a:prstGeom prst="rect">
            <a:avLst/>
          </a:prstGeom>
        </p:spPr>
      </p:pic>
      <p:pic>
        <p:nvPicPr>
          <p:cNvPr id="20" name="Picture 19">
            <a:extLst>
              <a:ext uri="{FF2B5EF4-FFF2-40B4-BE49-F238E27FC236}">
                <a16:creationId xmlns:a16="http://schemas.microsoft.com/office/drawing/2014/main" id="{F666C61C-9647-4C9A-9C50-2654893D1F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4786" y="4591720"/>
            <a:ext cx="10596975" cy="1437445"/>
          </a:xfrm>
          <a:prstGeom prst="rect">
            <a:avLst/>
          </a:prstGeom>
        </p:spPr>
      </p:pic>
    </p:spTree>
    <p:extLst>
      <p:ext uri="{BB962C8B-B14F-4D97-AF65-F5344CB8AC3E}">
        <p14:creationId xmlns:p14="http://schemas.microsoft.com/office/powerpoint/2010/main" val="987079225"/>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59EB96-16C0-4A52-BE94-2105CEE67B94}"/>
              </a:ext>
            </a:extLst>
          </p:cNvPr>
          <p:cNvSpPr>
            <a:spLocks noGrp="1"/>
          </p:cNvSpPr>
          <p:nvPr>
            <p:ph type="sldNum" sz="quarter" idx="10"/>
          </p:nvPr>
        </p:nvSpPr>
        <p:spPr/>
        <p:txBody>
          <a:bodyPr/>
          <a:lstStyle/>
          <a:p>
            <a:pPr>
              <a:defRPr/>
            </a:pPr>
            <a:fld id="{F0540D16-EBF5-0D44-A21F-B32E9F609578}" type="slidenum">
              <a:rPr lang="en-US" smtClean="0"/>
              <a:pPr>
                <a:defRPr/>
              </a:pPr>
              <a:t>68</a:t>
            </a:fld>
            <a:endParaRPr lang="en-US" dirty="0"/>
          </a:p>
        </p:txBody>
      </p:sp>
      <p:sp>
        <p:nvSpPr>
          <p:cNvPr id="3" name="Title 2">
            <a:extLst>
              <a:ext uri="{FF2B5EF4-FFF2-40B4-BE49-F238E27FC236}">
                <a16:creationId xmlns:a16="http://schemas.microsoft.com/office/drawing/2014/main" id="{3A34AD57-F92F-49B9-8AC9-10E7F7A69685}"/>
              </a:ext>
            </a:extLst>
          </p:cNvPr>
          <p:cNvSpPr>
            <a:spLocks noGrp="1"/>
          </p:cNvSpPr>
          <p:nvPr>
            <p:ph type="title"/>
          </p:nvPr>
        </p:nvSpPr>
        <p:spPr/>
        <p:txBody>
          <a:bodyPr/>
          <a:lstStyle/>
          <a:p>
            <a:r>
              <a:rPr lang="en-US" dirty="0">
                <a:solidFill>
                  <a:schemeClr val="tx1"/>
                </a:solidFill>
              </a:rPr>
              <a:t>Today : CNN are everywhere</a:t>
            </a:r>
            <a:endParaRPr lang="id-ID" dirty="0"/>
          </a:p>
        </p:txBody>
      </p:sp>
      <p:sp>
        <p:nvSpPr>
          <p:cNvPr id="4" name="Text Placeholder 3">
            <a:extLst>
              <a:ext uri="{FF2B5EF4-FFF2-40B4-BE49-F238E27FC236}">
                <a16:creationId xmlns:a16="http://schemas.microsoft.com/office/drawing/2014/main" id="{CF0D32BE-3F64-4D40-A871-6F6E364E1EE6}"/>
              </a:ext>
            </a:extLst>
          </p:cNvPr>
          <p:cNvSpPr>
            <a:spLocks noGrp="1"/>
          </p:cNvSpPr>
          <p:nvPr>
            <p:ph type="body" sz="quarter" idx="17"/>
          </p:nvPr>
        </p:nvSpPr>
        <p:spPr/>
        <p:txBody>
          <a:bodyPr/>
          <a:lstStyle/>
          <a:p>
            <a:r>
              <a:rPr lang="id-ID" dirty="0"/>
              <a:t>Computer Vision</a:t>
            </a:r>
          </a:p>
        </p:txBody>
      </p:sp>
      <p:sp>
        <p:nvSpPr>
          <p:cNvPr id="6" name="Rectangle 5">
            <a:extLst>
              <a:ext uri="{FF2B5EF4-FFF2-40B4-BE49-F238E27FC236}">
                <a16:creationId xmlns:a16="http://schemas.microsoft.com/office/drawing/2014/main" id="{D97A1542-A5F9-44D7-88C1-868C787F30AC}"/>
              </a:ext>
            </a:extLst>
          </p:cNvPr>
          <p:cNvSpPr/>
          <p:nvPr/>
        </p:nvSpPr>
        <p:spPr>
          <a:xfrm>
            <a:off x="1224725" y="5962037"/>
            <a:ext cx="1601721" cy="276999"/>
          </a:xfrm>
          <a:prstGeom prst="rect">
            <a:avLst/>
          </a:prstGeom>
        </p:spPr>
        <p:txBody>
          <a:bodyPr wrap="none">
            <a:spAutoFit/>
          </a:bodyPr>
          <a:lstStyle/>
          <a:p>
            <a:pPr algn="ctr"/>
            <a:r>
              <a:rPr lang="en-US" sz="1200" dirty="0">
                <a:solidFill>
                  <a:srgbClr val="0000FF"/>
                </a:solidFill>
                <a:latin typeface="ArialMT"/>
              </a:rPr>
              <a:t>[</a:t>
            </a:r>
            <a:r>
              <a:rPr lang="en-US" sz="1200" dirty="0" err="1">
                <a:solidFill>
                  <a:srgbClr val="0000FF"/>
                </a:solidFill>
                <a:latin typeface="ArialMT"/>
              </a:rPr>
              <a:t>Ciresan</a:t>
            </a:r>
            <a:r>
              <a:rPr lang="en-US" sz="1200" dirty="0">
                <a:solidFill>
                  <a:srgbClr val="0000FF"/>
                </a:solidFill>
                <a:latin typeface="ArialMT"/>
              </a:rPr>
              <a:t> et al., 2013]</a:t>
            </a:r>
            <a:endParaRPr lang="en-US" sz="1200" dirty="0"/>
          </a:p>
        </p:txBody>
      </p:sp>
      <p:sp>
        <p:nvSpPr>
          <p:cNvPr id="7" name="Rectangle 6">
            <a:extLst>
              <a:ext uri="{FF2B5EF4-FFF2-40B4-BE49-F238E27FC236}">
                <a16:creationId xmlns:a16="http://schemas.microsoft.com/office/drawing/2014/main" id="{F40A9A37-4576-4A3C-86C8-D57AADDCE624}"/>
              </a:ext>
            </a:extLst>
          </p:cNvPr>
          <p:cNvSpPr/>
          <p:nvPr/>
        </p:nvSpPr>
        <p:spPr>
          <a:xfrm>
            <a:off x="810596" y="2049421"/>
            <a:ext cx="2608406" cy="369332"/>
          </a:xfrm>
          <a:prstGeom prst="rect">
            <a:avLst/>
          </a:prstGeom>
        </p:spPr>
        <p:txBody>
          <a:bodyPr wrap="none">
            <a:spAutoFit/>
          </a:bodyPr>
          <a:lstStyle/>
          <a:p>
            <a:r>
              <a:rPr lang="en-US" dirty="0"/>
              <a:t>Cancer cell detection</a:t>
            </a:r>
          </a:p>
        </p:txBody>
      </p:sp>
      <p:pic>
        <p:nvPicPr>
          <p:cNvPr id="9" name="Picture 8">
            <a:extLst>
              <a:ext uri="{FF2B5EF4-FFF2-40B4-BE49-F238E27FC236}">
                <a16:creationId xmlns:a16="http://schemas.microsoft.com/office/drawing/2014/main" id="{73A15D7A-F491-4DAE-8BB7-213DE431EF96}"/>
              </a:ext>
            </a:extLst>
          </p:cNvPr>
          <p:cNvPicPr>
            <a:picLocks noChangeAspect="1"/>
          </p:cNvPicPr>
          <p:nvPr/>
        </p:nvPicPr>
        <p:blipFill>
          <a:blip r:embed="rId2"/>
          <a:stretch>
            <a:fillRect/>
          </a:stretch>
        </p:blipFill>
        <p:spPr>
          <a:xfrm>
            <a:off x="868858" y="2432272"/>
            <a:ext cx="2973163" cy="3565517"/>
          </a:xfrm>
          <a:prstGeom prst="rect">
            <a:avLst/>
          </a:prstGeom>
        </p:spPr>
      </p:pic>
      <p:pic>
        <p:nvPicPr>
          <p:cNvPr id="10" name="Picture 9">
            <a:extLst>
              <a:ext uri="{FF2B5EF4-FFF2-40B4-BE49-F238E27FC236}">
                <a16:creationId xmlns:a16="http://schemas.microsoft.com/office/drawing/2014/main" id="{FA251FB6-6489-4B28-8105-7A38DF45D3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28753" y="2309718"/>
            <a:ext cx="6193218" cy="3712085"/>
          </a:xfrm>
          <a:prstGeom prst="rect">
            <a:avLst/>
          </a:prstGeom>
        </p:spPr>
      </p:pic>
      <p:sp>
        <p:nvSpPr>
          <p:cNvPr id="12" name="Rectangle 11">
            <a:extLst>
              <a:ext uri="{FF2B5EF4-FFF2-40B4-BE49-F238E27FC236}">
                <a16:creationId xmlns:a16="http://schemas.microsoft.com/office/drawing/2014/main" id="{FCDABE42-5246-4C85-A38D-6CC012685B30}"/>
              </a:ext>
            </a:extLst>
          </p:cNvPr>
          <p:cNvSpPr/>
          <p:nvPr/>
        </p:nvSpPr>
        <p:spPr>
          <a:xfrm>
            <a:off x="7700460" y="5859289"/>
            <a:ext cx="1627369" cy="276999"/>
          </a:xfrm>
          <a:prstGeom prst="rect">
            <a:avLst/>
          </a:prstGeom>
        </p:spPr>
        <p:txBody>
          <a:bodyPr wrap="none">
            <a:spAutoFit/>
          </a:bodyPr>
          <a:lstStyle/>
          <a:p>
            <a:pPr algn="ctr"/>
            <a:r>
              <a:rPr lang="en-US" sz="1200" dirty="0">
                <a:solidFill>
                  <a:srgbClr val="0000FF"/>
                </a:solidFill>
                <a:latin typeface="ArialMT"/>
              </a:rPr>
              <a:t>[</a:t>
            </a:r>
            <a:r>
              <a:rPr lang="en-US" sz="1200" dirty="0" err="1">
                <a:solidFill>
                  <a:srgbClr val="0000FF"/>
                </a:solidFill>
                <a:latin typeface="ArialMT"/>
              </a:rPr>
              <a:t>Rakhlin</a:t>
            </a:r>
            <a:r>
              <a:rPr lang="en-US" sz="1200" dirty="0">
                <a:solidFill>
                  <a:srgbClr val="0000FF"/>
                </a:solidFill>
                <a:latin typeface="ArialMT"/>
              </a:rPr>
              <a:t>, et al., 2018]</a:t>
            </a:r>
            <a:endParaRPr lang="en-US" sz="1200" dirty="0"/>
          </a:p>
        </p:txBody>
      </p:sp>
    </p:spTree>
    <p:extLst>
      <p:ext uri="{BB962C8B-B14F-4D97-AF65-F5344CB8AC3E}">
        <p14:creationId xmlns:p14="http://schemas.microsoft.com/office/powerpoint/2010/main" val="3126949829"/>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59EB96-16C0-4A52-BE94-2105CEE67B94}"/>
              </a:ext>
            </a:extLst>
          </p:cNvPr>
          <p:cNvSpPr>
            <a:spLocks noGrp="1"/>
          </p:cNvSpPr>
          <p:nvPr>
            <p:ph type="sldNum" sz="quarter" idx="10"/>
          </p:nvPr>
        </p:nvSpPr>
        <p:spPr/>
        <p:txBody>
          <a:bodyPr/>
          <a:lstStyle/>
          <a:p>
            <a:pPr>
              <a:defRPr/>
            </a:pPr>
            <a:fld id="{F0540D16-EBF5-0D44-A21F-B32E9F609578}" type="slidenum">
              <a:rPr lang="en-US" smtClean="0"/>
              <a:pPr>
                <a:defRPr/>
              </a:pPr>
              <a:t>69</a:t>
            </a:fld>
            <a:endParaRPr lang="en-US" dirty="0"/>
          </a:p>
        </p:txBody>
      </p:sp>
      <p:sp>
        <p:nvSpPr>
          <p:cNvPr id="3" name="Title 2">
            <a:extLst>
              <a:ext uri="{FF2B5EF4-FFF2-40B4-BE49-F238E27FC236}">
                <a16:creationId xmlns:a16="http://schemas.microsoft.com/office/drawing/2014/main" id="{3A34AD57-F92F-49B9-8AC9-10E7F7A69685}"/>
              </a:ext>
            </a:extLst>
          </p:cNvPr>
          <p:cNvSpPr>
            <a:spLocks noGrp="1"/>
          </p:cNvSpPr>
          <p:nvPr>
            <p:ph type="title"/>
          </p:nvPr>
        </p:nvSpPr>
        <p:spPr/>
        <p:txBody>
          <a:bodyPr/>
          <a:lstStyle/>
          <a:p>
            <a:r>
              <a:rPr lang="en-US" dirty="0">
                <a:solidFill>
                  <a:schemeClr val="tx1"/>
                </a:solidFill>
              </a:rPr>
              <a:t>Today : CNN are everywhere</a:t>
            </a:r>
            <a:endParaRPr lang="id-ID" dirty="0"/>
          </a:p>
        </p:txBody>
      </p:sp>
      <p:sp>
        <p:nvSpPr>
          <p:cNvPr id="4" name="Text Placeholder 3">
            <a:extLst>
              <a:ext uri="{FF2B5EF4-FFF2-40B4-BE49-F238E27FC236}">
                <a16:creationId xmlns:a16="http://schemas.microsoft.com/office/drawing/2014/main" id="{CF0D32BE-3F64-4D40-A871-6F6E364E1EE6}"/>
              </a:ext>
            </a:extLst>
          </p:cNvPr>
          <p:cNvSpPr>
            <a:spLocks noGrp="1"/>
          </p:cNvSpPr>
          <p:nvPr>
            <p:ph type="body" sz="quarter" idx="17"/>
          </p:nvPr>
        </p:nvSpPr>
        <p:spPr/>
        <p:txBody>
          <a:bodyPr/>
          <a:lstStyle/>
          <a:p>
            <a:r>
              <a:rPr lang="id-ID" dirty="0"/>
              <a:t>Computer Vision</a:t>
            </a:r>
          </a:p>
        </p:txBody>
      </p:sp>
      <p:sp>
        <p:nvSpPr>
          <p:cNvPr id="5" name="Rectangle 4">
            <a:extLst>
              <a:ext uri="{FF2B5EF4-FFF2-40B4-BE49-F238E27FC236}">
                <a16:creationId xmlns:a16="http://schemas.microsoft.com/office/drawing/2014/main" id="{C2D09A1A-644B-46CF-A707-79C4F6C92F12}"/>
              </a:ext>
            </a:extLst>
          </p:cNvPr>
          <p:cNvSpPr/>
          <p:nvPr/>
        </p:nvSpPr>
        <p:spPr>
          <a:xfrm>
            <a:off x="681957" y="2114257"/>
            <a:ext cx="3739214" cy="369332"/>
          </a:xfrm>
          <a:prstGeom prst="rect">
            <a:avLst/>
          </a:prstGeom>
        </p:spPr>
        <p:txBody>
          <a:bodyPr wrap="square">
            <a:spAutoFit/>
          </a:bodyPr>
          <a:lstStyle/>
          <a:p>
            <a:pPr algn="ctr"/>
            <a:r>
              <a:rPr lang="en-US" dirty="0"/>
              <a:t>Chinese character recognition</a:t>
            </a:r>
          </a:p>
        </p:txBody>
      </p:sp>
      <p:pic>
        <p:nvPicPr>
          <p:cNvPr id="8" name="Picture 7">
            <a:extLst>
              <a:ext uri="{FF2B5EF4-FFF2-40B4-BE49-F238E27FC236}">
                <a16:creationId xmlns:a16="http://schemas.microsoft.com/office/drawing/2014/main" id="{38E41C44-4016-44BA-A086-018F61A0F7C0}"/>
              </a:ext>
            </a:extLst>
          </p:cNvPr>
          <p:cNvPicPr>
            <a:picLocks noChangeAspect="1"/>
          </p:cNvPicPr>
          <p:nvPr/>
        </p:nvPicPr>
        <p:blipFill>
          <a:blip r:embed="rId2"/>
          <a:stretch>
            <a:fillRect/>
          </a:stretch>
        </p:blipFill>
        <p:spPr>
          <a:xfrm>
            <a:off x="875303" y="2549783"/>
            <a:ext cx="3545868" cy="3557270"/>
          </a:xfrm>
          <a:prstGeom prst="rect">
            <a:avLst/>
          </a:prstGeom>
        </p:spPr>
      </p:pic>
      <p:pic>
        <p:nvPicPr>
          <p:cNvPr id="15" name="Picture 14" descr="A close up of a logo&#10;&#10;Description automatically generated">
            <a:extLst>
              <a:ext uri="{FF2B5EF4-FFF2-40B4-BE49-F238E27FC236}">
                <a16:creationId xmlns:a16="http://schemas.microsoft.com/office/drawing/2014/main" id="{C9DA5E1C-E039-414F-BEF3-B9FE67C498F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18135" y="3358853"/>
            <a:ext cx="5603084" cy="1689929"/>
          </a:xfrm>
          <a:prstGeom prst="rect">
            <a:avLst/>
          </a:prstGeom>
        </p:spPr>
      </p:pic>
      <p:sp>
        <p:nvSpPr>
          <p:cNvPr id="17" name="Rectangle 16">
            <a:extLst>
              <a:ext uri="{FF2B5EF4-FFF2-40B4-BE49-F238E27FC236}">
                <a16:creationId xmlns:a16="http://schemas.microsoft.com/office/drawing/2014/main" id="{D186B492-092D-4A24-8681-B2F393F3D5A0}"/>
              </a:ext>
            </a:extLst>
          </p:cNvPr>
          <p:cNvSpPr/>
          <p:nvPr/>
        </p:nvSpPr>
        <p:spPr>
          <a:xfrm>
            <a:off x="6350070" y="2483589"/>
            <a:ext cx="3739214" cy="646331"/>
          </a:xfrm>
          <a:prstGeom prst="rect">
            <a:avLst/>
          </a:prstGeom>
        </p:spPr>
        <p:txBody>
          <a:bodyPr wrap="square">
            <a:spAutoFit/>
          </a:bodyPr>
          <a:lstStyle/>
          <a:p>
            <a:pPr algn="ctr"/>
            <a:r>
              <a:rPr lang="en-US" dirty="0"/>
              <a:t>Japanese Ancient Kanji</a:t>
            </a:r>
          </a:p>
          <a:p>
            <a:pPr algn="ctr"/>
            <a:r>
              <a:rPr lang="en-US" dirty="0"/>
              <a:t>Character recognition</a:t>
            </a:r>
          </a:p>
        </p:txBody>
      </p:sp>
    </p:spTree>
    <p:extLst>
      <p:ext uri="{BB962C8B-B14F-4D97-AF65-F5344CB8AC3E}">
        <p14:creationId xmlns:p14="http://schemas.microsoft.com/office/powerpoint/2010/main" val="71965646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73E1684F-0753-4A41-A0AA-9504A94A0DF5}"/>
              </a:ext>
            </a:extLst>
          </p:cNvPr>
          <p:cNvSpPr>
            <a:spLocks noGrp="1"/>
          </p:cNvSpPr>
          <p:nvPr>
            <p:ph sz="quarter" idx="14"/>
          </p:nvPr>
        </p:nvSpPr>
        <p:spPr/>
        <p:txBody>
          <a:bodyPr/>
          <a:lstStyle/>
          <a:p>
            <a:pPr>
              <a:lnSpc>
                <a:spcPct val="120000"/>
              </a:lnSpc>
              <a:spcBef>
                <a:spcPts val="1200"/>
              </a:spcBef>
            </a:pPr>
            <a:r>
              <a:rPr lang="en-US" sz="2000" dirty="0"/>
              <a:t>That’s why Neurons in Hidden layer are always described as </a:t>
            </a:r>
            <a:r>
              <a:rPr lang="en-US" sz="2000" dirty="0">
                <a:solidFill>
                  <a:srgbClr val="0000FF"/>
                </a:solidFill>
              </a:rPr>
              <a:t>sub-classifier</a:t>
            </a:r>
            <a:r>
              <a:rPr lang="en-US" sz="2000" dirty="0"/>
              <a:t> which </a:t>
            </a:r>
            <a:r>
              <a:rPr lang="en-US" sz="2000" dirty="0">
                <a:solidFill>
                  <a:srgbClr val="0000FF"/>
                </a:solidFill>
              </a:rPr>
              <a:t>recognize features</a:t>
            </a:r>
          </a:p>
          <a:p>
            <a:pPr>
              <a:lnSpc>
                <a:spcPct val="120000"/>
              </a:lnSpc>
              <a:spcBef>
                <a:spcPts val="1200"/>
              </a:spcBef>
            </a:pPr>
            <a:r>
              <a:rPr lang="en-US" sz="2000" dirty="0"/>
              <a:t>Then the next neuron </a:t>
            </a:r>
            <a:r>
              <a:rPr lang="en-US" sz="2000" dirty="0">
                <a:solidFill>
                  <a:srgbClr val="0000FF"/>
                </a:solidFill>
              </a:rPr>
              <a:t>combines</a:t>
            </a:r>
            <a:r>
              <a:rPr lang="en-US" sz="2000" dirty="0"/>
              <a:t> small features into </a:t>
            </a:r>
            <a:r>
              <a:rPr lang="en-US" sz="2000" dirty="0">
                <a:solidFill>
                  <a:srgbClr val="0000FF"/>
                </a:solidFill>
              </a:rPr>
              <a:t>larger features</a:t>
            </a:r>
            <a:r>
              <a:rPr lang="en-US" sz="2000" dirty="0"/>
              <a:t> and continue further until the class classification</a:t>
            </a:r>
          </a:p>
        </p:txBody>
      </p:sp>
      <p:sp>
        <p:nvSpPr>
          <p:cNvPr id="2" name="Slide Number Placeholder 1">
            <a:extLst>
              <a:ext uri="{FF2B5EF4-FFF2-40B4-BE49-F238E27FC236}">
                <a16:creationId xmlns:a16="http://schemas.microsoft.com/office/drawing/2014/main" id="{660EEA93-F492-4F46-BCAD-2D883A5C4937}"/>
              </a:ext>
            </a:extLst>
          </p:cNvPr>
          <p:cNvSpPr>
            <a:spLocks noGrp="1"/>
          </p:cNvSpPr>
          <p:nvPr>
            <p:ph type="sldNum" sz="quarter" idx="15"/>
          </p:nvPr>
        </p:nvSpPr>
        <p:spPr/>
        <p:txBody>
          <a:bodyPr/>
          <a:lstStyle/>
          <a:p>
            <a:fld id="{F0540D16-EBF5-0D44-A21F-B32E9F609578}" type="slidenum">
              <a:rPr lang="en-US" smtClean="0"/>
              <a:pPr/>
              <a:t>7</a:t>
            </a:fld>
            <a:endParaRPr lang="en-US" dirty="0"/>
          </a:p>
        </p:txBody>
      </p:sp>
      <p:sp>
        <p:nvSpPr>
          <p:cNvPr id="3" name="Date Placeholder 2">
            <a:extLst>
              <a:ext uri="{FF2B5EF4-FFF2-40B4-BE49-F238E27FC236}">
                <a16:creationId xmlns:a16="http://schemas.microsoft.com/office/drawing/2014/main" id="{F0006D61-473C-495D-8061-48DC0FEA3161}"/>
              </a:ext>
            </a:extLst>
          </p:cNvPr>
          <p:cNvSpPr>
            <a:spLocks noGrp="1"/>
          </p:cNvSpPr>
          <p:nvPr>
            <p:ph type="dt" sz="half" idx="16"/>
          </p:nvPr>
        </p:nvSpPr>
        <p:spPr/>
        <p:txBody>
          <a:bodyPr/>
          <a:lstStyle/>
          <a:p>
            <a:fld id="{18616975-30F2-B74D-B90F-E83C4C9562E7}" type="datetime1">
              <a:rPr lang="en-US" smtClean="0"/>
              <a:pPr/>
              <a:t>18-Sep-20</a:t>
            </a:fld>
            <a:endParaRPr lang="en-US" dirty="0"/>
          </a:p>
        </p:txBody>
      </p:sp>
      <p:sp>
        <p:nvSpPr>
          <p:cNvPr id="10" name="Title 9">
            <a:extLst>
              <a:ext uri="{FF2B5EF4-FFF2-40B4-BE49-F238E27FC236}">
                <a16:creationId xmlns:a16="http://schemas.microsoft.com/office/drawing/2014/main" id="{03C03559-8BAF-42E2-AED5-3EE027E85AEC}"/>
              </a:ext>
            </a:extLst>
          </p:cNvPr>
          <p:cNvSpPr>
            <a:spLocks noGrp="1"/>
          </p:cNvSpPr>
          <p:nvPr>
            <p:ph type="title"/>
          </p:nvPr>
        </p:nvSpPr>
        <p:spPr/>
        <p:txBody>
          <a:bodyPr/>
          <a:lstStyle/>
          <a:p>
            <a:r>
              <a:rPr lang="en-US" dirty="0"/>
              <a:t>Black Box Magic</a:t>
            </a:r>
          </a:p>
        </p:txBody>
      </p:sp>
      <p:sp>
        <p:nvSpPr>
          <p:cNvPr id="12" name="Text Placeholder 11">
            <a:extLst>
              <a:ext uri="{FF2B5EF4-FFF2-40B4-BE49-F238E27FC236}">
                <a16:creationId xmlns:a16="http://schemas.microsoft.com/office/drawing/2014/main" id="{E1C477A1-B6EF-431A-BEB9-E6464CB284DA}"/>
              </a:ext>
            </a:extLst>
          </p:cNvPr>
          <p:cNvSpPr>
            <a:spLocks noGrp="1"/>
          </p:cNvSpPr>
          <p:nvPr>
            <p:ph type="body" sz="quarter" idx="17"/>
          </p:nvPr>
        </p:nvSpPr>
        <p:spPr/>
        <p:txBody>
          <a:bodyPr/>
          <a:lstStyle/>
          <a:p>
            <a:r>
              <a:rPr lang="id-ID" dirty="0"/>
              <a:t>Computer Vision</a:t>
            </a:r>
          </a:p>
        </p:txBody>
      </p:sp>
      <p:pic>
        <p:nvPicPr>
          <p:cNvPr id="75" name="Picture 74" descr="A cat that is looking at the camera&#10;&#10;Description automatically generated">
            <a:extLst>
              <a:ext uri="{FF2B5EF4-FFF2-40B4-BE49-F238E27FC236}">
                <a16:creationId xmlns:a16="http://schemas.microsoft.com/office/drawing/2014/main" id="{74CB407E-ECB0-48F3-8749-DEBBE4CB7D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57398" y="4421771"/>
            <a:ext cx="1217353" cy="1391261"/>
          </a:xfrm>
          <a:prstGeom prst="rect">
            <a:avLst/>
          </a:prstGeom>
        </p:spPr>
      </p:pic>
      <p:cxnSp>
        <p:nvCxnSpPr>
          <p:cNvPr id="76" name="Straight Arrow Connector 75">
            <a:extLst>
              <a:ext uri="{FF2B5EF4-FFF2-40B4-BE49-F238E27FC236}">
                <a16:creationId xmlns:a16="http://schemas.microsoft.com/office/drawing/2014/main" id="{7BDFB2F8-4B84-4C06-BBE6-B8B298384894}"/>
              </a:ext>
            </a:extLst>
          </p:cNvPr>
          <p:cNvCxnSpPr>
            <a:cxnSpLocks/>
          </p:cNvCxnSpPr>
          <p:nvPr/>
        </p:nvCxnSpPr>
        <p:spPr>
          <a:xfrm>
            <a:off x="3946197" y="5142800"/>
            <a:ext cx="346611" cy="0"/>
          </a:xfrm>
          <a:prstGeom prst="straightConnector1">
            <a:avLst/>
          </a:prstGeom>
          <a:noFill/>
          <a:ln w="19050" cap="flat" cmpd="sng" algn="ctr">
            <a:solidFill>
              <a:sysClr val="windowText" lastClr="000000"/>
            </a:solidFill>
            <a:prstDash val="solid"/>
            <a:miter lim="800000"/>
            <a:tailEnd type="triangle"/>
          </a:ln>
          <a:effectLst/>
        </p:spPr>
      </p:cxnSp>
      <p:graphicFrame>
        <p:nvGraphicFramePr>
          <p:cNvPr id="77" name="Table 76">
            <a:extLst>
              <a:ext uri="{FF2B5EF4-FFF2-40B4-BE49-F238E27FC236}">
                <a16:creationId xmlns:a16="http://schemas.microsoft.com/office/drawing/2014/main" id="{89243DD5-D2B3-478C-B28B-17D9791B2AEE}"/>
              </a:ext>
            </a:extLst>
          </p:cNvPr>
          <p:cNvGraphicFramePr>
            <a:graphicFrameLocks noGrp="1"/>
          </p:cNvGraphicFramePr>
          <p:nvPr/>
        </p:nvGraphicFramePr>
        <p:xfrm>
          <a:off x="4460240" y="4675440"/>
          <a:ext cx="208280" cy="934720"/>
        </p:xfrm>
        <a:graphic>
          <a:graphicData uri="http://schemas.openxmlformats.org/drawingml/2006/table">
            <a:tbl>
              <a:tblPr firstRow="1" bandRow="1"/>
              <a:tblGrid>
                <a:gridCol w="208280">
                  <a:extLst>
                    <a:ext uri="{9D8B030D-6E8A-4147-A177-3AD203B41FA5}">
                      <a16:colId xmlns:a16="http://schemas.microsoft.com/office/drawing/2014/main" val="1600407248"/>
                    </a:ext>
                  </a:extLst>
                </a:gridCol>
              </a:tblGrid>
              <a:tr h="0">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endParaRPr lang="en-US" sz="1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15164881"/>
                  </a:ext>
                </a:extLst>
              </a:tr>
              <a:tr h="0">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endParaRPr lang="en-US" sz="1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861213256"/>
                  </a:ext>
                </a:extLst>
              </a:tr>
              <a:tr h="0">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endParaRPr lang="en-US" sz="1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68489800"/>
                  </a:ext>
                </a:extLst>
              </a:tr>
              <a:tr h="0">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endParaRPr lang="en-US" sz="1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738566263"/>
                  </a:ext>
                </a:extLst>
              </a:tr>
              <a:tr h="0">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endParaRPr lang="en-US" sz="1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274147466"/>
                  </a:ext>
                </a:extLst>
              </a:tr>
              <a:tr h="0">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endParaRPr lang="en-US" sz="1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286289445"/>
                  </a:ext>
                </a:extLst>
              </a:tr>
              <a:tr h="0">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endParaRPr lang="en-US" sz="1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918224388"/>
                  </a:ext>
                </a:extLst>
              </a:tr>
              <a:tr h="0">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endParaRPr lang="en-US" sz="1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560788192"/>
                  </a:ext>
                </a:extLst>
              </a:tr>
            </a:tbl>
          </a:graphicData>
        </a:graphic>
      </p:graphicFrame>
      <p:sp>
        <p:nvSpPr>
          <p:cNvPr id="78" name="Oval 77">
            <a:extLst>
              <a:ext uri="{FF2B5EF4-FFF2-40B4-BE49-F238E27FC236}">
                <a16:creationId xmlns:a16="http://schemas.microsoft.com/office/drawing/2014/main" id="{D15B713E-D23E-4BB9-9487-F91E67A4AC1B}"/>
              </a:ext>
            </a:extLst>
          </p:cNvPr>
          <p:cNvSpPr/>
          <p:nvPr/>
        </p:nvSpPr>
        <p:spPr>
          <a:xfrm>
            <a:off x="5332122" y="4213273"/>
            <a:ext cx="457200" cy="4572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400" fontAlgn="auto">
              <a:spcBef>
                <a:spcPts val="0"/>
              </a:spcBef>
              <a:spcAft>
                <a:spcPts val="0"/>
              </a:spcAft>
              <a:defRPr/>
            </a:pPr>
            <a:endParaRPr lang="en-US" kern="0">
              <a:solidFill>
                <a:prstClr val="black"/>
              </a:solidFill>
              <a:latin typeface="Product Sans"/>
              <a:ea typeface="+mn-ea"/>
              <a:cs typeface="+mn-cs"/>
            </a:endParaRPr>
          </a:p>
        </p:txBody>
      </p:sp>
      <p:sp>
        <p:nvSpPr>
          <p:cNvPr id="79" name="Oval 78">
            <a:extLst>
              <a:ext uri="{FF2B5EF4-FFF2-40B4-BE49-F238E27FC236}">
                <a16:creationId xmlns:a16="http://schemas.microsoft.com/office/drawing/2014/main" id="{23A64565-737E-49B6-910A-8C2537C4A3F9}"/>
              </a:ext>
            </a:extLst>
          </p:cNvPr>
          <p:cNvSpPr/>
          <p:nvPr/>
        </p:nvSpPr>
        <p:spPr>
          <a:xfrm>
            <a:off x="5332122" y="4673986"/>
            <a:ext cx="457200" cy="4572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400" fontAlgn="auto">
              <a:spcBef>
                <a:spcPts val="0"/>
              </a:spcBef>
              <a:spcAft>
                <a:spcPts val="0"/>
              </a:spcAft>
              <a:defRPr/>
            </a:pPr>
            <a:endParaRPr lang="en-US" kern="0">
              <a:solidFill>
                <a:prstClr val="black"/>
              </a:solidFill>
              <a:latin typeface="Product Sans"/>
              <a:ea typeface="+mn-ea"/>
              <a:cs typeface="+mn-cs"/>
            </a:endParaRPr>
          </a:p>
        </p:txBody>
      </p:sp>
      <p:sp>
        <p:nvSpPr>
          <p:cNvPr id="80" name="Oval 79">
            <a:extLst>
              <a:ext uri="{FF2B5EF4-FFF2-40B4-BE49-F238E27FC236}">
                <a16:creationId xmlns:a16="http://schemas.microsoft.com/office/drawing/2014/main" id="{E6EA742B-4190-4EC1-B567-6FF71010D9C8}"/>
              </a:ext>
            </a:extLst>
          </p:cNvPr>
          <p:cNvSpPr/>
          <p:nvPr/>
        </p:nvSpPr>
        <p:spPr>
          <a:xfrm>
            <a:off x="5332122" y="5134699"/>
            <a:ext cx="457200" cy="4572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400" fontAlgn="auto">
              <a:spcBef>
                <a:spcPts val="0"/>
              </a:spcBef>
              <a:spcAft>
                <a:spcPts val="0"/>
              </a:spcAft>
              <a:defRPr/>
            </a:pPr>
            <a:endParaRPr lang="en-US" kern="0">
              <a:solidFill>
                <a:prstClr val="black"/>
              </a:solidFill>
              <a:latin typeface="Product Sans"/>
              <a:ea typeface="+mn-ea"/>
              <a:cs typeface="+mn-cs"/>
            </a:endParaRPr>
          </a:p>
        </p:txBody>
      </p:sp>
      <p:sp>
        <p:nvSpPr>
          <p:cNvPr id="81" name="Oval 80">
            <a:extLst>
              <a:ext uri="{FF2B5EF4-FFF2-40B4-BE49-F238E27FC236}">
                <a16:creationId xmlns:a16="http://schemas.microsoft.com/office/drawing/2014/main" id="{7565BE6F-D4D9-405F-8B0A-49984A39396A}"/>
              </a:ext>
            </a:extLst>
          </p:cNvPr>
          <p:cNvSpPr/>
          <p:nvPr/>
        </p:nvSpPr>
        <p:spPr>
          <a:xfrm>
            <a:off x="5332122" y="5610160"/>
            <a:ext cx="457200" cy="4572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400" fontAlgn="auto">
              <a:spcBef>
                <a:spcPts val="0"/>
              </a:spcBef>
              <a:spcAft>
                <a:spcPts val="0"/>
              </a:spcAft>
              <a:defRPr/>
            </a:pPr>
            <a:endParaRPr lang="en-US" kern="0">
              <a:solidFill>
                <a:prstClr val="black"/>
              </a:solidFill>
              <a:latin typeface="Product Sans"/>
              <a:ea typeface="+mn-ea"/>
              <a:cs typeface="+mn-cs"/>
            </a:endParaRPr>
          </a:p>
        </p:txBody>
      </p:sp>
      <p:cxnSp>
        <p:nvCxnSpPr>
          <p:cNvPr id="82" name="Straight Arrow Connector 81">
            <a:extLst>
              <a:ext uri="{FF2B5EF4-FFF2-40B4-BE49-F238E27FC236}">
                <a16:creationId xmlns:a16="http://schemas.microsoft.com/office/drawing/2014/main" id="{F1A048EC-ED2D-49DB-BC91-7D94B4AF199D}"/>
              </a:ext>
            </a:extLst>
          </p:cNvPr>
          <p:cNvCxnSpPr>
            <a:stCxn id="91" idx="2"/>
            <a:endCxn id="78" idx="6"/>
          </p:cNvCxnSpPr>
          <p:nvPr/>
        </p:nvCxnSpPr>
        <p:spPr>
          <a:xfrm flipH="1" flipV="1">
            <a:off x="5789322" y="4441874"/>
            <a:ext cx="675288" cy="479683"/>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83" name="Straight Arrow Connector 82">
            <a:extLst>
              <a:ext uri="{FF2B5EF4-FFF2-40B4-BE49-F238E27FC236}">
                <a16:creationId xmlns:a16="http://schemas.microsoft.com/office/drawing/2014/main" id="{30623E04-C2F8-4A18-BEB1-87672B09C998}"/>
              </a:ext>
            </a:extLst>
          </p:cNvPr>
          <p:cNvCxnSpPr>
            <a:stCxn id="91" idx="2"/>
            <a:endCxn id="79" idx="6"/>
          </p:cNvCxnSpPr>
          <p:nvPr/>
        </p:nvCxnSpPr>
        <p:spPr>
          <a:xfrm flipH="1" flipV="1">
            <a:off x="5789322" y="4902586"/>
            <a:ext cx="675288" cy="18970"/>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84" name="Straight Arrow Connector 83">
            <a:extLst>
              <a:ext uri="{FF2B5EF4-FFF2-40B4-BE49-F238E27FC236}">
                <a16:creationId xmlns:a16="http://schemas.microsoft.com/office/drawing/2014/main" id="{D61719E3-C528-4E2D-98B2-9E7F2BA9636A}"/>
              </a:ext>
            </a:extLst>
          </p:cNvPr>
          <p:cNvCxnSpPr>
            <a:stCxn id="92" idx="2"/>
            <a:endCxn id="78" idx="6"/>
          </p:cNvCxnSpPr>
          <p:nvPr/>
        </p:nvCxnSpPr>
        <p:spPr>
          <a:xfrm flipH="1" flipV="1">
            <a:off x="5789322" y="4441873"/>
            <a:ext cx="675288" cy="940396"/>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85" name="Straight Arrow Connector 84">
            <a:extLst>
              <a:ext uri="{FF2B5EF4-FFF2-40B4-BE49-F238E27FC236}">
                <a16:creationId xmlns:a16="http://schemas.microsoft.com/office/drawing/2014/main" id="{0DDA3882-3ED2-46C5-9062-E58C4B9A445D}"/>
              </a:ext>
            </a:extLst>
          </p:cNvPr>
          <p:cNvCxnSpPr>
            <a:stCxn id="92" idx="2"/>
            <a:endCxn id="79" idx="6"/>
          </p:cNvCxnSpPr>
          <p:nvPr/>
        </p:nvCxnSpPr>
        <p:spPr>
          <a:xfrm flipH="1" flipV="1">
            <a:off x="5789322" y="4902587"/>
            <a:ext cx="675288" cy="479683"/>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86" name="Straight Arrow Connector 85">
            <a:extLst>
              <a:ext uri="{FF2B5EF4-FFF2-40B4-BE49-F238E27FC236}">
                <a16:creationId xmlns:a16="http://schemas.microsoft.com/office/drawing/2014/main" id="{310501C1-E976-4F8D-9F70-79833A45192D}"/>
              </a:ext>
            </a:extLst>
          </p:cNvPr>
          <p:cNvCxnSpPr>
            <a:stCxn id="92" idx="2"/>
            <a:endCxn id="80" idx="6"/>
          </p:cNvCxnSpPr>
          <p:nvPr/>
        </p:nvCxnSpPr>
        <p:spPr>
          <a:xfrm flipH="1" flipV="1">
            <a:off x="5789322" y="5363299"/>
            <a:ext cx="675288" cy="18970"/>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87" name="Straight Arrow Connector 86">
            <a:extLst>
              <a:ext uri="{FF2B5EF4-FFF2-40B4-BE49-F238E27FC236}">
                <a16:creationId xmlns:a16="http://schemas.microsoft.com/office/drawing/2014/main" id="{BD99D822-6974-4341-AAC8-EBC14F9F41F9}"/>
              </a:ext>
            </a:extLst>
          </p:cNvPr>
          <p:cNvCxnSpPr>
            <a:stCxn id="91" idx="2"/>
            <a:endCxn id="80" idx="6"/>
          </p:cNvCxnSpPr>
          <p:nvPr/>
        </p:nvCxnSpPr>
        <p:spPr>
          <a:xfrm flipH="1">
            <a:off x="5789322" y="4921557"/>
            <a:ext cx="675288" cy="441743"/>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88" name="Straight Arrow Connector 87">
            <a:extLst>
              <a:ext uri="{FF2B5EF4-FFF2-40B4-BE49-F238E27FC236}">
                <a16:creationId xmlns:a16="http://schemas.microsoft.com/office/drawing/2014/main" id="{1436CC8D-0507-4DF0-94AC-FFC6039C89E6}"/>
              </a:ext>
            </a:extLst>
          </p:cNvPr>
          <p:cNvCxnSpPr>
            <a:stCxn id="92" idx="2"/>
            <a:endCxn id="81" idx="6"/>
          </p:cNvCxnSpPr>
          <p:nvPr/>
        </p:nvCxnSpPr>
        <p:spPr>
          <a:xfrm flipH="1">
            <a:off x="5789322" y="5382270"/>
            <a:ext cx="675288" cy="456491"/>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89" name="Straight Arrow Connector 88">
            <a:extLst>
              <a:ext uri="{FF2B5EF4-FFF2-40B4-BE49-F238E27FC236}">
                <a16:creationId xmlns:a16="http://schemas.microsoft.com/office/drawing/2014/main" id="{A2FE9737-020C-4786-987B-641D1BBB8556}"/>
              </a:ext>
            </a:extLst>
          </p:cNvPr>
          <p:cNvCxnSpPr>
            <a:stCxn id="91" idx="2"/>
            <a:endCxn id="81" idx="6"/>
          </p:cNvCxnSpPr>
          <p:nvPr/>
        </p:nvCxnSpPr>
        <p:spPr>
          <a:xfrm flipH="1">
            <a:off x="5789322" y="4921556"/>
            <a:ext cx="675288" cy="917204"/>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sp>
        <p:nvSpPr>
          <p:cNvPr id="90" name="Oval 89">
            <a:extLst>
              <a:ext uri="{FF2B5EF4-FFF2-40B4-BE49-F238E27FC236}">
                <a16:creationId xmlns:a16="http://schemas.microsoft.com/office/drawing/2014/main" id="{DE611D94-0665-497E-8254-F94A3BEB1C22}"/>
              </a:ext>
            </a:extLst>
          </p:cNvPr>
          <p:cNvSpPr/>
          <p:nvPr/>
        </p:nvSpPr>
        <p:spPr>
          <a:xfrm>
            <a:off x="6464610" y="4232243"/>
            <a:ext cx="457200" cy="4572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400" fontAlgn="auto">
              <a:spcBef>
                <a:spcPts val="0"/>
              </a:spcBef>
              <a:spcAft>
                <a:spcPts val="0"/>
              </a:spcAft>
              <a:defRPr/>
            </a:pPr>
            <a:endParaRPr lang="en-US" kern="0">
              <a:solidFill>
                <a:prstClr val="black"/>
              </a:solidFill>
              <a:latin typeface="Product Sans"/>
              <a:ea typeface="+mn-ea"/>
              <a:cs typeface="+mn-cs"/>
            </a:endParaRPr>
          </a:p>
        </p:txBody>
      </p:sp>
      <p:sp>
        <p:nvSpPr>
          <p:cNvPr id="91" name="Oval 90">
            <a:extLst>
              <a:ext uri="{FF2B5EF4-FFF2-40B4-BE49-F238E27FC236}">
                <a16:creationId xmlns:a16="http://schemas.microsoft.com/office/drawing/2014/main" id="{AC2965AF-9B4A-4A23-8946-868EA03DC605}"/>
              </a:ext>
            </a:extLst>
          </p:cNvPr>
          <p:cNvSpPr/>
          <p:nvPr/>
        </p:nvSpPr>
        <p:spPr>
          <a:xfrm>
            <a:off x="6464610" y="4692956"/>
            <a:ext cx="457200" cy="4572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400" fontAlgn="auto">
              <a:spcBef>
                <a:spcPts val="0"/>
              </a:spcBef>
              <a:spcAft>
                <a:spcPts val="0"/>
              </a:spcAft>
              <a:defRPr/>
            </a:pPr>
            <a:endParaRPr lang="en-US" kern="0">
              <a:solidFill>
                <a:prstClr val="black"/>
              </a:solidFill>
              <a:latin typeface="Product Sans"/>
              <a:ea typeface="+mn-ea"/>
              <a:cs typeface="+mn-cs"/>
            </a:endParaRPr>
          </a:p>
        </p:txBody>
      </p:sp>
      <p:sp>
        <p:nvSpPr>
          <p:cNvPr id="92" name="Oval 91">
            <a:extLst>
              <a:ext uri="{FF2B5EF4-FFF2-40B4-BE49-F238E27FC236}">
                <a16:creationId xmlns:a16="http://schemas.microsoft.com/office/drawing/2014/main" id="{527192F5-AD32-4346-93DF-3CBC6F169078}"/>
              </a:ext>
            </a:extLst>
          </p:cNvPr>
          <p:cNvSpPr/>
          <p:nvPr/>
        </p:nvSpPr>
        <p:spPr>
          <a:xfrm>
            <a:off x="6464610" y="5153669"/>
            <a:ext cx="457200" cy="4572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400" fontAlgn="auto">
              <a:spcBef>
                <a:spcPts val="0"/>
              </a:spcBef>
              <a:spcAft>
                <a:spcPts val="0"/>
              </a:spcAft>
              <a:defRPr/>
            </a:pPr>
            <a:endParaRPr lang="en-US" kern="0">
              <a:solidFill>
                <a:prstClr val="black"/>
              </a:solidFill>
              <a:latin typeface="Product Sans"/>
              <a:ea typeface="+mn-ea"/>
              <a:cs typeface="+mn-cs"/>
            </a:endParaRPr>
          </a:p>
        </p:txBody>
      </p:sp>
      <p:sp>
        <p:nvSpPr>
          <p:cNvPr id="93" name="Oval 92">
            <a:extLst>
              <a:ext uri="{FF2B5EF4-FFF2-40B4-BE49-F238E27FC236}">
                <a16:creationId xmlns:a16="http://schemas.microsoft.com/office/drawing/2014/main" id="{EAB056C2-75C2-478B-958F-AE83AAE44D19}"/>
              </a:ext>
            </a:extLst>
          </p:cNvPr>
          <p:cNvSpPr/>
          <p:nvPr/>
        </p:nvSpPr>
        <p:spPr>
          <a:xfrm>
            <a:off x="6464610" y="5629130"/>
            <a:ext cx="457200" cy="4572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400" fontAlgn="auto">
              <a:spcBef>
                <a:spcPts val="0"/>
              </a:spcBef>
              <a:spcAft>
                <a:spcPts val="0"/>
              </a:spcAft>
              <a:defRPr/>
            </a:pPr>
            <a:endParaRPr lang="en-US" kern="0">
              <a:solidFill>
                <a:prstClr val="black"/>
              </a:solidFill>
              <a:latin typeface="Product Sans"/>
              <a:ea typeface="+mn-ea"/>
              <a:cs typeface="+mn-cs"/>
            </a:endParaRPr>
          </a:p>
        </p:txBody>
      </p:sp>
      <p:sp>
        <p:nvSpPr>
          <p:cNvPr id="94" name="Oval 93">
            <a:extLst>
              <a:ext uri="{FF2B5EF4-FFF2-40B4-BE49-F238E27FC236}">
                <a16:creationId xmlns:a16="http://schemas.microsoft.com/office/drawing/2014/main" id="{3EA6FF8F-F699-497F-A74F-37D45CA7A391}"/>
              </a:ext>
            </a:extLst>
          </p:cNvPr>
          <p:cNvSpPr/>
          <p:nvPr/>
        </p:nvSpPr>
        <p:spPr>
          <a:xfrm>
            <a:off x="7477074" y="4575898"/>
            <a:ext cx="564566" cy="564566"/>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400" fontAlgn="auto">
              <a:spcBef>
                <a:spcPts val="0"/>
              </a:spcBef>
              <a:spcAft>
                <a:spcPts val="0"/>
              </a:spcAft>
              <a:defRPr/>
            </a:pPr>
            <a:endParaRPr lang="en-US" kern="0">
              <a:solidFill>
                <a:prstClr val="black"/>
              </a:solidFill>
              <a:latin typeface="Product Sans"/>
              <a:ea typeface="+mn-ea"/>
              <a:cs typeface="+mn-cs"/>
            </a:endParaRPr>
          </a:p>
        </p:txBody>
      </p:sp>
      <p:sp>
        <p:nvSpPr>
          <p:cNvPr id="95" name="Oval 94">
            <a:extLst>
              <a:ext uri="{FF2B5EF4-FFF2-40B4-BE49-F238E27FC236}">
                <a16:creationId xmlns:a16="http://schemas.microsoft.com/office/drawing/2014/main" id="{2E22EE14-F037-4A6C-8100-E326783801E5}"/>
              </a:ext>
            </a:extLst>
          </p:cNvPr>
          <p:cNvSpPr/>
          <p:nvPr/>
        </p:nvSpPr>
        <p:spPr>
          <a:xfrm>
            <a:off x="7464759" y="5268237"/>
            <a:ext cx="564566" cy="564566"/>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400" fontAlgn="auto">
              <a:spcBef>
                <a:spcPts val="0"/>
              </a:spcBef>
              <a:spcAft>
                <a:spcPts val="0"/>
              </a:spcAft>
              <a:defRPr/>
            </a:pPr>
            <a:endParaRPr lang="en-US" kern="0">
              <a:solidFill>
                <a:prstClr val="black"/>
              </a:solidFill>
              <a:latin typeface="Product Sans"/>
              <a:ea typeface="+mn-ea"/>
              <a:cs typeface="+mn-cs"/>
            </a:endParaRPr>
          </a:p>
        </p:txBody>
      </p:sp>
      <p:cxnSp>
        <p:nvCxnSpPr>
          <p:cNvPr id="96" name="Straight Arrow Connector 95">
            <a:extLst>
              <a:ext uri="{FF2B5EF4-FFF2-40B4-BE49-F238E27FC236}">
                <a16:creationId xmlns:a16="http://schemas.microsoft.com/office/drawing/2014/main" id="{069783A3-B459-4B5B-9C1C-8335C9A716ED}"/>
              </a:ext>
            </a:extLst>
          </p:cNvPr>
          <p:cNvCxnSpPr>
            <a:cxnSpLocks/>
            <a:stCxn id="94" idx="2"/>
            <a:endCxn id="90" idx="6"/>
          </p:cNvCxnSpPr>
          <p:nvPr/>
        </p:nvCxnSpPr>
        <p:spPr>
          <a:xfrm flipH="1" flipV="1">
            <a:off x="6921810" y="4460843"/>
            <a:ext cx="555264" cy="397338"/>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97" name="Straight Arrow Connector 96">
            <a:extLst>
              <a:ext uri="{FF2B5EF4-FFF2-40B4-BE49-F238E27FC236}">
                <a16:creationId xmlns:a16="http://schemas.microsoft.com/office/drawing/2014/main" id="{5E07F923-698A-452D-AAF4-D3E1D22A0321}"/>
              </a:ext>
            </a:extLst>
          </p:cNvPr>
          <p:cNvCxnSpPr>
            <a:cxnSpLocks/>
            <a:stCxn id="94" idx="2"/>
            <a:endCxn id="91" idx="6"/>
          </p:cNvCxnSpPr>
          <p:nvPr/>
        </p:nvCxnSpPr>
        <p:spPr>
          <a:xfrm flipH="1">
            <a:off x="6921810" y="4858182"/>
            <a:ext cx="555264" cy="63375"/>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98" name="Straight Arrow Connector 97">
            <a:extLst>
              <a:ext uri="{FF2B5EF4-FFF2-40B4-BE49-F238E27FC236}">
                <a16:creationId xmlns:a16="http://schemas.microsoft.com/office/drawing/2014/main" id="{0B710B5C-8E77-4DAC-A8BF-3039D551F29C}"/>
              </a:ext>
            </a:extLst>
          </p:cNvPr>
          <p:cNvCxnSpPr>
            <a:cxnSpLocks/>
            <a:stCxn id="95" idx="2"/>
            <a:endCxn id="90" idx="6"/>
          </p:cNvCxnSpPr>
          <p:nvPr/>
        </p:nvCxnSpPr>
        <p:spPr>
          <a:xfrm flipH="1" flipV="1">
            <a:off x="6921811" y="4460844"/>
            <a:ext cx="542949" cy="1089677"/>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99" name="Straight Arrow Connector 98">
            <a:extLst>
              <a:ext uri="{FF2B5EF4-FFF2-40B4-BE49-F238E27FC236}">
                <a16:creationId xmlns:a16="http://schemas.microsoft.com/office/drawing/2014/main" id="{53E83EFC-6799-4357-B1D3-27AFC758AA46}"/>
              </a:ext>
            </a:extLst>
          </p:cNvPr>
          <p:cNvCxnSpPr>
            <a:cxnSpLocks/>
            <a:stCxn id="95" idx="2"/>
            <a:endCxn id="91" idx="6"/>
          </p:cNvCxnSpPr>
          <p:nvPr/>
        </p:nvCxnSpPr>
        <p:spPr>
          <a:xfrm flipH="1" flipV="1">
            <a:off x="6921811" y="4921556"/>
            <a:ext cx="542949" cy="628964"/>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00" name="Straight Arrow Connector 99">
            <a:extLst>
              <a:ext uri="{FF2B5EF4-FFF2-40B4-BE49-F238E27FC236}">
                <a16:creationId xmlns:a16="http://schemas.microsoft.com/office/drawing/2014/main" id="{F9260E94-A5FD-430E-B319-504B15969B26}"/>
              </a:ext>
            </a:extLst>
          </p:cNvPr>
          <p:cNvCxnSpPr>
            <a:cxnSpLocks/>
            <a:stCxn id="95" idx="2"/>
            <a:endCxn id="92" idx="6"/>
          </p:cNvCxnSpPr>
          <p:nvPr/>
        </p:nvCxnSpPr>
        <p:spPr>
          <a:xfrm flipH="1" flipV="1">
            <a:off x="6921811" y="5382270"/>
            <a:ext cx="542949" cy="168251"/>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01" name="Straight Arrow Connector 100">
            <a:extLst>
              <a:ext uri="{FF2B5EF4-FFF2-40B4-BE49-F238E27FC236}">
                <a16:creationId xmlns:a16="http://schemas.microsoft.com/office/drawing/2014/main" id="{06562C1E-6014-4F95-BCF2-8379A315AF2C}"/>
              </a:ext>
            </a:extLst>
          </p:cNvPr>
          <p:cNvCxnSpPr>
            <a:cxnSpLocks/>
            <a:stCxn id="95" idx="2"/>
            <a:endCxn id="93" idx="6"/>
          </p:cNvCxnSpPr>
          <p:nvPr/>
        </p:nvCxnSpPr>
        <p:spPr>
          <a:xfrm flipH="1">
            <a:off x="6921811" y="5550520"/>
            <a:ext cx="542949" cy="307210"/>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02" name="Straight Arrow Connector 101">
            <a:extLst>
              <a:ext uri="{FF2B5EF4-FFF2-40B4-BE49-F238E27FC236}">
                <a16:creationId xmlns:a16="http://schemas.microsoft.com/office/drawing/2014/main" id="{A5CC7551-BEEF-4BFA-BF90-312905C62897}"/>
              </a:ext>
            </a:extLst>
          </p:cNvPr>
          <p:cNvCxnSpPr>
            <a:cxnSpLocks/>
            <a:stCxn id="94" idx="2"/>
            <a:endCxn id="92" idx="6"/>
          </p:cNvCxnSpPr>
          <p:nvPr/>
        </p:nvCxnSpPr>
        <p:spPr>
          <a:xfrm flipH="1">
            <a:off x="6921810" y="4858181"/>
            <a:ext cx="555264" cy="524088"/>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03" name="Straight Arrow Connector 102">
            <a:extLst>
              <a:ext uri="{FF2B5EF4-FFF2-40B4-BE49-F238E27FC236}">
                <a16:creationId xmlns:a16="http://schemas.microsoft.com/office/drawing/2014/main" id="{AC184A1D-40D7-49A4-B402-7420C460515F}"/>
              </a:ext>
            </a:extLst>
          </p:cNvPr>
          <p:cNvCxnSpPr>
            <a:cxnSpLocks/>
            <a:stCxn id="94" idx="2"/>
            <a:endCxn id="93" idx="6"/>
          </p:cNvCxnSpPr>
          <p:nvPr/>
        </p:nvCxnSpPr>
        <p:spPr>
          <a:xfrm flipH="1">
            <a:off x="6921810" y="4858182"/>
            <a:ext cx="555264" cy="999549"/>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04" name="Straight Arrow Connector 103">
            <a:extLst>
              <a:ext uri="{FF2B5EF4-FFF2-40B4-BE49-F238E27FC236}">
                <a16:creationId xmlns:a16="http://schemas.microsoft.com/office/drawing/2014/main" id="{D81A45AA-9813-40F5-8B01-D702554B8E2A}"/>
              </a:ext>
            </a:extLst>
          </p:cNvPr>
          <p:cNvCxnSpPr>
            <a:cxnSpLocks/>
            <a:stCxn id="90" idx="2"/>
            <a:endCxn id="78" idx="6"/>
          </p:cNvCxnSpPr>
          <p:nvPr/>
        </p:nvCxnSpPr>
        <p:spPr>
          <a:xfrm flipH="1" flipV="1">
            <a:off x="5789322" y="4441873"/>
            <a:ext cx="675288" cy="18970"/>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05" name="Straight Arrow Connector 104">
            <a:extLst>
              <a:ext uri="{FF2B5EF4-FFF2-40B4-BE49-F238E27FC236}">
                <a16:creationId xmlns:a16="http://schemas.microsoft.com/office/drawing/2014/main" id="{348D6319-89D1-4E2C-B233-DDA33873220B}"/>
              </a:ext>
            </a:extLst>
          </p:cNvPr>
          <p:cNvCxnSpPr>
            <a:stCxn id="93" idx="2"/>
            <a:endCxn id="78" idx="6"/>
          </p:cNvCxnSpPr>
          <p:nvPr/>
        </p:nvCxnSpPr>
        <p:spPr>
          <a:xfrm flipH="1" flipV="1">
            <a:off x="5789322" y="4441874"/>
            <a:ext cx="675288" cy="1415857"/>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06" name="Straight Arrow Connector 105">
            <a:extLst>
              <a:ext uri="{FF2B5EF4-FFF2-40B4-BE49-F238E27FC236}">
                <a16:creationId xmlns:a16="http://schemas.microsoft.com/office/drawing/2014/main" id="{50A2A1BB-82E5-4315-AA66-0C4D956D3CD2}"/>
              </a:ext>
            </a:extLst>
          </p:cNvPr>
          <p:cNvCxnSpPr>
            <a:stCxn id="90" idx="2"/>
            <a:endCxn id="79" idx="6"/>
          </p:cNvCxnSpPr>
          <p:nvPr/>
        </p:nvCxnSpPr>
        <p:spPr>
          <a:xfrm flipH="1">
            <a:off x="5789322" y="4460844"/>
            <a:ext cx="675288" cy="441743"/>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07" name="Straight Arrow Connector 106">
            <a:extLst>
              <a:ext uri="{FF2B5EF4-FFF2-40B4-BE49-F238E27FC236}">
                <a16:creationId xmlns:a16="http://schemas.microsoft.com/office/drawing/2014/main" id="{F5B6899B-9C7E-4E4E-A3F1-34C7007E801A}"/>
              </a:ext>
            </a:extLst>
          </p:cNvPr>
          <p:cNvCxnSpPr>
            <a:stCxn id="93" idx="2"/>
            <a:endCxn id="79" idx="6"/>
          </p:cNvCxnSpPr>
          <p:nvPr/>
        </p:nvCxnSpPr>
        <p:spPr>
          <a:xfrm flipH="1" flipV="1">
            <a:off x="5789322" y="4902586"/>
            <a:ext cx="675288" cy="955144"/>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08" name="Straight Arrow Connector 107">
            <a:extLst>
              <a:ext uri="{FF2B5EF4-FFF2-40B4-BE49-F238E27FC236}">
                <a16:creationId xmlns:a16="http://schemas.microsoft.com/office/drawing/2014/main" id="{69639BF6-C4D3-439B-858D-5C7E8890BB0C}"/>
              </a:ext>
            </a:extLst>
          </p:cNvPr>
          <p:cNvCxnSpPr>
            <a:stCxn id="93" idx="2"/>
            <a:endCxn id="80" idx="6"/>
          </p:cNvCxnSpPr>
          <p:nvPr/>
        </p:nvCxnSpPr>
        <p:spPr>
          <a:xfrm flipH="1" flipV="1">
            <a:off x="5789322" y="5363300"/>
            <a:ext cx="675288" cy="494431"/>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09" name="Straight Arrow Connector 108">
            <a:extLst>
              <a:ext uri="{FF2B5EF4-FFF2-40B4-BE49-F238E27FC236}">
                <a16:creationId xmlns:a16="http://schemas.microsoft.com/office/drawing/2014/main" id="{591CBC9C-4DDB-4BBC-9748-19EE4053DF71}"/>
              </a:ext>
            </a:extLst>
          </p:cNvPr>
          <p:cNvCxnSpPr>
            <a:stCxn id="90" idx="2"/>
            <a:endCxn id="80" idx="6"/>
          </p:cNvCxnSpPr>
          <p:nvPr/>
        </p:nvCxnSpPr>
        <p:spPr>
          <a:xfrm flipH="1">
            <a:off x="5789322" y="4460843"/>
            <a:ext cx="675288" cy="902456"/>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10" name="Straight Arrow Connector 109">
            <a:extLst>
              <a:ext uri="{FF2B5EF4-FFF2-40B4-BE49-F238E27FC236}">
                <a16:creationId xmlns:a16="http://schemas.microsoft.com/office/drawing/2014/main" id="{A7D6F47A-427D-4A67-9D94-A28038959A3F}"/>
              </a:ext>
            </a:extLst>
          </p:cNvPr>
          <p:cNvCxnSpPr>
            <a:stCxn id="93" idx="2"/>
            <a:endCxn id="81" idx="6"/>
          </p:cNvCxnSpPr>
          <p:nvPr/>
        </p:nvCxnSpPr>
        <p:spPr>
          <a:xfrm flipH="1" flipV="1">
            <a:off x="5789322" y="5838760"/>
            <a:ext cx="675288" cy="18970"/>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11" name="Straight Arrow Connector 110">
            <a:extLst>
              <a:ext uri="{FF2B5EF4-FFF2-40B4-BE49-F238E27FC236}">
                <a16:creationId xmlns:a16="http://schemas.microsoft.com/office/drawing/2014/main" id="{9F6F1B63-CEF1-49EA-8A74-7CD5161448E8}"/>
              </a:ext>
            </a:extLst>
          </p:cNvPr>
          <p:cNvCxnSpPr>
            <a:stCxn id="90" idx="2"/>
            <a:endCxn id="81" idx="6"/>
          </p:cNvCxnSpPr>
          <p:nvPr/>
        </p:nvCxnSpPr>
        <p:spPr>
          <a:xfrm flipH="1">
            <a:off x="5789322" y="4460844"/>
            <a:ext cx="675288" cy="1377917"/>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12" name="Straight Arrow Connector 111">
            <a:extLst>
              <a:ext uri="{FF2B5EF4-FFF2-40B4-BE49-F238E27FC236}">
                <a16:creationId xmlns:a16="http://schemas.microsoft.com/office/drawing/2014/main" id="{8404BCC1-3AD7-4A0E-A778-7DEF49FD65BC}"/>
              </a:ext>
            </a:extLst>
          </p:cNvPr>
          <p:cNvCxnSpPr>
            <a:cxnSpLocks/>
            <a:stCxn id="79" idx="2"/>
          </p:cNvCxnSpPr>
          <p:nvPr/>
        </p:nvCxnSpPr>
        <p:spPr>
          <a:xfrm flipH="1" flipV="1">
            <a:off x="4668520" y="4763972"/>
            <a:ext cx="663602" cy="138614"/>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13" name="Straight Arrow Connector 112">
            <a:extLst>
              <a:ext uri="{FF2B5EF4-FFF2-40B4-BE49-F238E27FC236}">
                <a16:creationId xmlns:a16="http://schemas.microsoft.com/office/drawing/2014/main" id="{D8E20EEA-251E-4924-9FE6-DEDB2AE3C83D}"/>
              </a:ext>
            </a:extLst>
          </p:cNvPr>
          <p:cNvCxnSpPr>
            <a:cxnSpLocks/>
            <a:stCxn id="79" idx="2"/>
          </p:cNvCxnSpPr>
          <p:nvPr/>
        </p:nvCxnSpPr>
        <p:spPr>
          <a:xfrm flipH="1">
            <a:off x="4668520" y="4902587"/>
            <a:ext cx="663602" cy="113819"/>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14" name="Straight Arrow Connector 113">
            <a:extLst>
              <a:ext uri="{FF2B5EF4-FFF2-40B4-BE49-F238E27FC236}">
                <a16:creationId xmlns:a16="http://schemas.microsoft.com/office/drawing/2014/main" id="{1D877078-AEA3-47FB-B900-ED8247AD4600}"/>
              </a:ext>
            </a:extLst>
          </p:cNvPr>
          <p:cNvCxnSpPr>
            <a:cxnSpLocks/>
            <a:stCxn id="80" idx="2"/>
          </p:cNvCxnSpPr>
          <p:nvPr/>
        </p:nvCxnSpPr>
        <p:spPr>
          <a:xfrm flipH="1" flipV="1">
            <a:off x="4668520" y="4763973"/>
            <a:ext cx="663602" cy="599327"/>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15" name="Straight Arrow Connector 114">
            <a:extLst>
              <a:ext uri="{FF2B5EF4-FFF2-40B4-BE49-F238E27FC236}">
                <a16:creationId xmlns:a16="http://schemas.microsoft.com/office/drawing/2014/main" id="{2737C76E-05A0-4066-AA53-9B2559A30982}"/>
              </a:ext>
            </a:extLst>
          </p:cNvPr>
          <p:cNvCxnSpPr>
            <a:cxnSpLocks/>
            <a:stCxn id="80" idx="2"/>
          </p:cNvCxnSpPr>
          <p:nvPr/>
        </p:nvCxnSpPr>
        <p:spPr>
          <a:xfrm flipH="1" flipV="1">
            <a:off x="4668520" y="5016405"/>
            <a:ext cx="663602" cy="346894"/>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16" name="Straight Arrow Connector 115">
            <a:extLst>
              <a:ext uri="{FF2B5EF4-FFF2-40B4-BE49-F238E27FC236}">
                <a16:creationId xmlns:a16="http://schemas.microsoft.com/office/drawing/2014/main" id="{F1C9F7CB-AEF3-47B7-95D2-3067B71022FB}"/>
              </a:ext>
            </a:extLst>
          </p:cNvPr>
          <p:cNvCxnSpPr>
            <a:cxnSpLocks/>
            <a:stCxn id="80" idx="2"/>
          </p:cNvCxnSpPr>
          <p:nvPr/>
        </p:nvCxnSpPr>
        <p:spPr>
          <a:xfrm flipH="1" flipV="1">
            <a:off x="4668520" y="5289159"/>
            <a:ext cx="663602" cy="74141"/>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17" name="Straight Arrow Connector 116">
            <a:extLst>
              <a:ext uri="{FF2B5EF4-FFF2-40B4-BE49-F238E27FC236}">
                <a16:creationId xmlns:a16="http://schemas.microsoft.com/office/drawing/2014/main" id="{D2031F31-5AD9-463D-BCC6-536C0F47AFF1}"/>
              </a:ext>
            </a:extLst>
          </p:cNvPr>
          <p:cNvCxnSpPr>
            <a:cxnSpLocks/>
            <a:stCxn id="79" idx="2"/>
          </p:cNvCxnSpPr>
          <p:nvPr/>
        </p:nvCxnSpPr>
        <p:spPr>
          <a:xfrm flipH="1">
            <a:off x="4668520" y="4902586"/>
            <a:ext cx="663602" cy="386572"/>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18" name="Straight Arrow Connector 117">
            <a:extLst>
              <a:ext uri="{FF2B5EF4-FFF2-40B4-BE49-F238E27FC236}">
                <a16:creationId xmlns:a16="http://schemas.microsoft.com/office/drawing/2014/main" id="{DF01B557-7D6B-4B92-818A-3D703B460B6C}"/>
              </a:ext>
            </a:extLst>
          </p:cNvPr>
          <p:cNvCxnSpPr>
            <a:cxnSpLocks/>
            <a:stCxn id="80" idx="2"/>
          </p:cNvCxnSpPr>
          <p:nvPr/>
        </p:nvCxnSpPr>
        <p:spPr>
          <a:xfrm flipH="1">
            <a:off x="4668520" y="5363299"/>
            <a:ext cx="663602" cy="132080"/>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19" name="Straight Arrow Connector 118">
            <a:extLst>
              <a:ext uri="{FF2B5EF4-FFF2-40B4-BE49-F238E27FC236}">
                <a16:creationId xmlns:a16="http://schemas.microsoft.com/office/drawing/2014/main" id="{8E933F59-C1F9-41BF-A8DA-30CA0FEE8290}"/>
              </a:ext>
            </a:extLst>
          </p:cNvPr>
          <p:cNvCxnSpPr>
            <a:cxnSpLocks/>
            <a:stCxn id="79" idx="2"/>
          </p:cNvCxnSpPr>
          <p:nvPr/>
        </p:nvCxnSpPr>
        <p:spPr>
          <a:xfrm flipH="1">
            <a:off x="4668520" y="4902587"/>
            <a:ext cx="663602" cy="592793"/>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20" name="Straight Arrow Connector 119">
            <a:extLst>
              <a:ext uri="{FF2B5EF4-FFF2-40B4-BE49-F238E27FC236}">
                <a16:creationId xmlns:a16="http://schemas.microsoft.com/office/drawing/2014/main" id="{B6F819F9-FF17-4071-873D-76CBEA3268CE}"/>
              </a:ext>
            </a:extLst>
          </p:cNvPr>
          <p:cNvCxnSpPr>
            <a:cxnSpLocks/>
            <a:stCxn id="78" idx="2"/>
          </p:cNvCxnSpPr>
          <p:nvPr/>
        </p:nvCxnSpPr>
        <p:spPr>
          <a:xfrm flipH="1">
            <a:off x="4668520" y="4441874"/>
            <a:ext cx="663602" cy="322099"/>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21" name="Straight Arrow Connector 120">
            <a:extLst>
              <a:ext uri="{FF2B5EF4-FFF2-40B4-BE49-F238E27FC236}">
                <a16:creationId xmlns:a16="http://schemas.microsoft.com/office/drawing/2014/main" id="{4A4BA284-CF41-435C-88A3-62C0DCFC1974}"/>
              </a:ext>
            </a:extLst>
          </p:cNvPr>
          <p:cNvCxnSpPr>
            <a:cxnSpLocks/>
            <a:stCxn id="81" idx="2"/>
          </p:cNvCxnSpPr>
          <p:nvPr/>
        </p:nvCxnSpPr>
        <p:spPr>
          <a:xfrm flipH="1" flipV="1">
            <a:off x="4668520" y="4763972"/>
            <a:ext cx="663602" cy="1074788"/>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22" name="Straight Arrow Connector 121">
            <a:extLst>
              <a:ext uri="{FF2B5EF4-FFF2-40B4-BE49-F238E27FC236}">
                <a16:creationId xmlns:a16="http://schemas.microsoft.com/office/drawing/2014/main" id="{1D61D302-A937-4A21-9E85-EEBB39E9BF7C}"/>
              </a:ext>
            </a:extLst>
          </p:cNvPr>
          <p:cNvCxnSpPr>
            <a:cxnSpLocks/>
            <a:stCxn id="78" idx="2"/>
          </p:cNvCxnSpPr>
          <p:nvPr/>
        </p:nvCxnSpPr>
        <p:spPr>
          <a:xfrm flipH="1">
            <a:off x="4668520" y="4441873"/>
            <a:ext cx="663602" cy="574532"/>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23" name="Straight Arrow Connector 122">
            <a:extLst>
              <a:ext uri="{FF2B5EF4-FFF2-40B4-BE49-F238E27FC236}">
                <a16:creationId xmlns:a16="http://schemas.microsoft.com/office/drawing/2014/main" id="{E5F47CBE-4C9D-4F4E-BBF6-BBA50EA91582}"/>
              </a:ext>
            </a:extLst>
          </p:cNvPr>
          <p:cNvCxnSpPr>
            <a:cxnSpLocks/>
            <a:stCxn id="81" idx="2"/>
          </p:cNvCxnSpPr>
          <p:nvPr/>
        </p:nvCxnSpPr>
        <p:spPr>
          <a:xfrm flipH="1" flipV="1">
            <a:off x="4668520" y="5016406"/>
            <a:ext cx="663602" cy="822355"/>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24" name="Straight Arrow Connector 123">
            <a:extLst>
              <a:ext uri="{FF2B5EF4-FFF2-40B4-BE49-F238E27FC236}">
                <a16:creationId xmlns:a16="http://schemas.microsoft.com/office/drawing/2014/main" id="{EFCA6E57-1123-4A26-98A7-6DDAC4FC0076}"/>
              </a:ext>
            </a:extLst>
          </p:cNvPr>
          <p:cNvCxnSpPr>
            <a:cxnSpLocks/>
            <a:stCxn id="81" idx="2"/>
          </p:cNvCxnSpPr>
          <p:nvPr/>
        </p:nvCxnSpPr>
        <p:spPr>
          <a:xfrm flipH="1" flipV="1">
            <a:off x="4668520" y="5289158"/>
            <a:ext cx="663602" cy="549602"/>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25" name="Straight Arrow Connector 124">
            <a:extLst>
              <a:ext uri="{FF2B5EF4-FFF2-40B4-BE49-F238E27FC236}">
                <a16:creationId xmlns:a16="http://schemas.microsoft.com/office/drawing/2014/main" id="{6A9FFABB-E27B-4761-A317-30BF37F0BE0E}"/>
              </a:ext>
            </a:extLst>
          </p:cNvPr>
          <p:cNvCxnSpPr>
            <a:cxnSpLocks/>
            <a:stCxn id="78" idx="2"/>
          </p:cNvCxnSpPr>
          <p:nvPr/>
        </p:nvCxnSpPr>
        <p:spPr>
          <a:xfrm flipH="1">
            <a:off x="4668520" y="4441874"/>
            <a:ext cx="663602" cy="847285"/>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26" name="Straight Arrow Connector 125">
            <a:extLst>
              <a:ext uri="{FF2B5EF4-FFF2-40B4-BE49-F238E27FC236}">
                <a16:creationId xmlns:a16="http://schemas.microsoft.com/office/drawing/2014/main" id="{00EB3DA9-E432-419F-9E14-2F8933D09BAE}"/>
              </a:ext>
            </a:extLst>
          </p:cNvPr>
          <p:cNvCxnSpPr>
            <a:cxnSpLocks/>
            <a:stCxn id="81" idx="2"/>
          </p:cNvCxnSpPr>
          <p:nvPr/>
        </p:nvCxnSpPr>
        <p:spPr>
          <a:xfrm flipH="1" flipV="1">
            <a:off x="4668520" y="5495380"/>
            <a:ext cx="663602" cy="343381"/>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27" name="Straight Arrow Connector 126">
            <a:extLst>
              <a:ext uri="{FF2B5EF4-FFF2-40B4-BE49-F238E27FC236}">
                <a16:creationId xmlns:a16="http://schemas.microsoft.com/office/drawing/2014/main" id="{EB865377-3383-4064-ADA4-13E766997CE1}"/>
              </a:ext>
            </a:extLst>
          </p:cNvPr>
          <p:cNvCxnSpPr>
            <a:cxnSpLocks/>
            <a:stCxn id="78" idx="2"/>
          </p:cNvCxnSpPr>
          <p:nvPr/>
        </p:nvCxnSpPr>
        <p:spPr>
          <a:xfrm flipH="1">
            <a:off x="4668520" y="4441873"/>
            <a:ext cx="663602" cy="1053506"/>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pic>
        <p:nvPicPr>
          <p:cNvPr id="128" name="Picture 127">
            <a:extLst>
              <a:ext uri="{FF2B5EF4-FFF2-40B4-BE49-F238E27FC236}">
                <a16:creationId xmlns:a16="http://schemas.microsoft.com/office/drawing/2014/main" id="{BBFAD926-2233-4371-A469-3F799BBFFE97}"/>
              </a:ext>
            </a:extLst>
          </p:cNvPr>
          <p:cNvPicPr>
            <a:picLocks noChangeAspect="1"/>
          </p:cNvPicPr>
          <p:nvPr/>
        </p:nvPicPr>
        <p:blipFill>
          <a:blip r:embed="rId3"/>
          <a:stretch>
            <a:fillRect/>
          </a:stretch>
        </p:blipFill>
        <p:spPr>
          <a:xfrm>
            <a:off x="5451949" y="5268009"/>
            <a:ext cx="219075" cy="209550"/>
          </a:xfrm>
          <a:prstGeom prst="rect">
            <a:avLst/>
          </a:prstGeom>
        </p:spPr>
      </p:pic>
      <p:pic>
        <p:nvPicPr>
          <p:cNvPr id="129" name="Picture 128">
            <a:extLst>
              <a:ext uri="{FF2B5EF4-FFF2-40B4-BE49-F238E27FC236}">
                <a16:creationId xmlns:a16="http://schemas.microsoft.com/office/drawing/2014/main" id="{E6A149D0-50B3-443F-A724-70BDFA010FF1}"/>
              </a:ext>
            </a:extLst>
          </p:cNvPr>
          <p:cNvPicPr>
            <a:picLocks noChangeAspect="1"/>
          </p:cNvPicPr>
          <p:nvPr/>
        </p:nvPicPr>
        <p:blipFill>
          <a:blip r:embed="rId4"/>
          <a:stretch>
            <a:fillRect/>
          </a:stretch>
        </p:blipFill>
        <p:spPr>
          <a:xfrm>
            <a:off x="5409718" y="4299874"/>
            <a:ext cx="257175" cy="266700"/>
          </a:xfrm>
          <a:prstGeom prst="rect">
            <a:avLst/>
          </a:prstGeom>
        </p:spPr>
      </p:pic>
      <p:pic>
        <p:nvPicPr>
          <p:cNvPr id="130" name="Picture 129">
            <a:extLst>
              <a:ext uri="{FF2B5EF4-FFF2-40B4-BE49-F238E27FC236}">
                <a16:creationId xmlns:a16="http://schemas.microsoft.com/office/drawing/2014/main" id="{7F7EA594-E1F2-4C70-A2EE-0C42ADABE657}"/>
              </a:ext>
            </a:extLst>
          </p:cNvPr>
          <p:cNvPicPr>
            <a:picLocks noChangeAspect="1"/>
          </p:cNvPicPr>
          <p:nvPr/>
        </p:nvPicPr>
        <p:blipFill>
          <a:blip r:embed="rId5"/>
          <a:stretch>
            <a:fillRect/>
          </a:stretch>
        </p:blipFill>
        <p:spPr>
          <a:xfrm>
            <a:off x="5417847" y="4846487"/>
            <a:ext cx="285750" cy="123825"/>
          </a:xfrm>
          <a:prstGeom prst="rect">
            <a:avLst/>
          </a:prstGeom>
        </p:spPr>
      </p:pic>
      <p:pic>
        <p:nvPicPr>
          <p:cNvPr id="131" name="Picture 130">
            <a:extLst>
              <a:ext uri="{FF2B5EF4-FFF2-40B4-BE49-F238E27FC236}">
                <a16:creationId xmlns:a16="http://schemas.microsoft.com/office/drawing/2014/main" id="{493D9FC3-C121-4FF8-999C-DF85BC44BB77}"/>
              </a:ext>
            </a:extLst>
          </p:cNvPr>
          <p:cNvPicPr>
            <a:picLocks noChangeAspect="1"/>
          </p:cNvPicPr>
          <p:nvPr/>
        </p:nvPicPr>
        <p:blipFill>
          <a:blip r:embed="rId6"/>
          <a:stretch>
            <a:fillRect/>
          </a:stretch>
        </p:blipFill>
        <p:spPr>
          <a:xfrm>
            <a:off x="5442740" y="5743510"/>
            <a:ext cx="247650" cy="190500"/>
          </a:xfrm>
          <a:prstGeom prst="rect">
            <a:avLst/>
          </a:prstGeom>
        </p:spPr>
      </p:pic>
      <p:pic>
        <p:nvPicPr>
          <p:cNvPr id="132" name="Picture 131">
            <a:extLst>
              <a:ext uri="{FF2B5EF4-FFF2-40B4-BE49-F238E27FC236}">
                <a16:creationId xmlns:a16="http://schemas.microsoft.com/office/drawing/2014/main" id="{21D9CCEB-1D83-4931-AF13-9565BE4BDFDB}"/>
              </a:ext>
            </a:extLst>
          </p:cNvPr>
          <p:cNvPicPr>
            <a:picLocks noChangeAspect="1"/>
          </p:cNvPicPr>
          <p:nvPr/>
        </p:nvPicPr>
        <p:blipFill>
          <a:blip r:embed="rId7"/>
          <a:stretch>
            <a:fillRect/>
          </a:stretch>
        </p:blipFill>
        <p:spPr>
          <a:xfrm>
            <a:off x="6582909" y="4810721"/>
            <a:ext cx="285750" cy="238125"/>
          </a:xfrm>
          <a:prstGeom prst="rect">
            <a:avLst/>
          </a:prstGeom>
        </p:spPr>
      </p:pic>
      <p:pic>
        <p:nvPicPr>
          <p:cNvPr id="133" name="Picture 132">
            <a:extLst>
              <a:ext uri="{FF2B5EF4-FFF2-40B4-BE49-F238E27FC236}">
                <a16:creationId xmlns:a16="http://schemas.microsoft.com/office/drawing/2014/main" id="{92FDD2A2-1B61-49F5-B946-575FD12ADFAC}"/>
              </a:ext>
            </a:extLst>
          </p:cNvPr>
          <p:cNvPicPr>
            <a:picLocks noChangeAspect="1"/>
          </p:cNvPicPr>
          <p:nvPr/>
        </p:nvPicPr>
        <p:blipFill>
          <a:blip r:embed="rId8"/>
          <a:stretch>
            <a:fillRect/>
          </a:stretch>
        </p:blipFill>
        <p:spPr>
          <a:xfrm>
            <a:off x="6577830" y="5756537"/>
            <a:ext cx="229371" cy="202386"/>
          </a:xfrm>
          <a:prstGeom prst="rect">
            <a:avLst/>
          </a:prstGeom>
        </p:spPr>
      </p:pic>
      <p:pic>
        <p:nvPicPr>
          <p:cNvPr id="134" name="Picture 133">
            <a:extLst>
              <a:ext uri="{FF2B5EF4-FFF2-40B4-BE49-F238E27FC236}">
                <a16:creationId xmlns:a16="http://schemas.microsoft.com/office/drawing/2014/main" id="{709D14A8-5040-4F22-B76C-1EC57710FA4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17761" y="5250069"/>
            <a:ext cx="332922" cy="245311"/>
          </a:xfrm>
          <a:prstGeom prst="rect">
            <a:avLst/>
          </a:prstGeom>
        </p:spPr>
      </p:pic>
      <p:pic>
        <p:nvPicPr>
          <p:cNvPr id="135" name="Picture 134">
            <a:extLst>
              <a:ext uri="{FF2B5EF4-FFF2-40B4-BE49-F238E27FC236}">
                <a16:creationId xmlns:a16="http://schemas.microsoft.com/office/drawing/2014/main" id="{4BC58CB1-C4D6-416E-9F8C-4953AB2D842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585320" y="4290421"/>
            <a:ext cx="247596" cy="321875"/>
          </a:xfrm>
          <a:prstGeom prst="rect">
            <a:avLst/>
          </a:prstGeom>
        </p:spPr>
      </p:pic>
      <p:pic>
        <p:nvPicPr>
          <p:cNvPr id="136" name="Picture 135">
            <a:extLst>
              <a:ext uri="{FF2B5EF4-FFF2-40B4-BE49-F238E27FC236}">
                <a16:creationId xmlns:a16="http://schemas.microsoft.com/office/drawing/2014/main" id="{A696363F-B032-44BF-A2B0-658DDA945C4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591685" y="4674240"/>
            <a:ext cx="334095" cy="325996"/>
          </a:xfrm>
          <a:prstGeom prst="rect">
            <a:avLst/>
          </a:prstGeom>
        </p:spPr>
      </p:pic>
      <p:pic>
        <p:nvPicPr>
          <p:cNvPr id="137" name="Picture 136">
            <a:extLst>
              <a:ext uri="{FF2B5EF4-FFF2-40B4-BE49-F238E27FC236}">
                <a16:creationId xmlns:a16="http://schemas.microsoft.com/office/drawing/2014/main" id="{EC5361EB-B8D0-42BB-A0C2-39AF29169B63}"/>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544264" y="5389008"/>
            <a:ext cx="428935" cy="323025"/>
          </a:xfrm>
          <a:prstGeom prst="rect">
            <a:avLst/>
          </a:prstGeom>
        </p:spPr>
      </p:pic>
    </p:spTree>
    <p:extLst>
      <p:ext uri="{BB962C8B-B14F-4D97-AF65-F5344CB8AC3E}">
        <p14:creationId xmlns:p14="http://schemas.microsoft.com/office/powerpoint/2010/main" val="3746725845"/>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59EB96-16C0-4A52-BE94-2105CEE67B94}"/>
              </a:ext>
            </a:extLst>
          </p:cNvPr>
          <p:cNvSpPr>
            <a:spLocks noGrp="1"/>
          </p:cNvSpPr>
          <p:nvPr>
            <p:ph type="sldNum" sz="quarter" idx="10"/>
          </p:nvPr>
        </p:nvSpPr>
        <p:spPr/>
        <p:txBody>
          <a:bodyPr/>
          <a:lstStyle/>
          <a:p>
            <a:pPr>
              <a:defRPr/>
            </a:pPr>
            <a:fld id="{F0540D16-EBF5-0D44-A21F-B32E9F609578}" type="slidenum">
              <a:rPr lang="en-US" smtClean="0"/>
              <a:pPr>
                <a:defRPr/>
              </a:pPr>
              <a:t>70</a:t>
            </a:fld>
            <a:endParaRPr lang="en-US" dirty="0"/>
          </a:p>
        </p:txBody>
      </p:sp>
      <p:sp>
        <p:nvSpPr>
          <p:cNvPr id="3" name="Title 2">
            <a:extLst>
              <a:ext uri="{FF2B5EF4-FFF2-40B4-BE49-F238E27FC236}">
                <a16:creationId xmlns:a16="http://schemas.microsoft.com/office/drawing/2014/main" id="{3A34AD57-F92F-49B9-8AC9-10E7F7A69685}"/>
              </a:ext>
            </a:extLst>
          </p:cNvPr>
          <p:cNvSpPr>
            <a:spLocks noGrp="1"/>
          </p:cNvSpPr>
          <p:nvPr>
            <p:ph type="title"/>
          </p:nvPr>
        </p:nvSpPr>
        <p:spPr/>
        <p:txBody>
          <a:bodyPr/>
          <a:lstStyle/>
          <a:p>
            <a:r>
              <a:rPr lang="en-US" dirty="0">
                <a:solidFill>
                  <a:schemeClr val="tx1"/>
                </a:solidFill>
              </a:rPr>
              <a:t>Today : CNN are everywhere</a:t>
            </a:r>
            <a:endParaRPr lang="id-ID" dirty="0"/>
          </a:p>
        </p:txBody>
      </p:sp>
      <p:sp>
        <p:nvSpPr>
          <p:cNvPr id="4" name="Text Placeholder 3">
            <a:extLst>
              <a:ext uri="{FF2B5EF4-FFF2-40B4-BE49-F238E27FC236}">
                <a16:creationId xmlns:a16="http://schemas.microsoft.com/office/drawing/2014/main" id="{CF0D32BE-3F64-4D40-A871-6F6E364E1EE6}"/>
              </a:ext>
            </a:extLst>
          </p:cNvPr>
          <p:cNvSpPr>
            <a:spLocks noGrp="1"/>
          </p:cNvSpPr>
          <p:nvPr>
            <p:ph type="body" sz="quarter" idx="17"/>
          </p:nvPr>
        </p:nvSpPr>
        <p:spPr/>
        <p:txBody>
          <a:bodyPr/>
          <a:lstStyle/>
          <a:p>
            <a:r>
              <a:rPr lang="id-ID" dirty="0"/>
              <a:t>Computer Vision</a:t>
            </a:r>
          </a:p>
        </p:txBody>
      </p:sp>
      <p:sp>
        <p:nvSpPr>
          <p:cNvPr id="6" name="Rectangle 5">
            <a:extLst>
              <a:ext uri="{FF2B5EF4-FFF2-40B4-BE49-F238E27FC236}">
                <a16:creationId xmlns:a16="http://schemas.microsoft.com/office/drawing/2014/main" id="{D924E452-EABC-4A8C-928F-26DFBE2EFA47}"/>
              </a:ext>
            </a:extLst>
          </p:cNvPr>
          <p:cNvSpPr/>
          <p:nvPr/>
        </p:nvSpPr>
        <p:spPr>
          <a:xfrm>
            <a:off x="8129446" y="5957101"/>
            <a:ext cx="2343911" cy="369332"/>
          </a:xfrm>
          <a:prstGeom prst="rect">
            <a:avLst/>
          </a:prstGeom>
        </p:spPr>
        <p:txBody>
          <a:bodyPr wrap="none">
            <a:spAutoFit/>
          </a:bodyPr>
          <a:lstStyle/>
          <a:p>
            <a:pPr algn="r"/>
            <a:r>
              <a:rPr lang="en-US" dirty="0"/>
              <a:t>Speech processing</a:t>
            </a:r>
          </a:p>
        </p:txBody>
      </p:sp>
      <p:pic>
        <p:nvPicPr>
          <p:cNvPr id="7" name="Picture 6">
            <a:extLst>
              <a:ext uri="{FF2B5EF4-FFF2-40B4-BE49-F238E27FC236}">
                <a16:creationId xmlns:a16="http://schemas.microsoft.com/office/drawing/2014/main" id="{66B7CC83-6E8F-47EE-94A5-D78A785FEE74}"/>
              </a:ext>
            </a:extLst>
          </p:cNvPr>
          <p:cNvPicPr>
            <a:picLocks noChangeAspect="1"/>
          </p:cNvPicPr>
          <p:nvPr/>
        </p:nvPicPr>
        <p:blipFill>
          <a:blip r:embed="rId2"/>
          <a:stretch>
            <a:fillRect/>
          </a:stretch>
        </p:blipFill>
        <p:spPr>
          <a:xfrm>
            <a:off x="7591810" y="1456028"/>
            <a:ext cx="3088758" cy="4538098"/>
          </a:xfrm>
          <a:prstGeom prst="rect">
            <a:avLst/>
          </a:prstGeom>
        </p:spPr>
      </p:pic>
      <p:sp>
        <p:nvSpPr>
          <p:cNvPr id="10" name="Rectangle 9">
            <a:extLst>
              <a:ext uri="{FF2B5EF4-FFF2-40B4-BE49-F238E27FC236}">
                <a16:creationId xmlns:a16="http://schemas.microsoft.com/office/drawing/2014/main" id="{908D6080-D56E-42FF-BC51-0FA8B2493689}"/>
              </a:ext>
            </a:extLst>
          </p:cNvPr>
          <p:cNvSpPr/>
          <p:nvPr/>
        </p:nvSpPr>
        <p:spPr>
          <a:xfrm>
            <a:off x="544660" y="5267730"/>
            <a:ext cx="1422184" cy="276999"/>
          </a:xfrm>
          <a:prstGeom prst="rect">
            <a:avLst/>
          </a:prstGeom>
        </p:spPr>
        <p:txBody>
          <a:bodyPr wrap="none">
            <a:spAutoFit/>
          </a:bodyPr>
          <a:lstStyle/>
          <a:p>
            <a:pPr algn="r"/>
            <a:r>
              <a:rPr lang="en-US" sz="1200" dirty="0">
                <a:solidFill>
                  <a:srgbClr val="0000FF"/>
                </a:solidFill>
                <a:latin typeface="ArialMT"/>
              </a:rPr>
              <a:t>[</a:t>
            </a:r>
            <a:r>
              <a:rPr lang="en-US" sz="1200" dirty="0" err="1">
                <a:solidFill>
                  <a:srgbClr val="0000FF"/>
                </a:solidFill>
                <a:latin typeface="ArialMT"/>
              </a:rPr>
              <a:t>Denil</a:t>
            </a:r>
            <a:r>
              <a:rPr lang="en-US" sz="1200" dirty="0">
                <a:solidFill>
                  <a:srgbClr val="0000FF"/>
                </a:solidFill>
                <a:latin typeface="ArialMT"/>
              </a:rPr>
              <a:t> et al., 2014]</a:t>
            </a:r>
            <a:endParaRPr lang="en-US" sz="1200" dirty="0"/>
          </a:p>
        </p:txBody>
      </p:sp>
      <p:sp>
        <p:nvSpPr>
          <p:cNvPr id="12" name="Rectangle 11">
            <a:extLst>
              <a:ext uri="{FF2B5EF4-FFF2-40B4-BE49-F238E27FC236}">
                <a16:creationId xmlns:a16="http://schemas.microsoft.com/office/drawing/2014/main" id="{6859E39B-93A6-43A8-92EB-EB8DA5DA94CB}"/>
              </a:ext>
            </a:extLst>
          </p:cNvPr>
          <p:cNvSpPr/>
          <p:nvPr/>
        </p:nvSpPr>
        <p:spPr>
          <a:xfrm>
            <a:off x="519878" y="2343906"/>
            <a:ext cx="1984069" cy="369332"/>
          </a:xfrm>
          <a:prstGeom prst="rect">
            <a:avLst/>
          </a:prstGeom>
        </p:spPr>
        <p:txBody>
          <a:bodyPr wrap="none">
            <a:spAutoFit/>
          </a:bodyPr>
          <a:lstStyle/>
          <a:p>
            <a:pPr algn="r"/>
            <a:r>
              <a:rPr lang="en-US" dirty="0"/>
              <a:t>Text processing</a:t>
            </a:r>
          </a:p>
        </p:txBody>
      </p:sp>
      <p:pic>
        <p:nvPicPr>
          <p:cNvPr id="14" name="Picture 13">
            <a:extLst>
              <a:ext uri="{FF2B5EF4-FFF2-40B4-BE49-F238E27FC236}">
                <a16:creationId xmlns:a16="http://schemas.microsoft.com/office/drawing/2014/main" id="{A577594A-34A4-4A8E-9F89-8E748F24FC5A}"/>
              </a:ext>
            </a:extLst>
          </p:cNvPr>
          <p:cNvPicPr>
            <a:picLocks noChangeAspect="1"/>
          </p:cNvPicPr>
          <p:nvPr/>
        </p:nvPicPr>
        <p:blipFill>
          <a:blip r:embed="rId3"/>
          <a:stretch>
            <a:fillRect/>
          </a:stretch>
        </p:blipFill>
        <p:spPr>
          <a:xfrm>
            <a:off x="544660" y="2707539"/>
            <a:ext cx="5703348" cy="2364082"/>
          </a:xfrm>
          <a:prstGeom prst="rect">
            <a:avLst/>
          </a:prstGeom>
        </p:spPr>
      </p:pic>
    </p:spTree>
    <p:extLst>
      <p:ext uri="{BB962C8B-B14F-4D97-AF65-F5344CB8AC3E}">
        <p14:creationId xmlns:p14="http://schemas.microsoft.com/office/powerpoint/2010/main" val="883950708"/>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59EB96-16C0-4A52-BE94-2105CEE67B94}"/>
              </a:ext>
            </a:extLst>
          </p:cNvPr>
          <p:cNvSpPr>
            <a:spLocks noGrp="1"/>
          </p:cNvSpPr>
          <p:nvPr>
            <p:ph type="sldNum" sz="quarter" idx="10"/>
          </p:nvPr>
        </p:nvSpPr>
        <p:spPr/>
        <p:txBody>
          <a:bodyPr/>
          <a:lstStyle/>
          <a:p>
            <a:pPr>
              <a:defRPr/>
            </a:pPr>
            <a:fld id="{F0540D16-EBF5-0D44-A21F-B32E9F609578}" type="slidenum">
              <a:rPr lang="en-US" smtClean="0"/>
              <a:pPr>
                <a:defRPr/>
              </a:pPr>
              <a:t>71</a:t>
            </a:fld>
            <a:endParaRPr lang="en-US" dirty="0"/>
          </a:p>
        </p:txBody>
      </p:sp>
      <p:sp>
        <p:nvSpPr>
          <p:cNvPr id="3" name="Title 2">
            <a:extLst>
              <a:ext uri="{FF2B5EF4-FFF2-40B4-BE49-F238E27FC236}">
                <a16:creationId xmlns:a16="http://schemas.microsoft.com/office/drawing/2014/main" id="{3A34AD57-F92F-49B9-8AC9-10E7F7A69685}"/>
              </a:ext>
            </a:extLst>
          </p:cNvPr>
          <p:cNvSpPr>
            <a:spLocks noGrp="1"/>
          </p:cNvSpPr>
          <p:nvPr>
            <p:ph type="title"/>
          </p:nvPr>
        </p:nvSpPr>
        <p:spPr/>
        <p:txBody>
          <a:bodyPr/>
          <a:lstStyle/>
          <a:p>
            <a:r>
              <a:rPr lang="en-US" dirty="0">
                <a:solidFill>
                  <a:schemeClr val="tx1"/>
                </a:solidFill>
              </a:rPr>
              <a:t>Today : CNN are everywhere</a:t>
            </a:r>
            <a:endParaRPr lang="id-ID" dirty="0"/>
          </a:p>
        </p:txBody>
      </p:sp>
      <p:sp>
        <p:nvSpPr>
          <p:cNvPr id="4" name="Text Placeholder 3">
            <a:extLst>
              <a:ext uri="{FF2B5EF4-FFF2-40B4-BE49-F238E27FC236}">
                <a16:creationId xmlns:a16="http://schemas.microsoft.com/office/drawing/2014/main" id="{CF0D32BE-3F64-4D40-A871-6F6E364E1EE6}"/>
              </a:ext>
            </a:extLst>
          </p:cNvPr>
          <p:cNvSpPr>
            <a:spLocks noGrp="1"/>
          </p:cNvSpPr>
          <p:nvPr>
            <p:ph type="body" sz="quarter" idx="17"/>
          </p:nvPr>
        </p:nvSpPr>
        <p:spPr/>
        <p:txBody>
          <a:bodyPr/>
          <a:lstStyle/>
          <a:p>
            <a:r>
              <a:rPr lang="id-ID" dirty="0"/>
              <a:t>Computer Vision</a:t>
            </a:r>
          </a:p>
        </p:txBody>
      </p:sp>
      <p:pic>
        <p:nvPicPr>
          <p:cNvPr id="5" name="Picture 4">
            <a:extLst>
              <a:ext uri="{FF2B5EF4-FFF2-40B4-BE49-F238E27FC236}">
                <a16:creationId xmlns:a16="http://schemas.microsoft.com/office/drawing/2014/main" id="{65570286-D7BF-4461-BDCB-8E1CB73AFA8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7518" y="1951795"/>
            <a:ext cx="4466709" cy="4181366"/>
          </a:xfrm>
          <a:prstGeom prst="rect">
            <a:avLst/>
          </a:prstGeom>
        </p:spPr>
      </p:pic>
      <p:sp>
        <p:nvSpPr>
          <p:cNvPr id="8" name="Rectangle 7">
            <a:extLst>
              <a:ext uri="{FF2B5EF4-FFF2-40B4-BE49-F238E27FC236}">
                <a16:creationId xmlns:a16="http://schemas.microsoft.com/office/drawing/2014/main" id="{A61E4229-E0CF-4FEF-8DEC-A2EA397E66C9}"/>
              </a:ext>
            </a:extLst>
          </p:cNvPr>
          <p:cNvSpPr/>
          <p:nvPr/>
        </p:nvSpPr>
        <p:spPr>
          <a:xfrm>
            <a:off x="697519" y="6096619"/>
            <a:ext cx="3743332" cy="307777"/>
          </a:xfrm>
          <a:prstGeom prst="rect">
            <a:avLst/>
          </a:prstGeom>
        </p:spPr>
        <p:txBody>
          <a:bodyPr wrap="none">
            <a:spAutoFit/>
          </a:bodyPr>
          <a:lstStyle/>
          <a:p>
            <a:r>
              <a:rPr lang="en-US" sz="1400" dirty="0"/>
              <a:t>Whale Recognition, Kaggle Competition</a:t>
            </a:r>
          </a:p>
        </p:txBody>
      </p:sp>
      <p:sp>
        <p:nvSpPr>
          <p:cNvPr id="9" name="Rectangle 8">
            <a:extLst>
              <a:ext uri="{FF2B5EF4-FFF2-40B4-BE49-F238E27FC236}">
                <a16:creationId xmlns:a16="http://schemas.microsoft.com/office/drawing/2014/main" id="{E33060E7-A1E9-4C0F-B5B7-3DBACA1F710D}"/>
              </a:ext>
            </a:extLst>
          </p:cNvPr>
          <p:cNvSpPr/>
          <p:nvPr/>
        </p:nvSpPr>
        <p:spPr>
          <a:xfrm>
            <a:off x="7258175" y="6174888"/>
            <a:ext cx="1813318" cy="276999"/>
          </a:xfrm>
          <a:prstGeom prst="rect">
            <a:avLst/>
          </a:prstGeom>
        </p:spPr>
        <p:txBody>
          <a:bodyPr wrap="none">
            <a:spAutoFit/>
          </a:bodyPr>
          <a:lstStyle/>
          <a:p>
            <a:pPr algn="r"/>
            <a:r>
              <a:rPr lang="en-US" sz="1200" dirty="0">
                <a:solidFill>
                  <a:srgbClr val="0000FF"/>
                </a:solidFill>
                <a:latin typeface="ArialMT"/>
              </a:rPr>
              <a:t>[</a:t>
            </a:r>
            <a:r>
              <a:rPr lang="en-US" sz="1200" dirty="0" err="1">
                <a:solidFill>
                  <a:srgbClr val="0000FF"/>
                </a:solidFill>
                <a:latin typeface="ArialMT"/>
              </a:rPr>
              <a:t>Mnih</a:t>
            </a:r>
            <a:r>
              <a:rPr lang="en-US" sz="1200" dirty="0">
                <a:solidFill>
                  <a:srgbClr val="0000FF"/>
                </a:solidFill>
                <a:latin typeface="ArialMT"/>
              </a:rPr>
              <a:t> and Hinton, 2010]</a:t>
            </a:r>
            <a:endParaRPr lang="en-US" sz="1200" dirty="0"/>
          </a:p>
        </p:txBody>
      </p:sp>
      <p:sp>
        <p:nvSpPr>
          <p:cNvPr id="17" name="Rectangle 16">
            <a:extLst>
              <a:ext uri="{FF2B5EF4-FFF2-40B4-BE49-F238E27FC236}">
                <a16:creationId xmlns:a16="http://schemas.microsoft.com/office/drawing/2014/main" id="{6AC893B7-0903-4849-AAD3-1CCA88CBBCF5}"/>
              </a:ext>
            </a:extLst>
          </p:cNvPr>
          <p:cNvSpPr/>
          <p:nvPr/>
        </p:nvSpPr>
        <p:spPr>
          <a:xfrm>
            <a:off x="9126073" y="1639118"/>
            <a:ext cx="2427267" cy="369332"/>
          </a:xfrm>
          <a:prstGeom prst="rect">
            <a:avLst/>
          </a:prstGeom>
        </p:spPr>
        <p:txBody>
          <a:bodyPr wrap="none">
            <a:spAutoFit/>
          </a:bodyPr>
          <a:lstStyle/>
          <a:p>
            <a:pPr algn="r"/>
            <a:r>
              <a:rPr lang="en-US" dirty="0"/>
              <a:t>routes optimization</a:t>
            </a:r>
          </a:p>
        </p:txBody>
      </p:sp>
      <p:pic>
        <p:nvPicPr>
          <p:cNvPr id="19" name="Picture 18">
            <a:extLst>
              <a:ext uri="{FF2B5EF4-FFF2-40B4-BE49-F238E27FC236}">
                <a16:creationId xmlns:a16="http://schemas.microsoft.com/office/drawing/2014/main" id="{EE81113E-5148-4121-8DDA-37CBFDF5A5E2}"/>
              </a:ext>
            </a:extLst>
          </p:cNvPr>
          <p:cNvPicPr>
            <a:picLocks noChangeAspect="1"/>
          </p:cNvPicPr>
          <p:nvPr/>
        </p:nvPicPr>
        <p:blipFill>
          <a:blip r:embed="rId3"/>
          <a:stretch>
            <a:fillRect/>
          </a:stretch>
        </p:blipFill>
        <p:spPr>
          <a:xfrm>
            <a:off x="7305310" y="1974335"/>
            <a:ext cx="4223670" cy="4201084"/>
          </a:xfrm>
          <a:prstGeom prst="rect">
            <a:avLst/>
          </a:prstGeom>
        </p:spPr>
      </p:pic>
    </p:spTree>
    <p:extLst>
      <p:ext uri="{BB962C8B-B14F-4D97-AF65-F5344CB8AC3E}">
        <p14:creationId xmlns:p14="http://schemas.microsoft.com/office/powerpoint/2010/main" val="1418582983"/>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59EB96-16C0-4A52-BE94-2105CEE67B94}"/>
              </a:ext>
            </a:extLst>
          </p:cNvPr>
          <p:cNvSpPr>
            <a:spLocks noGrp="1"/>
          </p:cNvSpPr>
          <p:nvPr>
            <p:ph type="sldNum" sz="quarter" idx="10"/>
          </p:nvPr>
        </p:nvSpPr>
        <p:spPr/>
        <p:txBody>
          <a:bodyPr/>
          <a:lstStyle/>
          <a:p>
            <a:pPr>
              <a:defRPr/>
            </a:pPr>
            <a:fld id="{F0540D16-EBF5-0D44-A21F-B32E9F609578}" type="slidenum">
              <a:rPr lang="en-US" smtClean="0"/>
              <a:pPr>
                <a:defRPr/>
              </a:pPr>
              <a:t>72</a:t>
            </a:fld>
            <a:endParaRPr lang="en-US" dirty="0"/>
          </a:p>
        </p:txBody>
      </p:sp>
      <p:sp>
        <p:nvSpPr>
          <p:cNvPr id="3" name="Title 2">
            <a:extLst>
              <a:ext uri="{FF2B5EF4-FFF2-40B4-BE49-F238E27FC236}">
                <a16:creationId xmlns:a16="http://schemas.microsoft.com/office/drawing/2014/main" id="{3A34AD57-F92F-49B9-8AC9-10E7F7A69685}"/>
              </a:ext>
            </a:extLst>
          </p:cNvPr>
          <p:cNvSpPr>
            <a:spLocks noGrp="1"/>
          </p:cNvSpPr>
          <p:nvPr>
            <p:ph type="title"/>
          </p:nvPr>
        </p:nvSpPr>
        <p:spPr>
          <a:xfrm>
            <a:off x="486834" y="1336418"/>
            <a:ext cx="11101917" cy="1057990"/>
          </a:xfrm>
        </p:spPr>
        <p:txBody>
          <a:bodyPr/>
          <a:lstStyle/>
          <a:p>
            <a:r>
              <a:rPr lang="en-US" dirty="0">
                <a:solidFill>
                  <a:schemeClr val="tx1"/>
                </a:solidFill>
              </a:rPr>
              <a:t>Today : CNN </a:t>
            </a:r>
            <a:br>
              <a:rPr lang="en-US" dirty="0">
                <a:solidFill>
                  <a:schemeClr val="tx1"/>
                </a:solidFill>
              </a:rPr>
            </a:br>
            <a:r>
              <a:rPr lang="en-US" dirty="0">
                <a:solidFill>
                  <a:schemeClr val="tx1"/>
                </a:solidFill>
              </a:rPr>
              <a:t>are everywhere</a:t>
            </a:r>
            <a:endParaRPr lang="id-ID" dirty="0"/>
          </a:p>
        </p:txBody>
      </p:sp>
      <p:sp>
        <p:nvSpPr>
          <p:cNvPr id="4" name="Text Placeholder 3">
            <a:extLst>
              <a:ext uri="{FF2B5EF4-FFF2-40B4-BE49-F238E27FC236}">
                <a16:creationId xmlns:a16="http://schemas.microsoft.com/office/drawing/2014/main" id="{CF0D32BE-3F64-4D40-A871-6F6E364E1EE6}"/>
              </a:ext>
            </a:extLst>
          </p:cNvPr>
          <p:cNvSpPr>
            <a:spLocks noGrp="1"/>
          </p:cNvSpPr>
          <p:nvPr>
            <p:ph type="body" sz="quarter" idx="17"/>
          </p:nvPr>
        </p:nvSpPr>
        <p:spPr/>
        <p:txBody>
          <a:bodyPr/>
          <a:lstStyle/>
          <a:p>
            <a:r>
              <a:rPr lang="id-ID" dirty="0"/>
              <a:t>Computer Vision</a:t>
            </a:r>
          </a:p>
        </p:txBody>
      </p:sp>
      <p:pic>
        <p:nvPicPr>
          <p:cNvPr id="6" name="Picture 5">
            <a:extLst>
              <a:ext uri="{FF2B5EF4-FFF2-40B4-BE49-F238E27FC236}">
                <a16:creationId xmlns:a16="http://schemas.microsoft.com/office/drawing/2014/main" id="{E2AB523E-91A5-4D4E-9844-001EF0E8A5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8308" y="1336418"/>
            <a:ext cx="7510238" cy="4954603"/>
          </a:xfrm>
          <a:prstGeom prst="rect">
            <a:avLst/>
          </a:prstGeom>
        </p:spPr>
      </p:pic>
      <p:sp>
        <p:nvSpPr>
          <p:cNvPr id="7" name="Rectangle 6">
            <a:extLst>
              <a:ext uri="{FF2B5EF4-FFF2-40B4-BE49-F238E27FC236}">
                <a16:creationId xmlns:a16="http://schemas.microsoft.com/office/drawing/2014/main" id="{9AD06C27-D3DC-42CC-BD29-C289D3857E20}"/>
              </a:ext>
            </a:extLst>
          </p:cNvPr>
          <p:cNvSpPr/>
          <p:nvPr/>
        </p:nvSpPr>
        <p:spPr>
          <a:xfrm>
            <a:off x="2797587" y="5849375"/>
            <a:ext cx="1565300" cy="276999"/>
          </a:xfrm>
          <a:prstGeom prst="rect">
            <a:avLst/>
          </a:prstGeom>
        </p:spPr>
        <p:txBody>
          <a:bodyPr wrap="none">
            <a:spAutoFit/>
          </a:bodyPr>
          <a:lstStyle/>
          <a:p>
            <a:pPr algn="r"/>
            <a:r>
              <a:rPr lang="en-US" sz="1200" dirty="0">
                <a:solidFill>
                  <a:srgbClr val="0000FF"/>
                </a:solidFill>
                <a:latin typeface="ArialMT"/>
              </a:rPr>
              <a:t>[</a:t>
            </a:r>
            <a:r>
              <a:rPr lang="en-US" sz="1200" dirty="0" err="1">
                <a:solidFill>
                  <a:srgbClr val="0000FF"/>
                </a:solidFill>
                <a:latin typeface="ArialMT"/>
              </a:rPr>
              <a:t>Vinyals</a:t>
            </a:r>
            <a:r>
              <a:rPr lang="en-US" sz="1200" dirty="0">
                <a:solidFill>
                  <a:srgbClr val="0000FF"/>
                </a:solidFill>
                <a:latin typeface="ArialMT"/>
              </a:rPr>
              <a:t> et al., 2010]</a:t>
            </a:r>
            <a:endParaRPr lang="en-US" sz="1200" dirty="0"/>
          </a:p>
        </p:txBody>
      </p:sp>
      <p:sp>
        <p:nvSpPr>
          <p:cNvPr id="11" name="Rectangle 10">
            <a:extLst>
              <a:ext uri="{FF2B5EF4-FFF2-40B4-BE49-F238E27FC236}">
                <a16:creationId xmlns:a16="http://schemas.microsoft.com/office/drawing/2014/main" id="{2A25A888-6EAA-451C-8D96-A1AE8604AD99}"/>
              </a:ext>
            </a:extLst>
          </p:cNvPr>
          <p:cNvSpPr/>
          <p:nvPr/>
        </p:nvSpPr>
        <p:spPr>
          <a:xfrm>
            <a:off x="1814042" y="5592802"/>
            <a:ext cx="2548845" cy="276999"/>
          </a:xfrm>
          <a:prstGeom prst="rect">
            <a:avLst/>
          </a:prstGeom>
        </p:spPr>
        <p:txBody>
          <a:bodyPr wrap="square">
            <a:spAutoFit/>
          </a:bodyPr>
          <a:lstStyle/>
          <a:p>
            <a:pPr algn="r"/>
            <a:r>
              <a:rPr lang="en-US" sz="1200" dirty="0">
                <a:solidFill>
                  <a:srgbClr val="0000FF"/>
                </a:solidFill>
                <a:latin typeface="ArialMT"/>
              </a:rPr>
              <a:t>[</a:t>
            </a:r>
            <a:r>
              <a:rPr lang="en-US" sz="1200" dirty="0" err="1">
                <a:solidFill>
                  <a:srgbClr val="0000FF"/>
                </a:solidFill>
                <a:latin typeface="ArialMT"/>
              </a:rPr>
              <a:t>Karpathy</a:t>
            </a:r>
            <a:r>
              <a:rPr lang="en-US" sz="1200" dirty="0">
                <a:solidFill>
                  <a:srgbClr val="0000FF"/>
                </a:solidFill>
                <a:latin typeface="ArialMT"/>
              </a:rPr>
              <a:t> and Fei-Fei, 2015]</a:t>
            </a:r>
            <a:endParaRPr lang="en-US" sz="1200" dirty="0"/>
          </a:p>
        </p:txBody>
      </p:sp>
    </p:spTree>
    <p:extLst>
      <p:ext uri="{BB962C8B-B14F-4D97-AF65-F5344CB8AC3E}">
        <p14:creationId xmlns:p14="http://schemas.microsoft.com/office/powerpoint/2010/main" val="2169977700"/>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59EB96-16C0-4A52-BE94-2105CEE67B94}"/>
              </a:ext>
            </a:extLst>
          </p:cNvPr>
          <p:cNvSpPr>
            <a:spLocks noGrp="1"/>
          </p:cNvSpPr>
          <p:nvPr>
            <p:ph type="sldNum" sz="quarter" idx="10"/>
          </p:nvPr>
        </p:nvSpPr>
        <p:spPr/>
        <p:txBody>
          <a:bodyPr/>
          <a:lstStyle/>
          <a:p>
            <a:pPr>
              <a:defRPr/>
            </a:pPr>
            <a:fld id="{F0540D16-EBF5-0D44-A21F-B32E9F609578}" type="slidenum">
              <a:rPr lang="en-US" smtClean="0"/>
              <a:pPr>
                <a:defRPr/>
              </a:pPr>
              <a:t>73</a:t>
            </a:fld>
            <a:endParaRPr lang="en-US" dirty="0"/>
          </a:p>
        </p:txBody>
      </p:sp>
      <p:sp>
        <p:nvSpPr>
          <p:cNvPr id="4" name="Text Placeholder 3">
            <a:extLst>
              <a:ext uri="{FF2B5EF4-FFF2-40B4-BE49-F238E27FC236}">
                <a16:creationId xmlns:a16="http://schemas.microsoft.com/office/drawing/2014/main" id="{CF0D32BE-3F64-4D40-A871-6F6E364E1EE6}"/>
              </a:ext>
            </a:extLst>
          </p:cNvPr>
          <p:cNvSpPr>
            <a:spLocks noGrp="1"/>
          </p:cNvSpPr>
          <p:nvPr>
            <p:ph type="body" sz="quarter" idx="17"/>
          </p:nvPr>
        </p:nvSpPr>
        <p:spPr/>
        <p:txBody>
          <a:bodyPr/>
          <a:lstStyle/>
          <a:p>
            <a:r>
              <a:rPr lang="id-ID" dirty="0"/>
              <a:t>Computer Vision</a:t>
            </a:r>
          </a:p>
        </p:txBody>
      </p:sp>
      <p:pic>
        <p:nvPicPr>
          <p:cNvPr id="11" name="Picture 2" descr="https://i.imgur.com/ckV9ADS.jpg">
            <a:extLst>
              <a:ext uri="{FF2B5EF4-FFF2-40B4-BE49-F238E27FC236}">
                <a16:creationId xmlns:a16="http://schemas.microsoft.com/office/drawing/2014/main" id="{D9E360A2-D8E7-4BB4-9A37-46B124A56600}"/>
              </a:ext>
            </a:extLst>
          </p:cNvPr>
          <p:cNvPicPr>
            <a:picLocks noChangeAspect="1" noChangeArrowheads="1" noCrop="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5645" y="1399330"/>
            <a:ext cx="3256843" cy="45799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s3.eu-central-1.amazonaws.com/eu-ddream/dream_2e9c33f2f4.jpg">
            <a:extLst>
              <a:ext uri="{FF2B5EF4-FFF2-40B4-BE49-F238E27FC236}">
                <a16:creationId xmlns:a16="http://schemas.microsoft.com/office/drawing/2014/main" id="{5DAF2949-F056-43B3-88AA-38E88361E63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61918" y="4802136"/>
            <a:ext cx="2426757" cy="18209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https://s3.eu-central-1.amazonaws.com/eu-ddream/dream_d976207994.jpg">
            <a:extLst>
              <a:ext uri="{FF2B5EF4-FFF2-40B4-BE49-F238E27FC236}">
                <a16:creationId xmlns:a16="http://schemas.microsoft.com/office/drawing/2014/main" id="{F563E944-C274-4BF8-BA40-E6B4ACBAE7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025067" y="2497708"/>
            <a:ext cx="2844037" cy="3790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4ZSWD4L">
            <a:extLst>
              <a:ext uri="{FF2B5EF4-FFF2-40B4-BE49-F238E27FC236}">
                <a16:creationId xmlns:a16="http://schemas.microsoft.com/office/drawing/2014/main" id="{8899C413-CB8E-4E2D-95B6-09BF4725BAC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459459" y="41273"/>
            <a:ext cx="2886640" cy="228744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A771BE92-0F76-4EE2-A2A5-95CA2DE77E5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63694" y="234920"/>
            <a:ext cx="2886640" cy="4311805"/>
          </a:xfrm>
          <a:prstGeom prst="rect">
            <a:avLst/>
          </a:prstGeom>
        </p:spPr>
      </p:pic>
    </p:spTree>
    <p:extLst>
      <p:ext uri="{BB962C8B-B14F-4D97-AF65-F5344CB8AC3E}">
        <p14:creationId xmlns:p14="http://schemas.microsoft.com/office/powerpoint/2010/main" val="4217136591"/>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74</a:t>
            </a:fld>
            <a:endParaRPr lang="en-US" dirty="0"/>
          </a:p>
        </p:txBody>
      </p:sp>
      <p:sp>
        <p:nvSpPr>
          <p:cNvPr id="5" name="Title 4"/>
          <p:cNvSpPr>
            <a:spLocks noGrp="1"/>
          </p:cNvSpPr>
          <p:nvPr>
            <p:ph type="title"/>
          </p:nvPr>
        </p:nvSpPr>
        <p:spPr/>
        <p:txBody>
          <a:bodyPr/>
          <a:lstStyle/>
          <a:p>
            <a:r>
              <a:rPr lang="en-US" dirty="0"/>
              <a:t>Question?</a:t>
            </a:r>
          </a:p>
        </p:txBody>
      </p:sp>
      <p:sp>
        <p:nvSpPr>
          <p:cNvPr id="6" name="Text Placeholder 5"/>
          <p:cNvSpPr>
            <a:spLocks noGrp="1"/>
          </p:cNvSpPr>
          <p:nvPr>
            <p:ph type="body" sz="quarter" idx="17"/>
          </p:nvPr>
        </p:nvSpPr>
        <p:spPr/>
        <p:txBody>
          <a:bodyPr/>
          <a:lstStyle/>
          <a:p>
            <a:r>
              <a:rPr lang="id-ID" dirty="0"/>
              <a:t>Computer Vision</a:t>
            </a:r>
            <a:endParaRPr lang="en-US" dirty="0"/>
          </a:p>
        </p:txBody>
      </p:sp>
      <p:pic>
        <p:nvPicPr>
          <p:cNvPr id="8" name="Content Placeholder 7"/>
          <p:cNvPicPr>
            <a:picLocks noGrp="1" noChangeAspect="1"/>
          </p:cNvPicPr>
          <p:nvPr>
            <p:ph sz="quarter" idx="14"/>
          </p:nvPr>
        </p:nvPicPr>
        <p:blipFill>
          <a:blip r:embed="rId2">
            <a:extLst>
              <a:ext uri="{28A0092B-C50C-407E-A947-70E740481C1C}">
                <a14:useLocalDpi xmlns:a14="http://schemas.microsoft.com/office/drawing/2010/main"/>
              </a:ext>
            </a:extLst>
          </a:blip>
          <a:stretch>
            <a:fillRect/>
          </a:stretch>
        </p:blipFill>
        <p:spPr>
          <a:xfrm>
            <a:off x="4613841" y="2584222"/>
            <a:ext cx="2877006" cy="2877006"/>
          </a:xfrm>
          <a:prstGeom prst="rect">
            <a:avLst/>
          </a:prstGeom>
        </p:spPr>
      </p:pic>
    </p:spTree>
    <p:extLst>
      <p:ext uri="{BB962C8B-B14F-4D97-AF65-F5344CB8AC3E}">
        <p14:creationId xmlns:p14="http://schemas.microsoft.com/office/powerpoint/2010/main" val="41679776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Image Processing Techniques </a:t>
            </a:r>
          </a:p>
          <a:p>
            <a:r>
              <a:rPr lang="en-US" dirty="0"/>
              <a:t>Modern Computer Vision Techniques</a:t>
            </a:r>
          </a:p>
        </p:txBody>
      </p:sp>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75</a:t>
            </a:fld>
            <a:endParaRPr lang="en-US" dirty="0"/>
          </a:p>
        </p:txBody>
      </p:sp>
      <p:sp>
        <p:nvSpPr>
          <p:cNvPr id="5" name="Title 4"/>
          <p:cNvSpPr>
            <a:spLocks noGrp="1"/>
          </p:cNvSpPr>
          <p:nvPr>
            <p:ph type="title"/>
          </p:nvPr>
        </p:nvSpPr>
        <p:spPr/>
        <p:txBody>
          <a:bodyPr/>
          <a:lstStyle/>
          <a:p>
            <a:r>
              <a:rPr lang="en-US" dirty="0"/>
              <a:t>Next Agenda</a:t>
            </a:r>
          </a:p>
        </p:txBody>
      </p:sp>
      <p:sp>
        <p:nvSpPr>
          <p:cNvPr id="6" name="Text Placeholder 5"/>
          <p:cNvSpPr>
            <a:spLocks noGrp="1"/>
          </p:cNvSpPr>
          <p:nvPr>
            <p:ph type="body" sz="quarter" idx="17"/>
          </p:nvPr>
        </p:nvSpPr>
        <p:spPr/>
        <p:txBody>
          <a:bodyPr/>
          <a:lstStyle/>
          <a:p>
            <a:r>
              <a:rPr lang="id-ID" dirty="0"/>
              <a:t>Computer Vision</a:t>
            </a:r>
            <a:endParaRPr lang="en-US" dirty="0"/>
          </a:p>
        </p:txBody>
      </p:sp>
      <p:pic>
        <p:nvPicPr>
          <p:cNvPr id="7" name="Picture 6">
            <a:extLst>
              <a:ext uri="{FF2B5EF4-FFF2-40B4-BE49-F238E27FC236}">
                <a16:creationId xmlns:a16="http://schemas.microsoft.com/office/drawing/2014/main" id="{0232F600-6713-48CF-9E1A-B6C7A237657E}"/>
              </a:ext>
            </a:extLst>
          </p:cNvPr>
          <p:cNvPicPr>
            <a:picLocks noChangeAspect="1"/>
          </p:cNvPicPr>
          <p:nvPr/>
        </p:nvPicPr>
        <p:blipFill>
          <a:blip r:embed="rId2"/>
          <a:stretch>
            <a:fillRect/>
          </a:stretch>
        </p:blipFill>
        <p:spPr>
          <a:xfrm>
            <a:off x="8600057" y="4528820"/>
            <a:ext cx="1895475" cy="1714500"/>
          </a:xfrm>
          <a:prstGeom prst="rect">
            <a:avLst/>
          </a:prstGeom>
        </p:spPr>
      </p:pic>
    </p:spTree>
    <p:extLst>
      <p:ext uri="{BB962C8B-B14F-4D97-AF65-F5344CB8AC3E}">
        <p14:creationId xmlns:p14="http://schemas.microsoft.com/office/powerpoint/2010/main" val="1603032622"/>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hlinkClick r:id="rId2"/>
              </a:rPr>
              <a:t>Fei-Fei Li, Andrej K, Justin J - Stanford CS231n 2016 Course</a:t>
            </a:r>
            <a:endParaRPr lang="en-US" dirty="0"/>
          </a:p>
          <a:p>
            <a:r>
              <a:rPr lang="en-US" dirty="0">
                <a:hlinkClick r:id="rId2"/>
              </a:rPr>
              <a:t>Fei-Fei Li, Justin J, Serena Y - Stanford CS231n 2018 Course</a:t>
            </a:r>
            <a:endParaRPr lang="en-US" dirty="0"/>
          </a:p>
          <a:p>
            <a:r>
              <a:rPr lang="en-US" dirty="0" err="1"/>
              <a:t>Grauman</a:t>
            </a:r>
            <a:r>
              <a:rPr lang="en-US" dirty="0"/>
              <a:t>, K. and </a:t>
            </a:r>
            <a:r>
              <a:rPr lang="en-US" dirty="0" err="1"/>
              <a:t>Leibe</a:t>
            </a:r>
            <a:r>
              <a:rPr lang="en-US" dirty="0"/>
              <a:t>, B. 2011. Visual Object Recognition. Synthesis Lectures </a:t>
            </a:r>
            <a:r>
              <a:rPr lang="en-US" dirty="0" err="1"/>
              <a:t>Artif</a:t>
            </a:r>
            <a:r>
              <a:rPr lang="en-US" dirty="0"/>
              <a:t>. </a:t>
            </a:r>
            <a:r>
              <a:rPr lang="en-US" dirty="0" err="1"/>
              <a:t>Intell</a:t>
            </a:r>
            <a:r>
              <a:rPr lang="en-US" dirty="0"/>
              <a:t>. Mach. Learn. 5, 1 181</a:t>
            </a:r>
          </a:p>
        </p:txBody>
      </p:sp>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76</a:t>
            </a:fld>
            <a:endParaRPr lang="en-US" dirty="0"/>
          </a:p>
        </p:txBody>
      </p:sp>
      <p:sp>
        <p:nvSpPr>
          <p:cNvPr id="5" name="Title 4"/>
          <p:cNvSpPr>
            <a:spLocks noGrp="1"/>
          </p:cNvSpPr>
          <p:nvPr>
            <p:ph type="title"/>
          </p:nvPr>
        </p:nvSpPr>
        <p:spPr/>
        <p:txBody>
          <a:bodyPr/>
          <a:lstStyle/>
          <a:p>
            <a:r>
              <a:rPr lang="en-US" dirty="0"/>
              <a:t>References</a:t>
            </a:r>
          </a:p>
        </p:txBody>
      </p:sp>
      <p:sp>
        <p:nvSpPr>
          <p:cNvPr id="6" name="Text Placeholder 5"/>
          <p:cNvSpPr>
            <a:spLocks noGrp="1"/>
          </p:cNvSpPr>
          <p:nvPr>
            <p:ph type="body" sz="quarter" idx="17"/>
          </p:nvPr>
        </p:nvSpPr>
        <p:spPr/>
        <p:txBody>
          <a:bodyPr/>
          <a:lstStyle/>
          <a:p>
            <a:r>
              <a:rPr lang="id-ID" dirty="0"/>
              <a:t>Computer Vision</a:t>
            </a:r>
            <a:endParaRPr lang="en-US" dirty="0"/>
          </a:p>
        </p:txBody>
      </p:sp>
    </p:spTree>
    <p:extLst>
      <p:ext uri="{BB962C8B-B14F-4D97-AF65-F5344CB8AC3E}">
        <p14:creationId xmlns:p14="http://schemas.microsoft.com/office/powerpoint/2010/main" val="3061667737"/>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28890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73E1684F-0753-4A41-A0AA-9504A94A0DF5}"/>
              </a:ext>
            </a:extLst>
          </p:cNvPr>
          <p:cNvSpPr>
            <a:spLocks noGrp="1"/>
          </p:cNvSpPr>
          <p:nvPr>
            <p:ph sz="quarter" idx="14"/>
          </p:nvPr>
        </p:nvSpPr>
        <p:spPr/>
        <p:txBody>
          <a:bodyPr/>
          <a:lstStyle/>
          <a:p>
            <a:pPr>
              <a:lnSpc>
                <a:spcPct val="120000"/>
              </a:lnSpc>
              <a:spcBef>
                <a:spcPts val="1200"/>
              </a:spcBef>
            </a:pPr>
            <a:r>
              <a:rPr lang="en-US" sz="2000" dirty="0"/>
              <a:t>The </a:t>
            </a:r>
            <a:r>
              <a:rPr lang="en-US" sz="2000" dirty="0">
                <a:solidFill>
                  <a:srgbClr val="0000FF"/>
                </a:solidFill>
              </a:rPr>
              <a:t>deeper</a:t>
            </a:r>
            <a:r>
              <a:rPr lang="en-US" sz="2000" dirty="0"/>
              <a:t> the network, the </a:t>
            </a:r>
            <a:r>
              <a:rPr lang="en-US" sz="2000" dirty="0">
                <a:solidFill>
                  <a:srgbClr val="0000FF"/>
                </a:solidFill>
              </a:rPr>
              <a:t>more and more </a:t>
            </a:r>
            <a:r>
              <a:rPr lang="en-US" sz="2000" dirty="0">
                <a:solidFill>
                  <a:srgbClr val="C00000"/>
                </a:solidFill>
              </a:rPr>
              <a:t>complex</a:t>
            </a:r>
            <a:r>
              <a:rPr lang="en-US" sz="2000" dirty="0">
                <a:solidFill>
                  <a:srgbClr val="0000FF"/>
                </a:solidFill>
              </a:rPr>
              <a:t> </a:t>
            </a:r>
            <a:r>
              <a:rPr lang="en-US" sz="2000" dirty="0"/>
              <a:t>features are formed before reaching a decision</a:t>
            </a:r>
          </a:p>
          <a:p>
            <a:pPr lvl="1">
              <a:lnSpc>
                <a:spcPct val="120000"/>
              </a:lnSpc>
              <a:spcBef>
                <a:spcPts val="1200"/>
              </a:spcBef>
            </a:pPr>
            <a:endParaRPr lang="en-US" sz="1600" dirty="0"/>
          </a:p>
        </p:txBody>
      </p:sp>
      <p:sp>
        <p:nvSpPr>
          <p:cNvPr id="2" name="Slide Number Placeholder 1">
            <a:extLst>
              <a:ext uri="{FF2B5EF4-FFF2-40B4-BE49-F238E27FC236}">
                <a16:creationId xmlns:a16="http://schemas.microsoft.com/office/drawing/2014/main" id="{660EEA93-F492-4F46-BCAD-2D883A5C4937}"/>
              </a:ext>
            </a:extLst>
          </p:cNvPr>
          <p:cNvSpPr>
            <a:spLocks noGrp="1"/>
          </p:cNvSpPr>
          <p:nvPr>
            <p:ph type="sldNum" sz="quarter" idx="15"/>
          </p:nvPr>
        </p:nvSpPr>
        <p:spPr/>
        <p:txBody>
          <a:bodyPr/>
          <a:lstStyle/>
          <a:p>
            <a:fld id="{F0540D16-EBF5-0D44-A21F-B32E9F609578}" type="slidenum">
              <a:rPr lang="en-US" smtClean="0"/>
              <a:pPr/>
              <a:t>8</a:t>
            </a:fld>
            <a:endParaRPr lang="en-US" dirty="0"/>
          </a:p>
        </p:txBody>
      </p:sp>
      <p:sp>
        <p:nvSpPr>
          <p:cNvPr id="3" name="Date Placeholder 2">
            <a:extLst>
              <a:ext uri="{FF2B5EF4-FFF2-40B4-BE49-F238E27FC236}">
                <a16:creationId xmlns:a16="http://schemas.microsoft.com/office/drawing/2014/main" id="{F0006D61-473C-495D-8061-48DC0FEA3161}"/>
              </a:ext>
            </a:extLst>
          </p:cNvPr>
          <p:cNvSpPr>
            <a:spLocks noGrp="1"/>
          </p:cNvSpPr>
          <p:nvPr>
            <p:ph type="dt" sz="half" idx="16"/>
          </p:nvPr>
        </p:nvSpPr>
        <p:spPr/>
        <p:txBody>
          <a:bodyPr/>
          <a:lstStyle/>
          <a:p>
            <a:fld id="{18616975-30F2-B74D-B90F-E83C4C9562E7}" type="datetime1">
              <a:rPr lang="en-US" smtClean="0"/>
              <a:pPr/>
              <a:t>18-Sep-20</a:t>
            </a:fld>
            <a:endParaRPr lang="en-US" dirty="0"/>
          </a:p>
        </p:txBody>
      </p:sp>
      <p:sp>
        <p:nvSpPr>
          <p:cNvPr id="10" name="Title 9">
            <a:extLst>
              <a:ext uri="{FF2B5EF4-FFF2-40B4-BE49-F238E27FC236}">
                <a16:creationId xmlns:a16="http://schemas.microsoft.com/office/drawing/2014/main" id="{03C03559-8BAF-42E2-AED5-3EE027E85AEC}"/>
              </a:ext>
            </a:extLst>
          </p:cNvPr>
          <p:cNvSpPr>
            <a:spLocks noGrp="1"/>
          </p:cNvSpPr>
          <p:nvPr>
            <p:ph type="title"/>
          </p:nvPr>
        </p:nvSpPr>
        <p:spPr/>
        <p:txBody>
          <a:bodyPr/>
          <a:lstStyle/>
          <a:p>
            <a:r>
              <a:rPr lang="en-US" dirty="0"/>
              <a:t>Black Box Magic</a:t>
            </a:r>
          </a:p>
        </p:txBody>
      </p:sp>
      <p:sp>
        <p:nvSpPr>
          <p:cNvPr id="12" name="Text Placeholder 11">
            <a:extLst>
              <a:ext uri="{FF2B5EF4-FFF2-40B4-BE49-F238E27FC236}">
                <a16:creationId xmlns:a16="http://schemas.microsoft.com/office/drawing/2014/main" id="{E1C477A1-B6EF-431A-BEB9-E6464CB284DA}"/>
              </a:ext>
            </a:extLst>
          </p:cNvPr>
          <p:cNvSpPr>
            <a:spLocks noGrp="1"/>
          </p:cNvSpPr>
          <p:nvPr>
            <p:ph type="body" sz="quarter" idx="17"/>
          </p:nvPr>
        </p:nvSpPr>
        <p:spPr/>
        <p:txBody>
          <a:bodyPr/>
          <a:lstStyle/>
          <a:p>
            <a:r>
              <a:rPr lang="id-ID" dirty="0"/>
              <a:t>Computer Vision</a:t>
            </a:r>
          </a:p>
        </p:txBody>
      </p:sp>
      <p:pic>
        <p:nvPicPr>
          <p:cNvPr id="75" name="Picture 74" descr="A cat that is looking at the camera&#10;&#10;Description automatically generated">
            <a:extLst>
              <a:ext uri="{FF2B5EF4-FFF2-40B4-BE49-F238E27FC236}">
                <a16:creationId xmlns:a16="http://schemas.microsoft.com/office/drawing/2014/main" id="{74CB407E-ECB0-48F3-8749-DEBBE4CB7D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57398" y="4421771"/>
            <a:ext cx="1217353" cy="1391261"/>
          </a:xfrm>
          <a:prstGeom prst="rect">
            <a:avLst/>
          </a:prstGeom>
        </p:spPr>
      </p:pic>
      <p:cxnSp>
        <p:nvCxnSpPr>
          <p:cNvPr id="76" name="Straight Arrow Connector 75">
            <a:extLst>
              <a:ext uri="{FF2B5EF4-FFF2-40B4-BE49-F238E27FC236}">
                <a16:creationId xmlns:a16="http://schemas.microsoft.com/office/drawing/2014/main" id="{7BDFB2F8-4B84-4C06-BBE6-B8B298384894}"/>
              </a:ext>
            </a:extLst>
          </p:cNvPr>
          <p:cNvCxnSpPr>
            <a:cxnSpLocks/>
          </p:cNvCxnSpPr>
          <p:nvPr/>
        </p:nvCxnSpPr>
        <p:spPr>
          <a:xfrm>
            <a:off x="3946197" y="5142800"/>
            <a:ext cx="346611" cy="0"/>
          </a:xfrm>
          <a:prstGeom prst="straightConnector1">
            <a:avLst/>
          </a:prstGeom>
          <a:noFill/>
          <a:ln w="19050" cap="flat" cmpd="sng" algn="ctr">
            <a:solidFill>
              <a:sysClr val="windowText" lastClr="000000"/>
            </a:solidFill>
            <a:prstDash val="solid"/>
            <a:miter lim="800000"/>
            <a:tailEnd type="triangle"/>
          </a:ln>
          <a:effectLst/>
        </p:spPr>
      </p:cxnSp>
      <p:graphicFrame>
        <p:nvGraphicFramePr>
          <p:cNvPr id="77" name="Table 76">
            <a:extLst>
              <a:ext uri="{FF2B5EF4-FFF2-40B4-BE49-F238E27FC236}">
                <a16:creationId xmlns:a16="http://schemas.microsoft.com/office/drawing/2014/main" id="{89243DD5-D2B3-478C-B28B-17D9791B2AEE}"/>
              </a:ext>
            </a:extLst>
          </p:cNvPr>
          <p:cNvGraphicFramePr>
            <a:graphicFrameLocks noGrp="1"/>
          </p:cNvGraphicFramePr>
          <p:nvPr/>
        </p:nvGraphicFramePr>
        <p:xfrm>
          <a:off x="4460240" y="4675440"/>
          <a:ext cx="208280" cy="934720"/>
        </p:xfrm>
        <a:graphic>
          <a:graphicData uri="http://schemas.openxmlformats.org/drawingml/2006/table">
            <a:tbl>
              <a:tblPr firstRow="1" bandRow="1"/>
              <a:tblGrid>
                <a:gridCol w="208280">
                  <a:extLst>
                    <a:ext uri="{9D8B030D-6E8A-4147-A177-3AD203B41FA5}">
                      <a16:colId xmlns:a16="http://schemas.microsoft.com/office/drawing/2014/main" val="1600407248"/>
                    </a:ext>
                  </a:extLst>
                </a:gridCol>
              </a:tblGrid>
              <a:tr h="0">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endParaRPr lang="en-US" sz="1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15164881"/>
                  </a:ext>
                </a:extLst>
              </a:tr>
              <a:tr h="0">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endParaRPr lang="en-US" sz="1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861213256"/>
                  </a:ext>
                </a:extLst>
              </a:tr>
              <a:tr h="0">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endParaRPr lang="en-US" sz="1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68489800"/>
                  </a:ext>
                </a:extLst>
              </a:tr>
              <a:tr h="0">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endParaRPr lang="en-US" sz="1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738566263"/>
                  </a:ext>
                </a:extLst>
              </a:tr>
              <a:tr h="0">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endParaRPr lang="en-US" sz="1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274147466"/>
                  </a:ext>
                </a:extLst>
              </a:tr>
              <a:tr h="0">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endParaRPr lang="en-US" sz="1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286289445"/>
                  </a:ext>
                </a:extLst>
              </a:tr>
              <a:tr h="0">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endParaRPr lang="en-US" sz="1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918224388"/>
                  </a:ext>
                </a:extLst>
              </a:tr>
              <a:tr h="0">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endParaRPr lang="en-US" sz="1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560788192"/>
                  </a:ext>
                </a:extLst>
              </a:tr>
            </a:tbl>
          </a:graphicData>
        </a:graphic>
      </p:graphicFrame>
      <p:sp>
        <p:nvSpPr>
          <p:cNvPr id="78" name="Oval 77">
            <a:extLst>
              <a:ext uri="{FF2B5EF4-FFF2-40B4-BE49-F238E27FC236}">
                <a16:creationId xmlns:a16="http://schemas.microsoft.com/office/drawing/2014/main" id="{D15B713E-D23E-4BB9-9487-F91E67A4AC1B}"/>
              </a:ext>
            </a:extLst>
          </p:cNvPr>
          <p:cNvSpPr/>
          <p:nvPr/>
        </p:nvSpPr>
        <p:spPr>
          <a:xfrm>
            <a:off x="5332122" y="4213273"/>
            <a:ext cx="457200" cy="4572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400" fontAlgn="auto">
              <a:spcBef>
                <a:spcPts val="0"/>
              </a:spcBef>
              <a:spcAft>
                <a:spcPts val="0"/>
              </a:spcAft>
              <a:defRPr/>
            </a:pPr>
            <a:endParaRPr lang="en-US" kern="0">
              <a:solidFill>
                <a:prstClr val="black"/>
              </a:solidFill>
              <a:latin typeface="Product Sans"/>
              <a:ea typeface="+mn-ea"/>
              <a:cs typeface="+mn-cs"/>
            </a:endParaRPr>
          </a:p>
        </p:txBody>
      </p:sp>
      <p:sp>
        <p:nvSpPr>
          <p:cNvPr id="79" name="Oval 78">
            <a:extLst>
              <a:ext uri="{FF2B5EF4-FFF2-40B4-BE49-F238E27FC236}">
                <a16:creationId xmlns:a16="http://schemas.microsoft.com/office/drawing/2014/main" id="{23A64565-737E-49B6-910A-8C2537C4A3F9}"/>
              </a:ext>
            </a:extLst>
          </p:cNvPr>
          <p:cNvSpPr/>
          <p:nvPr/>
        </p:nvSpPr>
        <p:spPr>
          <a:xfrm>
            <a:off x="5332122" y="4673986"/>
            <a:ext cx="457200" cy="4572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400" fontAlgn="auto">
              <a:spcBef>
                <a:spcPts val="0"/>
              </a:spcBef>
              <a:spcAft>
                <a:spcPts val="0"/>
              </a:spcAft>
              <a:defRPr/>
            </a:pPr>
            <a:endParaRPr lang="en-US" kern="0">
              <a:solidFill>
                <a:prstClr val="black"/>
              </a:solidFill>
              <a:latin typeface="Product Sans"/>
              <a:ea typeface="+mn-ea"/>
              <a:cs typeface="+mn-cs"/>
            </a:endParaRPr>
          </a:p>
        </p:txBody>
      </p:sp>
      <p:sp>
        <p:nvSpPr>
          <p:cNvPr id="80" name="Oval 79">
            <a:extLst>
              <a:ext uri="{FF2B5EF4-FFF2-40B4-BE49-F238E27FC236}">
                <a16:creationId xmlns:a16="http://schemas.microsoft.com/office/drawing/2014/main" id="{E6EA742B-4190-4EC1-B567-6FF71010D9C8}"/>
              </a:ext>
            </a:extLst>
          </p:cNvPr>
          <p:cNvSpPr/>
          <p:nvPr/>
        </p:nvSpPr>
        <p:spPr>
          <a:xfrm>
            <a:off x="5332122" y="5134699"/>
            <a:ext cx="457200" cy="4572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400" fontAlgn="auto">
              <a:spcBef>
                <a:spcPts val="0"/>
              </a:spcBef>
              <a:spcAft>
                <a:spcPts val="0"/>
              </a:spcAft>
              <a:defRPr/>
            </a:pPr>
            <a:endParaRPr lang="en-US" kern="0">
              <a:solidFill>
                <a:prstClr val="black"/>
              </a:solidFill>
              <a:latin typeface="Product Sans"/>
              <a:ea typeface="+mn-ea"/>
              <a:cs typeface="+mn-cs"/>
            </a:endParaRPr>
          </a:p>
        </p:txBody>
      </p:sp>
      <p:sp>
        <p:nvSpPr>
          <p:cNvPr id="81" name="Oval 80">
            <a:extLst>
              <a:ext uri="{FF2B5EF4-FFF2-40B4-BE49-F238E27FC236}">
                <a16:creationId xmlns:a16="http://schemas.microsoft.com/office/drawing/2014/main" id="{7565BE6F-D4D9-405F-8B0A-49984A39396A}"/>
              </a:ext>
            </a:extLst>
          </p:cNvPr>
          <p:cNvSpPr/>
          <p:nvPr/>
        </p:nvSpPr>
        <p:spPr>
          <a:xfrm>
            <a:off x="5332122" y="5610160"/>
            <a:ext cx="457200" cy="4572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400" fontAlgn="auto">
              <a:spcBef>
                <a:spcPts val="0"/>
              </a:spcBef>
              <a:spcAft>
                <a:spcPts val="0"/>
              </a:spcAft>
              <a:defRPr/>
            </a:pPr>
            <a:endParaRPr lang="en-US" kern="0">
              <a:solidFill>
                <a:prstClr val="black"/>
              </a:solidFill>
              <a:latin typeface="Product Sans"/>
              <a:ea typeface="+mn-ea"/>
              <a:cs typeface="+mn-cs"/>
            </a:endParaRPr>
          </a:p>
        </p:txBody>
      </p:sp>
      <p:cxnSp>
        <p:nvCxnSpPr>
          <p:cNvPr id="82" name="Straight Arrow Connector 81">
            <a:extLst>
              <a:ext uri="{FF2B5EF4-FFF2-40B4-BE49-F238E27FC236}">
                <a16:creationId xmlns:a16="http://schemas.microsoft.com/office/drawing/2014/main" id="{F1A048EC-ED2D-49DB-BC91-7D94B4AF199D}"/>
              </a:ext>
            </a:extLst>
          </p:cNvPr>
          <p:cNvCxnSpPr>
            <a:stCxn id="91" idx="2"/>
            <a:endCxn id="78" idx="6"/>
          </p:cNvCxnSpPr>
          <p:nvPr/>
        </p:nvCxnSpPr>
        <p:spPr>
          <a:xfrm flipH="1" flipV="1">
            <a:off x="5789322" y="4441874"/>
            <a:ext cx="675288" cy="479683"/>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83" name="Straight Arrow Connector 82">
            <a:extLst>
              <a:ext uri="{FF2B5EF4-FFF2-40B4-BE49-F238E27FC236}">
                <a16:creationId xmlns:a16="http://schemas.microsoft.com/office/drawing/2014/main" id="{30623E04-C2F8-4A18-BEB1-87672B09C998}"/>
              </a:ext>
            </a:extLst>
          </p:cNvPr>
          <p:cNvCxnSpPr>
            <a:stCxn id="91" idx="2"/>
            <a:endCxn id="79" idx="6"/>
          </p:cNvCxnSpPr>
          <p:nvPr/>
        </p:nvCxnSpPr>
        <p:spPr>
          <a:xfrm flipH="1" flipV="1">
            <a:off x="5789322" y="4902586"/>
            <a:ext cx="675288" cy="18970"/>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84" name="Straight Arrow Connector 83">
            <a:extLst>
              <a:ext uri="{FF2B5EF4-FFF2-40B4-BE49-F238E27FC236}">
                <a16:creationId xmlns:a16="http://schemas.microsoft.com/office/drawing/2014/main" id="{D61719E3-C528-4E2D-98B2-9E7F2BA9636A}"/>
              </a:ext>
            </a:extLst>
          </p:cNvPr>
          <p:cNvCxnSpPr>
            <a:stCxn id="92" idx="2"/>
            <a:endCxn id="78" idx="6"/>
          </p:cNvCxnSpPr>
          <p:nvPr/>
        </p:nvCxnSpPr>
        <p:spPr>
          <a:xfrm flipH="1" flipV="1">
            <a:off x="5789322" y="4441873"/>
            <a:ext cx="675288" cy="940396"/>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85" name="Straight Arrow Connector 84">
            <a:extLst>
              <a:ext uri="{FF2B5EF4-FFF2-40B4-BE49-F238E27FC236}">
                <a16:creationId xmlns:a16="http://schemas.microsoft.com/office/drawing/2014/main" id="{0DDA3882-3ED2-46C5-9062-E58C4B9A445D}"/>
              </a:ext>
            </a:extLst>
          </p:cNvPr>
          <p:cNvCxnSpPr>
            <a:stCxn id="92" idx="2"/>
            <a:endCxn id="79" idx="6"/>
          </p:cNvCxnSpPr>
          <p:nvPr/>
        </p:nvCxnSpPr>
        <p:spPr>
          <a:xfrm flipH="1" flipV="1">
            <a:off x="5789322" y="4902587"/>
            <a:ext cx="675288" cy="479683"/>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86" name="Straight Arrow Connector 85">
            <a:extLst>
              <a:ext uri="{FF2B5EF4-FFF2-40B4-BE49-F238E27FC236}">
                <a16:creationId xmlns:a16="http://schemas.microsoft.com/office/drawing/2014/main" id="{310501C1-E976-4F8D-9F70-79833A45192D}"/>
              </a:ext>
            </a:extLst>
          </p:cNvPr>
          <p:cNvCxnSpPr>
            <a:stCxn id="92" idx="2"/>
            <a:endCxn id="80" idx="6"/>
          </p:cNvCxnSpPr>
          <p:nvPr/>
        </p:nvCxnSpPr>
        <p:spPr>
          <a:xfrm flipH="1" flipV="1">
            <a:off x="5789322" y="5363299"/>
            <a:ext cx="675288" cy="18970"/>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87" name="Straight Arrow Connector 86">
            <a:extLst>
              <a:ext uri="{FF2B5EF4-FFF2-40B4-BE49-F238E27FC236}">
                <a16:creationId xmlns:a16="http://schemas.microsoft.com/office/drawing/2014/main" id="{BD99D822-6974-4341-AAC8-EBC14F9F41F9}"/>
              </a:ext>
            </a:extLst>
          </p:cNvPr>
          <p:cNvCxnSpPr>
            <a:stCxn id="91" idx="2"/>
            <a:endCxn id="80" idx="6"/>
          </p:cNvCxnSpPr>
          <p:nvPr/>
        </p:nvCxnSpPr>
        <p:spPr>
          <a:xfrm flipH="1">
            <a:off x="5789322" y="4921557"/>
            <a:ext cx="675288" cy="441743"/>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88" name="Straight Arrow Connector 87">
            <a:extLst>
              <a:ext uri="{FF2B5EF4-FFF2-40B4-BE49-F238E27FC236}">
                <a16:creationId xmlns:a16="http://schemas.microsoft.com/office/drawing/2014/main" id="{1436CC8D-0507-4DF0-94AC-FFC6039C89E6}"/>
              </a:ext>
            </a:extLst>
          </p:cNvPr>
          <p:cNvCxnSpPr>
            <a:stCxn id="92" idx="2"/>
            <a:endCxn id="81" idx="6"/>
          </p:cNvCxnSpPr>
          <p:nvPr/>
        </p:nvCxnSpPr>
        <p:spPr>
          <a:xfrm flipH="1">
            <a:off x="5789322" y="5382270"/>
            <a:ext cx="675288" cy="456491"/>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89" name="Straight Arrow Connector 88">
            <a:extLst>
              <a:ext uri="{FF2B5EF4-FFF2-40B4-BE49-F238E27FC236}">
                <a16:creationId xmlns:a16="http://schemas.microsoft.com/office/drawing/2014/main" id="{A2FE9737-020C-4786-987B-641D1BBB8556}"/>
              </a:ext>
            </a:extLst>
          </p:cNvPr>
          <p:cNvCxnSpPr>
            <a:stCxn id="91" idx="2"/>
            <a:endCxn id="81" idx="6"/>
          </p:cNvCxnSpPr>
          <p:nvPr/>
        </p:nvCxnSpPr>
        <p:spPr>
          <a:xfrm flipH="1">
            <a:off x="5789322" y="4921556"/>
            <a:ext cx="675288" cy="917204"/>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sp>
        <p:nvSpPr>
          <p:cNvPr id="90" name="Oval 89">
            <a:extLst>
              <a:ext uri="{FF2B5EF4-FFF2-40B4-BE49-F238E27FC236}">
                <a16:creationId xmlns:a16="http://schemas.microsoft.com/office/drawing/2014/main" id="{DE611D94-0665-497E-8254-F94A3BEB1C22}"/>
              </a:ext>
            </a:extLst>
          </p:cNvPr>
          <p:cNvSpPr/>
          <p:nvPr/>
        </p:nvSpPr>
        <p:spPr>
          <a:xfrm>
            <a:off x="6464610" y="4232243"/>
            <a:ext cx="457200" cy="4572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400" fontAlgn="auto">
              <a:spcBef>
                <a:spcPts val="0"/>
              </a:spcBef>
              <a:spcAft>
                <a:spcPts val="0"/>
              </a:spcAft>
              <a:defRPr/>
            </a:pPr>
            <a:endParaRPr lang="en-US" kern="0">
              <a:solidFill>
                <a:prstClr val="black"/>
              </a:solidFill>
              <a:latin typeface="Product Sans"/>
              <a:ea typeface="+mn-ea"/>
              <a:cs typeface="+mn-cs"/>
            </a:endParaRPr>
          </a:p>
        </p:txBody>
      </p:sp>
      <p:sp>
        <p:nvSpPr>
          <p:cNvPr id="91" name="Oval 90">
            <a:extLst>
              <a:ext uri="{FF2B5EF4-FFF2-40B4-BE49-F238E27FC236}">
                <a16:creationId xmlns:a16="http://schemas.microsoft.com/office/drawing/2014/main" id="{AC2965AF-9B4A-4A23-8946-868EA03DC605}"/>
              </a:ext>
            </a:extLst>
          </p:cNvPr>
          <p:cNvSpPr/>
          <p:nvPr/>
        </p:nvSpPr>
        <p:spPr>
          <a:xfrm>
            <a:off x="6464610" y="4692956"/>
            <a:ext cx="457200" cy="4572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400" fontAlgn="auto">
              <a:spcBef>
                <a:spcPts val="0"/>
              </a:spcBef>
              <a:spcAft>
                <a:spcPts val="0"/>
              </a:spcAft>
              <a:defRPr/>
            </a:pPr>
            <a:endParaRPr lang="en-US" kern="0">
              <a:solidFill>
                <a:prstClr val="black"/>
              </a:solidFill>
              <a:latin typeface="Product Sans"/>
              <a:ea typeface="+mn-ea"/>
              <a:cs typeface="+mn-cs"/>
            </a:endParaRPr>
          </a:p>
        </p:txBody>
      </p:sp>
      <p:sp>
        <p:nvSpPr>
          <p:cNvPr id="92" name="Oval 91">
            <a:extLst>
              <a:ext uri="{FF2B5EF4-FFF2-40B4-BE49-F238E27FC236}">
                <a16:creationId xmlns:a16="http://schemas.microsoft.com/office/drawing/2014/main" id="{527192F5-AD32-4346-93DF-3CBC6F169078}"/>
              </a:ext>
            </a:extLst>
          </p:cNvPr>
          <p:cNvSpPr/>
          <p:nvPr/>
        </p:nvSpPr>
        <p:spPr>
          <a:xfrm>
            <a:off x="6464610" y="5153669"/>
            <a:ext cx="457200" cy="4572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400" fontAlgn="auto">
              <a:spcBef>
                <a:spcPts val="0"/>
              </a:spcBef>
              <a:spcAft>
                <a:spcPts val="0"/>
              </a:spcAft>
              <a:defRPr/>
            </a:pPr>
            <a:endParaRPr lang="en-US" kern="0">
              <a:solidFill>
                <a:prstClr val="black"/>
              </a:solidFill>
              <a:latin typeface="Product Sans"/>
              <a:ea typeface="+mn-ea"/>
              <a:cs typeface="+mn-cs"/>
            </a:endParaRPr>
          </a:p>
        </p:txBody>
      </p:sp>
      <p:sp>
        <p:nvSpPr>
          <p:cNvPr id="93" name="Oval 92">
            <a:extLst>
              <a:ext uri="{FF2B5EF4-FFF2-40B4-BE49-F238E27FC236}">
                <a16:creationId xmlns:a16="http://schemas.microsoft.com/office/drawing/2014/main" id="{EAB056C2-75C2-478B-958F-AE83AAE44D19}"/>
              </a:ext>
            </a:extLst>
          </p:cNvPr>
          <p:cNvSpPr/>
          <p:nvPr/>
        </p:nvSpPr>
        <p:spPr>
          <a:xfrm>
            <a:off x="6464610" y="5629130"/>
            <a:ext cx="457200" cy="4572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400" fontAlgn="auto">
              <a:spcBef>
                <a:spcPts val="0"/>
              </a:spcBef>
              <a:spcAft>
                <a:spcPts val="0"/>
              </a:spcAft>
              <a:defRPr/>
            </a:pPr>
            <a:endParaRPr lang="en-US" kern="0">
              <a:solidFill>
                <a:prstClr val="black"/>
              </a:solidFill>
              <a:latin typeface="Product Sans"/>
              <a:ea typeface="+mn-ea"/>
              <a:cs typeface="+mn-cs"/>
            </a:endParaRPr>
          </a:p>
        </p:txBody>
      </p:sp>
      <p:sp>
        <p:nvSpPr>
          <p:cNvPr id="94" name="Oval 93">
            <a:extLst>
              <a:ext uri="{FF2B5EF4-FFF2-40B4-BE49-F238E27FC236}">
                <a16:creationId xmlns:a16="http://schemas.microsoft.com/office/drawing/2014/main" id="{3EA6FF8F-F699-497F-A74F-37D45CA7A391}"/>
              </a:ext>
            </a:extLst>
          </p:cNvPr>
          <p:cNvSpPr/>
          <p:nvPr/>
        </p:nvSpPr>
        <p:spPr>
          <a:xfrm>
            <a:off x="7477074" y="4575898"/>
            <a:ext cx="564566" cy="564566"/>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400" fontAlgn="auto">
              <a:spcBef>
                <a:spcPts val="0"/>
              </a:spcBef>
              <a:spcAft>
                <a:spcPts val="0"/>
              </a:spcAft>
              <a:defRPr/>
            </a:pPr>
            <a:endParaRPr lang="en-US" kern="0">
              <a:solidFill>
                <a:prstClr val="black"/>
              </a:solidFill>
              <a:latin typeface="Product Sans"/>
              <a:ea typeface="+mn-ea"/>
              <a:cs typeface="+mn-cs"/>
            </a:endParaRPr>
          </a:p>
        </p:txBody>
      </p:sp>
      <p:sp>
        <p:nvSpPr>
          <p:cNvPr id="95" name="Oval 94">
            <a:extLst>
              <a:ext uri="{FF2B5EF4-FFF2-40B4-BE49-F238E27FC236}">
                <a16:creationId xmlns:a16="http://schemas.microsoft.com/office/drawing/2014/main" id="{2E22EE14-F037-4A6C-8100-E326783801E5}"/>
              </a:ext>
            </a:extLst>
          </p:cNvPr>
          <p:cNvSpPr/>
          <p:nvPr/>
        </p:nvSpPr>
        <p:spPr>
          <a:xfrm>
            <a:off x="7464759" y="5268237"/>
            <a:ext cx="564566" cy="564566"/>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400" fontAlgn="auto">
              <a:spcBef>
                <a:spcPts val="0"/>
              </a:spcBef>
              <a:spcAft>
                <a:spcPts val="0"/>
              </a:spcAft>
              <a:defRPr/>
            </a:pPr>
            <a:endParaRPr lang="en-US" kern="0">
              <a:solidFill>
                <a:prstClr val="black"/>
              </a:solidFill>
              <a:latin typeface="Product Sans"/>
              <a:ea typeface="+mn-ea"/>
              <a:cs typeface="+mn-cs"/>
            </a:endParaRPr>
          </a:p>
        </p:txBody>
      </p:sp>
      <p:cxnSp>
        <p:nvCxnSpPr>
          <p:cNvPr id="96" name="Straight Arrow Connector 95">
            <a:extLst>
              <a:ext uri="{FF2B5EF4-FFF2-40B4-BE49-F238E27FC236}">
                <a16:creationId xmlns:a16="http://schemas.microsoft.com/office/drawing/2014/main" id="{069783A3-B459-4B5B-9C1C-8335C9A716ED}"/>
              </a:ext>
            </a:extLst>
          </p:cNvPr>
          <p:cNvCxnSpPr>
            <a:cxnSpLocks/>
            <a:stCxn id="94" idx="2"/>
            <a:endCxn id="90" idx="6"/>
          </p:cNvCxnSpPr>
          <p:nvPr/>
        </p:nvCxnSpPr>
        <p:spPr>
          <a:xfrm flipH="1" flipV="1">
            <a:off x="6921810" y="4460843"/>
            <a:ext cx="555264" cy="397338"/>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97" name="Straight Arrow Connector 96">
            <a:extLst>
              <a:ext uri="{FF2B5EF4-FFF2-40B4-BE49-F238E27FC236}">
                <a16:creationId xmlns:a16="http://schemas.microsoft.com/office/drawing/2014/main" id="{5E07F923-698A-452D-AAF4-D3E1D22A0321}"/>
              </a:ext>
            </a:extLst>
          </p:cNvPr>
          <p:cNvCxnSpPr>
            <a:cxnSpLocks/>
            <a:stCxn id="94" idx="2"/>
            <a:endCxn id="91" idx="6"/>
          </p:cNvCxnSpPr>
          <p:nvPr/>
        </p:nvCxnSpPr>
        <p:spPr>
          <a:xfrm flipH="1">
            <a:off x="6921810" y="4858182"/>
            <a:ext cx="555264" cy="63375"/>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98" name="Straight Arrow Connector 97">
            <a:extLst>
              <a:ext uri="{FF2B5EF4-FFF2-40B4-BE49-F238E27FC236}">
                <a16:creationId xmlns:a16="http://schemas.microsoft.com/office/drawing/2014/main" id="{0B710B5C-8E77-4DAC-A8BF-3039D551F29C}"/>
              </a:ext>
            </a:extLst>
          </p:cNvPr>
          <p:cNvCxnSpPr>
            <a:cxnSpLocks/>
            <a:stCxn id="95" idx="2"/>
            <a:endCxn id="90" idx="6"/>
          </p:cNvCxnSpPr>
          <p:nvPr/>
        </p:nvCxnSpPr>
        <p:spPr>
          <a:xfrm flipH="1" flipV="1">
            <a:off x="6921811" y="4460844"/>
            <a:ext cx="542949" cy="1089677"/>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99" name="Straight Arrow Connector 98">
            <a:extLst>
              <a:ext uri="{FF2B5EF4-FFF2-40B4-BE49-F238E27FC236}">
                <a16:creationId xmlns:a16="http://schemas.microsoft.com/office/drawing/2014/main" id="{53E83EFC-6799-4357-B1D3-27AFC758AA46}"/>
              </a:ext>
            </a:extLst>
          </p:cNvPr>
          <p:cNvCxnSpPr>
            <a:cxnSpLocks/>
            <a:stCxn id="95" idx="2"/>
            <a:endCxn id="91" idx="6"/>
          </p:cNvCxnSpPr>
          <p:nvPr/>
        </p:nvCxnSpPr>
        <p:spPr>
          <a:xfrm flipH="1" flipV="1">
            <a:off x="6921811" y="4921556"/>
            <a:ext cx="542949" cy="628964"/>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00" name="Straight Arrow Connector 99">
            <a:extLst>
              <a:ext uri="{FF2B5EF4-FFF2-40B4-BE49-F238E27FC236}">
                <a16:creationId xmlns:a16="http://schemas.microsoft.com/office/drawing/2014/main" id="{F9260E94-A5FD-430E-B319-504B15969B26}"/>
              </a:ext>
            </a:extLst>
          </p:cNvPr>
          <p:cNvCxnSpPr>
            <a:cxnSpLocks/>
            <a:stCxn id="95" idx="2"/>
            <a:endCxn id="92" idx="6"/>
          </p:cNvCxnSpPr>
          <p:nvPr/>
        </p:nvCxnSpPr>
        <p:spPr>
          <a:xfrm flipH="1" flipV="1">
            <a:off x="6921811" y="5382270"/>
            <a:ext cx="542949" cy="168251"/>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01" name="Straight Arrow Connector 100">
            <a:extLst>
              <a:ext uri="{FF2B5EF4-FFF2-40B4-BE49-F238E27FC236}">
                <a16:creationId xmlns:a16="http://schemas.microsoft.com/office/drawing/2014/main" id="{06562C1E-6014-4F95-BCF2-8379A315AF2C}"/>
              </a:ext>
            </a:extLst>
          </p:cNvPr>
          <p:cNvCxnSpPr>
            <a:cxnSpLocks/>
            <a:stCxn id="95" idx="2"/>
            <a:endCxn id="93" idx="6"/>
          </p:cNvCxnSpPr>
          <p:nvPr/>
        </p:nvCxnSpPr>
        <p:spPr>
          <a:xfrm flipH="1">
            <a:off x="6921811" y="5550520"/>
            <a:ext cx="542949" cy="307210"/>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02" name="Straight Arrow Connector 101">
            <a:extLst>
              <a:ext uri="{FF2B5EF4-FFF2-40B4-BE49-F238E27FC236}">
                <a16:creationId xmlns:a16="http://schemas.microsoft.com/office/drawing/2014/main" id="{A5CC7551-BEEF-4BFA-BF90-312905C62897}"/>
              </a:ext>
            </a:extLst>
          </p:cNvPr>
          <p:cNvCxnSpPr>
            <a:cxnSpLocks/>
            <a:stCxn id="94" idx="2"/>
            <a:endCxn id="92" idx="6"/>
          </p:cNvCxnSpPr>
          <p:nvPr/>
        </p:nvCxnSpPr>
        <p:spPr>
          <a:xfrm flipH="1">
            <a:off x="6921810" y="4858181"/>
            <a:ext cx="555264" cy="524088"/>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03" name="Straight Arrow Connector 102">
            <a:extLst>
              <a:ext uri="{FF2B5EF4-FFF2-40B4-BE49-F238E27FC236}">
                <a16:creationId xmlns:a16="http://schemas.microsoft.com/office/drawing/2014/main" id="{AC184A1D-40D7-49A4-B402-7420C460515F}"/>
              </a:ext>
            </a:extLst>
          </p:cNvPr>
          <p:cNvCxnSpPr>
            <a:cxnSpLocks/>
            <a:stCxn id="94" idx="2"/>
            <a:endCxn id="93" idx="6"/>
          </p:cNvCxnSpPr>
          <p:nvPr/>
        </p:nvCxnSpPr>
        <p:spPr>
          <a:xfrm flipH="1">
            <a:off x="6921810" y="4858182"/>
            <a:ext cx="555264" cy="999549"/>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04" name="Straight Arrow Connector 103">
            <a:extLst>
              <a:ext uri="{FF2B5EF4-FFF2-40B4-BE49-F238E27FC236}">
                <a16:creationId xmlns:a16="http://schemas.microsoft.com/office/drawing/2014/main" id="{D81A45AA-9813-40F5-8B01-D702554B8E2A}"/>
              </a:ext>
            </a:extLst>
          </p:cNvPr>
          <p:cNvCxnSpPr>
            <a:cxnSpLocks/>
            <a:stCxn id="90" idx="2"/>
            <a:endCxn id="78" idx="6"/>
          </p:cNvCxnSpPr>
          <p:nvPr/>
        </p:nvCxnSpPr>
        <p:spPr>
          <a:xfrm flipH="1" flipV="1">
            <a:off x="5789322" y="4441873"/>
            <a:ext cx="675288" cy="18970"/>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05" name="Straight Arrow Connector 104">
            <a:extLst>
              <a:ext uri="{FF2B5EF4-FFF2-40B4-BE49-F238E27FC236}">
                <a16:creationId xmlns:a16="http://schemas.microsoft.com/office/drawing/2014/main" id="{348D6319-89D1-4E2C-B233-DDA33873220B}"/>
              </a:ext>
            </a:extLst>
          </p:cNvPr>
          <p:cNvCxnSpPr>
            <a:stCxn id="93" idx="2"/>
            <a:endCxn id="78" idx="6"/>
          </p:cNvCxnSpPr>
          <p:nvPr/>
        </p:nvCxnSpPr>
        <p:spPr>
          <a:xfrm flipH="1" flipV="1">
            <a:off x="5789322" y="4441874"/>
            <a:ext cx="675288" cy="1415857"/>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06" name="Straight Arrow Connector 105">
            <a:extLst>
              <a:ext uri="{FF2B5EF4-FFF2-40B4-BE49-F238E27FC236}">
                <a16:creationId xmlns:a16="http://schemas.microsoft.com/office/drawing/2014/main" id="{50A2A1BB-82E5-4315-AA66-0C4D956D3CD2}"/>
              </a:ext>
            </a:extLst>
          </p:cNvPr>
          <p:cNvCxnSpPr>
            <a:stCxn id="90" idx="2"/>
            <a:endCxn id="79" idx="6"/>
          </p:cNvCxnSpPr>
          <p:nvPr/>
        </p:nvCxnSpPr>
        <p:spPr>
          <a:xfrm flipH="1">
            <a:off x="5789322" y="4460844"/>
            <a:ext cx="675288" cy="441743"/>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07" name="Straight Arrow Connector 106">
            <a:extLst>
              <a:ext uri="{FF2B5EF4-FFF2-40B4-BE49-F238E27FC236}">
                <a16:creationId xmlns:a16="http://schemas.microsoft.com/office/drawing/2014/main" id="{F5B6899B-9C7E-4E4E-A3F1-34C7007E801A}"/>
              </a:ext>
            </a:extLst>
          </p:cNvPr>
          <p:cNvCxnSpPr>
            <a:stCxn id="93" idx="2"/>
            <a:endCxn id="79" idx="6"/>
          </p:cNvCxnSpPr>
          <p:nvPr/>
        </p:nvCxnSpPr>
        <p:spPr>
          <a:xfrm flipH="1" flipV="1">
            <a:off x="5789322" y="4902586"/>
            <a:ext cx="675288" cy="955144"/>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08" name="Straight Arrow Connector 107">
            <a:extLst>
              <a:ext uri="{FF2B5EF4-FFF2-40B4-BE49-F238E27FC236}">
                <a16:creationId xmlns:a16="http://schemas.microsoft.com/office/drawing/2014/main" id="{69639BF6-C4D3-439B-858D-5C7E8890BB0C}"/>
              </a:ext>
            </a:extLst>
          </p:cNvPr>
          <p:cNvCxnSpPr>
            <a:stCxn id="93" idx="2"/>
            <a:endCxn id="80" idx="6"/>
          </p:cNvCxnSpPr>
          <p:nvPr/>
        </p:nvCxnSpPr>
        <p:spPr>
          <a:xfrm flipH="1" flipV="1">
            <a:off x="5789322" y="5363300"/>
            <a:ext cx="675288" cy="494431"/>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09" name="Straight Arrow Connector 108">
            <a:extLst>
              <a:ext uri="{FF2B5EF4-FFF2-40B4-BE49-F238E27FC236}">
                <a16:creationId xmlns:a16="http://schemas.microsoft.com/office/drawing/2014/main" id="{591CBC9C-4DDB-4BBC-9748-19EE4053DF71}"/>
              </a:ext>
            </a:extLst>
          </p:cNvPr>
          <p:cNvCxnSpPr>
            <a:stCxn id="90" idx="2"/>
            <a:endCxn id="80" idx="6"/>
          </p:cNvCxnSpPr>
          <p:nvPr/>
        </p:nvCxnSpPr>
        <p:spPr>
          <a:xfrm flipH="1">
            <a:off x="5789322" y="4460843"/>
            <a:ext cx="675288" cy="902456"/>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10" name="Straight Arrow Connector 109">
            <a:extLst>
              <a:ext uri="{FF2B5EF4-FFF2-40B4-BE49-F238E27FC236}">
                <a16:creationId xmlns:a16="http://schemas.microsoft.com/office/drawing/2014/main" id="{A7D6F47A-427D-4A67-9D94-A28038959A3F}"/>
              </a:ext>
            </a:extLst>
          </p:cNvPr>
          <p:cNvCxnSpPr>
            <a:stCxn id="93" idx="2"/>
            <a:endCxn id="81" idx="6"/>
          </p:cNvCxnSpPr>
          <p:nvPr/>
        </p:nvCxnSpPr>
        <p:spPr>
          <a:xfrm flipH="1" flipV="1">
            <a:off x="5789322" y="5838760"/>
            <a:ext cx="675288" cy="18970"/>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11" name="Straight Arrow Connector 110">
            <a:extLst>
              <a:ext uri="{FF2B5EF4-FFF2-40B4-BE49-F238E27FC236}">
                <a16:creationId xmlns:a16="http://schemas.microsoft.com/office/drawing/2014/main" id="{9F6F1B63-CEF1-49EA-8A74-7CD5161448E8}"/>
              </a:ext>
            </a:extLst>
          </p:cNvPr>
          <p:cNvCxnSpPr>
            <a:stCxn id="90" idx="2"/>
            <a:endCxn id="81" idx="6"/>
          </p:cNvCxnSpPr>
          <p:nvPr/>
        </p:nvCxnSpPr>
        <p:spPr>
          <a:xfrm flipH="1">
            <a:off x="5789322" y="4460844"/>
            <a:ext cx="675288" cy="1377917"/>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12" name="Straight Arrow Connector 111">
            <a:extLst>
              <a:ext uri="{FF2B5EF4-FFF2-40B4-BE49-F238E27FC236}">
                <a16:creationId xmlns:a16="http://schemas.microsoft.com/office/drawing/2014/main" id="{8404BCC1-3AD7-4A0E-A778-7DEF49FD65BC}"/>
              </a:ext>
            </a:extLst>
          </p:cNvPr>
          <p:cNvCxnSpPr>
            <a:cxnSpLocks/>
            <a:stCxn id="79" idx="2"/>
          </p:cNvCxnSpPr>
          <p:nvPr/>
        </p:nvCxnSpPr>
        <p:spPr>
          <a:xfrm flipH="1" flipV="1">
            <a:off x="4668520" y="4763972"/>
            <a:ext cx="663602" cy="138614"/>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13" name="Straight Arrow Connector 112">
            <a:extLst>
              <a:ext uri="{FF2B5EF4-FFF2-40B4-BE49-F238E27FC236}">
                <a16:creationId xmlns:a16="http://schemas.microsoft.com/office/drawing/2014/main" id="{D8E20EEA-251E-4924-9FE6-DEDB2AE3C83D}"/>
              </a:ext>
            </a:extLst>
          </p:cNvPr>
          <p:cNvCxnSpPr>
            <a:cxnSpLocks/>
            <a:stCxn id="79" idx="2"/>
          </p:cNvCxnSpPr>
          <p:nvPr/>
        </p:nvCxnSpPr>
        <p:spPr>
          <a:xfrm flipH="1">
            <a:off x="4668520" y="4902587"/>
            <a:ext cx="663602" cy="113819"/>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14" name="Straight Arrow Connector 113">
            <a:extLst>
              <a:ext uri="{FF2B5EF4-FFF2-40B4-BE49-F238E27FC236}">
                <a16:creationId xmlns:a16="http://schemas.microsoft.com/office/drawing/2014/main" id="{1D877078-AEA3-47FB-B900-ED8247AD4600}"/>
              </a:ext>
            </a:extLst>
          </p:cNvPr>
          <p:cNvCxnSpPr>
            <a:cxnSpLocks/>
            <a:stCxn id="80" idx="2"/>
          </p:cNvCxnSpPr>
          <p:nvPr/>
        </p:nvCxnSpPr>
        <p:spPr>
          <a:xfrm flipH="1" flipV="1">
            <a:off x="4668520" y="4763973"/>
            <a:ext cx="663602" cy="599327"/>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15" name="Straight Arrow Connector 114">
            <a:extLst>
              <a:ext uri="{FF2B5EF4-FFF2-40B4-BE49-F238E27FC236}">
                <a16:creationId xmlns:a16="http://schemas.microsoft.com/office/drawing/2014/main" id="{2737C76E-05A0-4066-AA53-9B2559A30982}"/>
              </a:ext>
            </a:extLst>
          </p:cNvPr>
          <p:cNvCxnSpPr>
            <a:cxnSpLocks/>
            <a:stCxn id="80" idx="2"/>
          </p:cNvCxnSpPr>
          <p:nvPr/>
        </p:nvCxnSpPr>
        <p:spPr>
          <a:xfrm flipH="1" flipV="1">
            <a:off x="4668520" y="5016405"/>
            <a:ext cx="663602" cy="346894"/>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16" name="Straight Arrow Connector 115">
            <a:extLst>
              <a:ext uri="{FF2B5EF4-FFF2-40B4-BE49-F238E27FC236}">
                <a16:creationId xmlns:a16="http://schemas.microsoft.com/office/drawing/2014/main" id="{F1C9F7CB-AEF3-47B7-95D2-3067B71022FB}"/>
              </a:ext>
            </a:extLst>
          </p:cNvPr>
          <p:cNvCxnSpPr>
            <a:cxnSpLocks/>
            <a:stCxn id="80" idx="2"/>
          </p:cNvCxnSpPr>
          <p:nvPr/>
        </p:nvCxnSpPr>
        <p:spPr>
          <a:xfrm flipH="1" flipV="1">
            <a:off x="4668520" y="5289159"/>
            <a:ext cx="663602" cy="74141"/>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17" name="Straight Arrow Connector 116">
            <a:extLst>
              <a:ext uri="{FF2B5EF4-FFF2-40B4-BE49-F238E27FC236}">
                <a16:creationId xmlns:a16="http://schemas.microsoft.com/office/drawing/2014/main" id="{D2031F31-5AD9-463D-BCC6-536C0F47AFF1}"/>
              </a:ext>
            </a:extLst>
          </p:cNvPr>
          <p:cNvCxnSpPr>
            <a:cxnSpLocks/>
            <a:stCxn id="79" idx="2"/>
          </p:cNvCxnSpPr>
          <p:nvPr/>
        </p:nvCxnSpPr>
        <p:spPr>
          <a:xfrm flipH="1">
            <a:off x="4668520" y="4902586"/>
            <a:ext cx="663602" cy="386572"/>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18" name="Straight Arrow Connector 117">
            <a:extLst>
              <a:ext uri="{FF2B5EF4-FFF2-40B4-BE49-F238E27FC236}">
                <a16:creationId xmlns:a16="http://schemas.microsoft.com/office/drawing/2014/main" id="{DF01B557-7D6B-4B92-818A-3D703B460B6C}"/>
              </a:ext>
            </a:extLst>
          </p:cNvPr>
          <p:cNvCxnSpPr>
            <a:cxnSpLocks/>
            <a:stCxn id="80" idx="2"/>
          </p:cNvCxnSpPr>
          <p:nvPr/>
        </p:nvCxnSpPr>
        <p:spPr>
          <a:xfrm flipH="1">
            <a:off x="4668520" y="5363299"/>
            <a:ext cx="663602" cy="132080"/>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19" name="Straight Arrow Connector 118">
            <a:extLst>
              <a:ext uri="{FF2B5EF4-FFF2-40B4-BE49-F238E27FC236}">
                <a16:creationId xmlns:a16="http://schemas.microsoft.com/office/drawing/2014/main" id="{8E933F59-C1F9-41BF-A8DA-30CA0FEE8290}"/>
              </a:ext>
            </a:extLst>
          </p:cNvPr>
          <p:cNvCxnSpPr>
            <a:cxnSpLocks/>
            <a:stCxn id="79" idx="2"/>
          </p:cNvCxnSpPr>
          <p:nvPr/>
        </p:nvCxnSpPr>
        <p:spPr>
          <a:xfrm flipH="1">
            <a:off x="4668520" y="4902587"/>
            <a:ext cx="663602" cy="592793"/>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20" name="Straight Arrow Connector 119">
            <a:extLst>
              <a:ext uri="{FF2B5EF4-FFF2-40B4-BE49-F238E27FC236}">
                <a16:creationId xmlns:a16="http://schemas.microsoft.com/office/drawing/2014/main" id="{B6F819F9-FF17-4071-873D-76CBEA3268CE}"/>
              </a:ext>
            </a:extLst>
          </p:cNvPr>
          <p:cNvCxnSpPr>
            <a:cxnSpLocks/>
            <a:stCxn id="78" idx="2"/>
          </p:cNvCxnSpPr>
          <p:nvPr/>
        </p:nvCxnSpPr>
        <p:spPr>
          <a:xfrm flipH="1">
            <a:off x="4668520" y="4441874"/>
            <a:ext cx="663602" cy="322099"/>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21" name="Straight Arrow Connector 120">
            <a:extLst>
              <a:ext uri="{FF2B5EF4-FFF2-40B4-BE49-F238E27FC236}">
                <a16:creationId xmlns:a16="http://schemas.microsoft.com/office/drawing/2014/main" id="{4A4BA284-CF41-435C-88A3-62C0DCFC1974}"/>
              </a:ext>
            </a:extLst>
          </p:cNvPr>
          <p:cNvCxnSpPr>
            <a:cxnSpLocks/>
            <a:stCxn id="81" idx="2"/>
          </p:cNvCxnSpPr>
          <p:nvPr/>
        </p:nvCxnSpPr>
        <p:spPr>
          <a:xfrm flipH="1" flipV="1">
            <a:off x="4668520" y="4763972"/>
            <a:ext cx="663602" cy="1074788"/>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22" name="Straight Arrow Connector 121">
            <a:extLst>
              <a:ext uri="{FF2B5EF4-FFF2-40B4-BE49-F238E27FC236}">
                <a16:creationId xmlns:a16="http://schemas.microsoft.com/office/drawing/2014/main" id="{1D61D302-A937-4A21-9E85-EEBB39E9BF7C}"/>
              </a:ext>
            </a:extLst>
          </p:cNvPr>
          <p:cNvCxnSpPr>
            <a:cxnSpLocks/>
            <a:stCxn id="78" idx="2"/>
          </p:cNvCxnSpPr>
          <p:nvPr/>
        </p:nvCxnSpPr>
        <p:spPr>
          <a:xfrm flipH="1">
            <a:off x="4668520" y="4441873"/>
            <a:ext cx="663602" cy="574532"/>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23" name="Straight Arrow Connector 122">
            <a:extLst>
              <a:ext uri="{FF2B5EF4-FFF2-40B4-BE49-F238E27FC236}">
                <a16:creationId xmlns:a16="http://schemas.microsoft.com/office/drawing/2014/main" id="{E5F47CBE-4C9D-4F4E-BBF6-BBA50EA91582}"/>
              </a:ext>
            </a:extLst>
          </p:cNvPr>
          <p:cNvCxnSpPr>
            <a:cxnSpLocks/>
            <a:stCxn id="81" idx="2"/>
          </p:cNvCxnSpPr>
          <p:nvPr/>
        </p:nvCxnSpPr>
        <p:spPr>
          <a:xfrm flipH="1" flipV="1">
            <a:off x="4668520" y="5016406"/>
            <a:ext cx="663602" cy="822355"/>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24" name="Straight Arrow Connector 123">
            <a:extLst>
              <a:ext uri="{FF2B5EF4-FFF2-40B4-BE49-F238E27FC236}">
                <a16:creationId xmlns:a16="http://schemas.microsoft.com/office/drawing/2014/main" id="{EFCA6E57-1123-4A26-98A7-6DDAC4FC0076}"/>
              </a:ext>
            </a:extLst>
          </p:cNvPr>
          <p:cNvCxnSpPr>
            <a:cxnSpLocks/>
            <a:stCxn id="81" idx="2"/>
          </p:cNvCxnSpPr>
          <p:nvPr/>
        </p:nvCxnSpPr>
        <p:spPr>
          <a:xfrm flipH="1" flipV="1">
            <a:off x="4668520" y="5289158"/>
            <a:ext cx="663602" cy="549602"/>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25" name="Straight Arrow Connector 124">
            <a:extLst>
              <a:ext uri="{FF2B5EF4-FFF2-40B4-BE49-F238E27FC236}">
                <a16:creationId xmlns:a16="http://schemas.microsoft.com/office/drawing/2014/main" id="{6A9FFABB-E27B-4761-A317-30BF37F0BE0E}"/>
              </a:ext>
            </a:extLst>
          </p:cNvPr>
          <p:cNvCxnSpPr>
            <a:cxnSpLocks/>
            <a:stCxn id="78" idx="2"/>
          </p:cNvCxnSpPr>
          <p:nvPr/>
        </p:nvCxnSpPr>
        <p:spPr>
          <a:xfrm flipH="1">
            <a:off x="4668520" y="4441874"/>
            <a:ext cx="663602" cy="847285"/>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26" name="Straight Arrow Connector 125">
            <a:extLst>
              <a:ext uri="{FF2B5EF4-FFF2-40B4-BE49-F238E27FC236}">
                <a16:creationId xmlns:a16="http://schemas.microsoft.com/office/drawing/2014/main" id="{00EB3DA9-E432-419F-9E14-2F8933D09BAE}"/>
              </a:ext>
            </a:extLst>
          </p:cNvPr>
          <p:cNvCxnSpPr>
            <a:cxnSpLocks/>
            <a:stCxn id="81" idx="2"/>
          </p:cNvCxnSpPr>
          <p:nvPr/>
        </p:nvCxnSpPr>
        <p:spPr>
          <a:xfrm flipH="1" flipV="1">
            <a:off x="4668520" y="5495380"/>
            <a:ext cx="663602" cy="343381"/>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27" name="Straight Arrow Connector 126">
            <a:extLst>
              <a:ext uri="{FF2B5EF4-FFF2-40B4-BE49-F238E27FC236}">
                <a16:creationId xmlns:a16="http://schemas.microsoft.com/office/drawing/2014/main" id="{EB865377-3383-4064-ADA4-13E766997CE1}"/>
              </a:ext>
            </a:extLst>
          </p:cNvPr>
          <p:cNvCxnSpPr>
            <a:cxnSpLocks/>
            <a:stCxn id="78" idx="2"/>
          </p:cNvCxnSpPr>
          <p:nvPr/>
        </p:nvCxnSpPr>
        <p:spPr>
          <a:xfrm flipH="1">
            <a:off x="4668520" y="4441873"/>
            <a:ext cx="663602" cy="1053506"/>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pic>
        <p:nvPicPr>
          <p:cNvPr id="128" name="Picture 127">
            <a:extLst>
              <a:ext uri="{FF2B5EF4-FFF2-40B4-BE49-F238E27FC236}">
                <a16:creationId xmlns:a16="http://schemas.microsoft.com/office/drawing/2014/main" id="{BBFAD926-2233-4371-A469-3F799BBFFE97}"/>
              </a:ext>
            </a:extLst>
          </p:cNvPr>
          <p:cNvPicPr>
            <a:picLocks noChangeAspect="1"/>
          </p:cNvPicPr>
          <p:nvPr/>
        </p:nvPicPr>
        <p:blipFill>
          <a:blip r:embed="rId3"/>
          <a:stretch>
            <a:fillRect/>
          </a:stretch>
        </p:blipFill>
        <p:spPr>
          <a:xfrm>
            <a:off x="5451949" y="5268009"/>
            <a:ext cx="219075" cy="209550"/>
          </a:xfrm>
          <a:prstGeom prst="rect">
            <a:avLst/>
          </a:prstGeom>
        </p:spPr>
      </p:pic>
      <p:pic>
        <p:nvPicPr>
          <p:cNvPr id="129" name="Picture 128">
            <a:extLst>
              <a:ext uri="{FF2B5EF4-FFF2-40B4-BE49-F238E27FC236}">
                <a16:creationId xmlns:a16="http://schemas.microsoft.com/office/drawing/2014/main" id="{E6A149D0-50B3-443F-A724-70BDFA010FF1}"/>
              </a:ext>
            </a:extLst>
          </p:cNvPr>
          <p:cNvPicPr>
            <a:picLocks noChangeAspect="1"/>
          </p:cNvPicPr>
          <p:nvPr/>
        </p:nvPicPr>
        <p:blipFill>
          <a:blip r:embed="rId4"/>
          <a:stretch>
            <a:fillRect/>
          </a:stretch>
        </p:blipFill>
        <p:spPr>
          <a:xfrm>
            <a:off x="5409718" y="4299874"/>
            <a:ext cx="257175" cy="266700"/>
          </a:xfrm>
          <a:prstGeom prst="rect">
            <a:avLst/>
          </a:prstGeom>
        </p:spPr>
      </p:pic>
      <p:pic>
        <p:nvPicPr>
          <p:cNvPr id="130" name="Picture 129">
            <a:extLst>
              <a:ext uri="{FF2B5EF4-FFF2-40B4-BE49-F238E27FC236}">
                <a16:creationId xmlns:a16="http://schemas.microsoft.com/office/drawing/2014/main" id="{7F7EA594-E1F2-4C70-A2EE-0C42ADABE657}"/>
              </a:ext>
            </a:extLst>
          </p:cNvPr>
          <p:cNvPicPr>
            <a:picLocks noChangeAspect="1"/>
          </p:cNvPicPr>
          <p:nvPr/>
        </p:nvPicPr>
        <p:blipFill>
          <a:blip r:embed="rId5"/>
          <a:stretch>
            <a:fillRect/>
          </a:stretch>
        </p:blipFill>
        <p:spPr>
          <a:xfrm>
            <a:off x="5417847" y="4846487"/>
            <a:ext cx="285750" cy="123825"/>
          </a:xfrm>
          <a:prstGeom prst="rect">
            <a:avLst/>
          </a:prstGeom>
        </p:spPr>
      </p:pic>
      <p:pic>
        <p:nvPicPr>
          <p:cNvPr id="131" name="Picture 130">
            <a:extLst>
              <a:ext uri="{FF2B5EF4-FFF2-40B4-BE49-F238E27FC236}">
                <a16:creationId xmlns:a16="http://schemas.microsoft.com/office/drawing/2014/main" id="{493D9FC3-C121-4FF8-999C-DF85BC44BB77}"/>
              </a:ext>
            </a:extLst>
          </p:cNvPr>
          <p:cNvPicPr>
            <a:picLocks noChangeAspect="1"/>
          </p:cNvPicPr>
          <p:nvPr/>
        </p:nvPicPr>
        <p:blipFill>
          <a:blip r:embed="rId6"/>
          <a:stretch>
            <a:fillRect/>
          </a:stretch>
        </p:blipFill>
        <p:spPr>
          <a:xfrm>
            <a:off x="5442740" y="5743510"/>
            <a:ext cx="247650" cy="190500"/>
          </a:xfrm>
          <a:prstGeom prst="rect">
            <a:avLst/>
          </a:prstGeom>
        </p:spPr>
      </p:pic>
      <p:pic>
        <p:nvPicPr>
          <p:cNvPr id="132" name="Picture 131">
            <a:extLst>
              <a:ext uri="{FF2B5EF4-FFF2-40B4-BE49-F238E27FC236}">
                <a16:creationId xmlns:a16="http://schemas.microsoft.com/office/drawing/2014/main" id="{21D9CCEB-1D83-4931-AF13-9565BE4BDFDB}"/>
              </a:ext>
            </a:extLst>
          </p:cNvPr>
          <p:cNvPicPr>
            <a:picLocks noChangeAspect="1"/>
          </p:cNvPicPr>
          <p:nvPr/>
        </p:nvPicPr>
        <p:blipFill>
          <a:blip r:embed="rId7"/>
          <a:stretch>
            <a:fillRect/>
          </a:stretch>
        </p:blipFill>
        <p:spPr>
          <a:xfrm>
            <a:off x="6582909" y="4810721"/>
            <a:ext cx="285750" cy="238125"/>
          </a:xfrm>
          <a:prstGeom prst="rect">
            <a:avLst/>
          </a:prstGeom>
        </p:spPr>
      </p:pic>
      <p:pic>
        <p:nvPicPr>
          <p:cNvPr id="133" name="Picture 132">
            <a:extLst>
              <a:ext uri="{FF2B5EF4-FFF2-40B4-BE49-F238E27FC236}">
                <a16:creationId xmlns:a16="http://schemas.microsoft.com/office/drawing/2014/main" id="{92FDD2A2-1B61-49F5-B946-575FD12ADFAC}"/>
              </a:ext>
            </a:extLst>
          </p:cNvPr>
          <p:cNvPicPr>
            <a:picLocks noChangeAspect="1"/>
          </p:cNvPicPr>
          <p:nvPr/>
        </p:nvPicPr>
        <p:blipFill>
          <a:blip r:embed="rId8"/>
          <a:stretch>
            <a:fillRect/>
          </a:stretch>
        </p:blipFill>
        <p:spPr>
          <a:xfrm>
            <a:off x="6577830" y="5756537"/>
            <a:ext cx="229371" cy="202386"/>
          </a:xfrm>
          <a:prstGeom prst="rect">
            <a:avLst/>
          </a:prstGeom>
        </p:spPr>
      </p:pic>
      <p:pic>
        <p:nvPicPr>
          <p:cNvPr id="134" name="Picture 133">
            <a:extLst>
              <a:ext uri="{FF2B5EF4-FFF2-40B4-BE49-F238E27FC236}">
                <a16:creationId xmlns:a16="http://schemas.microsoft.com/office/drawing/2014/main" id="{709D14A8-5040-4F22-B76C-1EC57710FA4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17761" y="5250069"/>
            <a:ext cx="332922" cy="245311"/>
          </a:xfrm>
          <a:prstGeom prst="rect">
            <a:avLst/>
          </a:prstGeom>
        </p:spPr>
      </p:pic>
      <p:pic>
        <p:nvPicPr>
          <p:cNvPr id="135" name="Picture 134">
            <a:extLst>
              <a:ext uri="{FF2B5EF4-FFF2-40B4-BE49-F238E27FC236}">
                <a16:creationId xmlns:a16="http://schemas.microsoft.com/office/drawing/2014/main" id="{4BC58CB1-C4D6-416E-9F8C-4953AB2D842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585320" y="4290421"/>
            <a:ext cx="247596" cy="321875"/>
          </a:xfrm>
          <a:prstGeom prst="rect">
            <a:avLst/>
          </a:prstGeom>
        </p:spPr>
      </p:pic>
      <p:pic>
        <p:nvPicPr>
          <p:cNvPr id="136" name="Picture 135">
            <a:extLst>
              <a:ext uri="{FF2B5EF4-FFF2-40B4-BE49-F238E27FC236}">
                <a16:creationId xmlns:a16="http://schemas.microsoft.com/office/drawing/2014/main" id="{A696363F-B032-44BF-A2B0-658DDA945C4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591685" y="4674240"/>
            <a:ext cx="334095" cy="325996"/>
          </a:xfrm>
          <a:prstGeom prst="rect">
            <a:avLst/>
          </a:prstGeom>
        </p:spPr>
      </p:pic>
      <p:pic>
        <p:nvPicPr>
          <p:cNvPr id="137" name="Picture 136">
            <a:extLst>
              <a:ext uri="{FF2B5EF4-FFF2-40B4-BE49-F238E27FC236}">
                <a16:creationId xmlns:a16="http://schemas.microsoft.com/office/drawing/2014/main" id="{EC5361EB-B8D0-42BB-A0C2-39AF29169B63}"/>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544264" y="5389008"/>
            <a:ext cx="428935" cy="323025"/>
          </a:xfrm>
          <a:prstGeom prst="rect">
            <a:avLst/>
          </a:prstGeom>
        </p:spPr>
      </p:pic>
      <p:sp>
        <p:nvSpPr>
          <p:cNvPr id="4" name="Rectangle 3">
            <a:extLst>
              <a:ext uri="{FF2B5EF4-FFF2-40B4-BE49-F238E27FC236}">
                <a16:creationId xmlns:a16="http://schemas.microsoft.com/office/drawing/2014/main" id="{5E3FFEC4-4C41-4AF0-9C02-02506A304CA7}"/>
              </a:ext>
            </a:extLst>
          </p:cNvPr>
          <p:cNvSpPr/>
          <p:nvPr/>
        </p:nvSpPr>
        <p:spPr>
          <a:xfrm>
            <a:off x="5216593" y="3151055"/>
            <a:ext cx="1758815" cy="554575"/>
          </a:xfrm>
          <a:prstGeom prst="rect">
            <a:avLst/>
          </a:prstGeom>
        </p:spPr>
        <p:txBody>
          <a:bodyPr wrap="none">
            <a:spAutoFit/>
          </a:bodyPr>
          <a:lstStyle/>
          <a:p>
            <a:pPr>
              <a:lnSpc>
                <a:spcPct val="120000"/>
              </a:lnSpc>
              <a:spcBef>
                <a:spcPts val="1200"/>
              </a:spcBef>
            </a:pPr>
            <a:r>
              <a:rPr lang="en-US" sz="2800" b="1" dirty="0">
                <a:solidFill>
                  <a:srgbClr val="FF0000"/>
                </a:solidFill>
              </a:rPr>
              <a:t>Or is it?</a:t>
            </a:r>
          </a:p>
        </p:txBody>
      </p:sp>
    </p:spTree>
    <p:extLst>
      <p:ext uri="{BB962C8B-B14F-4D97-AF65-F5344CB8AC3E}">
        <p14:creationId xmlns:p14="http://schemas.microsoft.com/office/powerpoint/2010/main" val="26753862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73E1684F-0753-4A41-A0AA-9504A94A0DF5}"/>
              </a:ext>
            </a:extLst>
          </p:cNvPr>
          <p:cNvSpPr>
            <a:spLocks noGrp="1"/>
          </p:cNvSpPr>
          <p:nvPr>
            <p:ph sz="quarter" idx="14"/>
          </p:nvPr>
        </p:nvSpPr>
        <p:spPr/>
        <p:txBody>
          <a:bodyPr/>
          <a:lstStyle/>
          <a:p>
            <a:pPr>
              <a:lnSpc>
                <a:spcPct val="120000"/>
              </a:lnSpc>
              <a:spcBef>
                <a:spcPts val="1200"/>
              </a:spcBef>
            </a:pPr>
            <a:r>
              <a:rPr lang="en-US" sz="2000" dirty="0"/>
              <a:t>The </a:t>
            </a:r>
            <a:r>
              <a:rPr lang="en-US" sz="2000" dirty="0">
                <a:solidFill>
                  <a:srgbClr val="0000FF"/>
                </a:solidFill>
              </a:rPr>
              <a:t>deeper</a:t>
            </a:r>
            <a:r>
              <a:rPr lang="en-US" sz="2000" dirty="0"/>
              <a:t> the network, the </a:t>
            </a:r>
            <a:r>
              <a:rPr lang="en-US" sz="2000" dirty="0">
                <a:solidFill>
                  <a:srgbClr val="0000FF"/>
                </a:solidFill>
              </a:rPr>
              <a:t>more and more </a:t>
            </a:r>
            <a:r>
              <a:rPr lang="en-US" sz="2000" dirty="0">
                <a:solidFill>
                  <a:srgbClr val="C00000"/>
                </a:solidFill>
              </a:rPr>
              <a:t>complex</a:t>
            </a:r>
            <a:r>
              <a:rPr lang="en-US" sz="2000" dirty="0">
                <a:solidFill>
                  <a:srgbClr val="0000FF"/>
                </a:solidFill>
              </a:rPr>
              <a:t> </a:t>
            </a:r>
            <a:r>
              <a:rPr lang="en-US" sz="2000" dirty="0"/>
              <a:t>features are formed before reaching a decision</a:t>
            </a:r>
          </a:p>
          <a:p>
            <a:pPr>
              <a:lnSpc>
                <a:spcPct val="120000"/>
              </a:lnSpc>
              <a:spcBef>
                <a:spcPts val="1200"/>
              </a:spcBef>
            </a:pPr>
            <a:r>
              <a:rPr lang="en-US" sz="2000" dirty="0"/>
              <a:t>This description </a:t>
            </a:r>
            <a:r>
              <a:rPr lang="en-US" sz="2000" b="1" dirty="0">
                <a:solidFill>
                  <a:srgbClr val="FF0000"/>
                </a:solidFill>
              </a:rPr>
              <a:t>cannot be proven </a:t>
            </a:r>
            <a:r>
              <a:rPr lang="en-US" sz="2000" dirty="0"/>
              <a:t>as only </a:t>
            </a:r>
            <a:br>
              <a:rPr lang="en-US" sz="2000" dirty="0"/>
            </a:br>
            <a:r>
              <a:rPr lang="en-US" sz="2000" dirty="0"/>
              <a:t>the first layer in Neural Network can be visualized</a:t>
            </a:r>
          </a:p>
        </p:txBody>
      </p:sp>
      <p:sp>
        <p:nvSpPr>
          <p:cNvPr id="2" name="Slide Number Placeholder 1">
            <a:extLst>
              <a:ext uri="{FF2B5EF4-FFF2-40B4-BE49-F238E27FC236}">
                <a16:creationId xmlns:a16="http://schemas.microsoft.com/office/drawing/2014/main" id="{660EEA93-F492-4F46-BCAD-2D883A5C4937}"/>
              </a:ext>
            </a:extLst>
          </p:cNvPr>
          <p:cNvSpPr>
            <a:spLocks noGrp="1"/>
          </p:cNvSpPr>
          <p:nvPr>
            <p:ph type="sldNum" sz="quarter" idx="15"/>
          </p:nvPr>
        </p:nvSpPr>
        <p:spPr/>
        <p:txBody>
          <a:bodyPr/>
          <a:lstStyle/>
          <a:p>
            <a:fld id="{F0540D16-EBF5-0D44-A21F-B32E9F609578}" type="slidenum">
              <a:rPr lang="en-US" smtClean="0"/>
              <a:pPr/>
              <a:t>9</a:t>
            </a:fld>
            <a:endParaRPr lang="en-US" dirty="0"/>
          </a:p>
        </p:txBody>
      </p:sp>
      <p:sp>
        <p:nvSpPr>
          <p:cNvPr id="3" name="Date Placeholder 2">
            <a:extLst>
              <a:ext uri="{FF2B5EF4-FFF2-40B4-BE49-F238E27FC236}">
                <a16:creationId xmlns:a16="http://schemas.microsoft.com/office/drawing/2014/main" id="{F0006D61-473C-495D-8061-48DC0FEA3161}"/>
              </a:ext>
            </a:extLst>
          </p:cNvPr>
          <p:cNvSpPr>
            <a:spLocks noGrp="1"/>
          </p:cNvSpPr>
          <p:nvPr>
            <p:ph type="dt" sz="half" idx="16"/>
          </p:nvPr>
        </p:nvSpPr>
        <p:spPr/>
        <p:txBody>
          <a:bodyPr/>
          <a:lstStyle/>
          <a:p>
            <a:fld id="{18616975-30F2-B74D-B90F-E83C4C9562E7}" type="datetime1">
              <a:rPr lang="en-US" smtClean="0"/>
              <a:pPr/>
              <a:t>18-Sep-20</a:t>
            </a:fld>
            <a:endParaRPr lang="en-US" dirty="0"/>
          </a:p>
        </p:txBody>
      </p:sp>
      <p:sp>
        <p:nvSpPr>
          <p:cNvPr id="10" name="Title 9">
            <a:extLst>
              <a:ext uri="{FF2B5EF4-FFF2-40B4-BE49-F238E27FC236}">
                <a16:creationId xmlns:a16="http://schemas.microsoft.com/office/drawing/2014/main" id="{03C03559-8BAF-42E2-AED5-3EE027E85AEC}"/>
              </a:ext>
            </a:extLst>
          </p:cNvPr>
          <p:cNvSpPr>
            <a:spLocks noGrp="1"/>
          </p:cNvSpPr>
          <p:nvPr>
            <p:ph type="title"/>
          </p:nvPr>
        </p:nvSpPr>
        <p:spPr/>
        <p:txBody>
          <a:bodyPr/>
          <a:lstStyle/>
          <a:p>
            <a:r>
              <a:rPr lang="en-US" dirty="0"/>
              <a:t>Black Box Magic</a:t>
            </a:r>
          </a:p>
        </p:txBody>
      </p:sp>
      <p:sp>
        <p:nvSpPr>
          <p:cNvPr id="12" name="Text Placeholder 11">
            <a:extLst>
              <a:ext uri="{FF2B5EF4-FFF2-40B4-BE49-F238E27FC236}">
                <a16:creationId xmlns:a16="http://schemas.microsoft.com/office/drawing/2014/main" id="{E1C477A1-B6EF-431A-BEB9-E6464CB284DA}"/>
              </a:ext>
            </a:extLst>
          </p:cNvPr>
          <p:cNvSpPr>
            <a:spLocks noGrp="1"/>
          </p:cNvSpPr>
          <p:nvPr>
            <p:ph type="body" sz="quarter" idx="17"/>
          </p:nvPr>
        </p:nvSpPr>
        <p:spPr/>
        <p:txBody>
          <a:bodyPr/>
          <a:lstStyle/>
          <a:p>
            <a:r>
              <a:rPr lang="id-ID" dirty="0"/>
              <a:t>Computer Vision</a:t>
            </a:r>
          </a:p>
        </p:txBody>
      </p:sp>
      <p:pic>
        <p:nvPicPr>
          <p:cNvPr id="75" name="Picture 74" descr="A cat that is looking at the camera&#10;&#10;Description automatically generated">
            <a:extLst>
              <a:ext uri="{FF2B5EF4-FFF2-40B4-BE49-F238E27FC236}">
                <a16:creationId xmlns:a16="http://schemas.microsoft.com/office/drawing/2014/main" id="{74CB407E-ECB0-48F3-8749-DEBBE4CB7D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57398" y="4421771"/>
            <a:ext cx="1217353" cy="1391261"/>
          </a:xfrm>
          <a:prstGeom prst="rect">
            <a:avLst/>
          </a:prstGeom>
        </p:spPr>
      </p:pic>
      <p:cxnSp>
        <p:nvCxnSpPr>
          <p:cNvPr id="76" name="Straight Arrow Connector 75">
            <a:extLst>
              <a:ext uri="{FF2B5EF4-FFF2-40B4-BE49-F238E27FC236}">
                <a16:creationId xmlns:a16="http://schemas.microsoft.com/office/drawing/2014/main" id="{7BDFB2F8-4B84-4C06-BBE6-B8B298384894}"/>
              </a:ext>
            </a:extLst>
          </p:cNvPr>
          <p:cNvCxnSpPr>
            <a:cxnSpLocks/>
          </p:cNvCxnSpPr>
          <p:nvPr/>
        </p:nvCxnSpPr>
        <p:spPr>
          <a:xfrm>
            <a:off x="3946197" y="5142800"/>
            <a:ext cx="346611" cy="0"/>
          </a:xfrm>
          <a:prstGeom prst="straightConnector1">
            <a:avLst/>
          </a:prstGeom>
          <a:noFill/>
          <a:ln w="19050" cap="flat" cmpd="sng" algn="ctr">
            <a:solidFill>
              <a:sysClr val="windowText" lastClr="000000"/>
            </a:solidFill>
            <a:prstDash val="solid"/>
            <a:miter lim="800000"/>
            <a:tailEnd type="triangle"/>
          </a:ln>
          <a:effectLst/>
        </p:spPr>
      </p:cxnSp>
      <p:graphicFrame>
        <p:nvGraphicFramePr>
          <p:cNvPr id="77" name="Table 76">
            <a:extLst>
              <a:ext uri="{FF2B5EF4-FFF2-40B4-BE49-F238E27FC236}">
                <a16:creationId xmlns:a16="http://schemas.microsoft.com/office/drawing/2014/main" id="{89243DD5-D2B3-478C-B28B-17D9791B2AEE}"/>
              </a:ext>
            </a:extLst>
          </p:cNvPr>
          <p:cNvGraphicFramePr>
            <a:graphicFrameLocks noGrp="1"/>
          </p:cNvGraphicFramePr>
          <p:nvPr/>
        </p:nvGraphicFramePr>
        <p:xfrm>
          <a:off x="4460240" y="4675440"/>
          <a:ext cx="208280" cy="934720"/>
        </p:xfrm>
        <a:graphic>
          <a:graphicData uri="http://schemas.openxmlformats.org/drawingml/2006/table">
            <a:tbl>
              <a:tblPr firstRow="1" bandRow="1"/>
              <a:tblGrid>
                <a:gridCol w="208280">
                  <a:extLst>
                    <a:ext uri="{9D8B030D-6E8A-4147-A177-3AD203B41FA5}">
                      <a16:colId xmlns:a16="http://schemas.microsoft.com/office/drawing/2014/main" val="1600407248"/>
                    </a:ext>
                  </a:extLst>
                </a:gridCol>
              </a:tblGrid>
              <a:tr h="0">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endParaRPr lang="en-US" sz="1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15164881"/>
                  </a:ext>
                </a:extLst>
              </a:tr>
              <a:tr h="0">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endParaRPr lang="en-US" sz="1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861213256"/>
                  </a:ext>
                </a:extLst>
              </a:tr>
              <a:tr h="0">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endParaRPr lang="en-US" sz="1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68489800"/>
                  </a:ext>
                </a:extLst>
              </a:tr>
              <a:tr h="0">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endParaRPr lang="en-US" sz="1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738566263"/>
                  </a:ext>
                </a:extLst>
              </a:tr>
              <a:tr h="0">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endParaRPr lang="en-US" sz="1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274147466"/>
                  </a:ext>
                </a:extLst>
              </a:tr>
              <a:tr h="0">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endParaRPr lang="en-US" sz="1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286289445"/>
                  </a:ext>
                </a:extLst>
              </a:tr>
              <a:tr h="0">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endParaRPr lang="en-US" sz="1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918224388"/>
                  </a:ext>
                </a:extLst>
              </a:tr>
              <a:tr h="0">
                <a:tc>
                  <a:txBody>
                    <a:bodyPr/>
                    <a:lstStyle>
                      <a:lvl1pPr marL="0" algn="l" defTabSz="457200" rtl="0" eaLnBrk="1" latinLnBrk="0" hangingPunct="1">
                        <a:defRPr sz="1800" kern="1200">
                          <a:solidFill>
                            <a:schemeClr val="tx1"/>
                          </a:solidFill>
                          <a:latin typeface="Product Sans"/>
                        </a:defRPr>
                      </a:lvl1pPr>
                      <a:lvl2pPr marL="457200" algn="l" defTabSz="457200" rtl="0" eaLnBrk="1" latinLnBrk="0" hangingPunct="1">
                        <a:defRPr sz="1800" kern="1200">
                          <a:solidFill>
                            <a:schemeClr val="tx1"/>
                          </a:solidFill>
                          <a:latin typeface="Product Sans"/>
                        </a:defRPr>
                      </a:lvl2pPr>
                      <a:lvl3pPr marL="914400" algn="l" defTabSz="457200" rtl="0" eaLnBrk="1" latinLnBrk="0" hangingPunct="1">
                        <a:defRPr sz="1800" kern="1200">
                          <a:solidFill>
                            <a:schemeClr val="tx1"/>
                          </a:solidFill>
                          <a:latin typeface="Product Sans"/>
                        </a:defRPr>
                      </a:lvl3pPr>
                      <a:lvl4pPr marL="1371600" algn="l" defTabSz="457200" rtl="0" eaLnBrk="1" latinLnBrk="0" hangingPunct="1">
                        <a:defRPr sz="1800" kern="1200">
                          <a:solidFill>
                            <a:schemeClr val="tx1"/>
                          </a:solidFill>
                          <a:latin typeface="Product Sans"/>
                        </a:defRPr>
                      </a:lvl4pPr>
                      <a:lvl5pPr marL="1828800" algn="l" defTabSz="457200" rtl="0" eaLnBrk="1" latinLnBrk="0" hangingPunct="1">
                        <a:defRPr sz="1800" kern="1200">
                          <a:solidFill>
                            <a:schemeClr val="tx1"/>
                          </a:solidFill>
                          <a:latin typeface="Product Sans"/>
                        </a:defRPr>
                      </a:lvl5pPr>
                      <a:lvl6pPr marL="2286000" algn="l" defTabSz="457200" rtl="0" eaLnBrk="1" latinLnBrk="0" hangingPunct="1">
                        <a:defRPr sz="1800" kern="1200">
                          <a:solidFill>
                            <a:schemeClr val="tx1"/>
                          </a:solidFill>
                          <a:latin typeface="Product Sans"/>
                        </a:defRPr>
                      </a:lvl6pPr>
                      <a:lvl7pPr marL="2743200" algn="l" defTabSz="457200" rtl="0" eaLnBrk="1" latinLnBrk="0" hangingPunct="1">
                        <a:defRPr sz="1800" kern="1200">
                          <a:solidFill>
                            <a:schemeClr val="tx1"/>
                          </a:solidFill>
                          <a:latin typeface="Product Sans"/>
                        </a:defRPr>
                      </a:lvl7pPr>
                      <a:lvl8pPr marL="3200400" algn="l" defTabSz="457200" rtl="0" eaLnBrk="1" latinLnBrk="0" hangingPunct="1">
                        <a:defRPr sz="1800" kern="1200">
                          <a:solidFill>
                            <a:schemeClr val="tx1"/>
                          </a:solidFill>
                          <a:latin typeface="Product Sans"/>
                        </a:defRPr>
                      </a:lvl8pPr>
                      <a:lvl9pPr marL="3657600" algn="l" defTabSz="457200" rtl="0" eaLnBrk="1" latinLnBrk="0" hangingPunct="1">
                        <a:defRPr sz="1800" kern="1200">
                          <a:solidFill>
                            <a:schemeClr val="tx1"/>
                          </a:solidFill>
                          <a:latin typeface="Product Sans"/>
                        </a:defRPr>
                      </a:lvl9pPr>
                    </a:lstStyle>
                    <a:p>
                      <a:endParaRPr lang="en-US" sz="10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560788192"/>
                  </a:ext>
                </a:extLst>
              </a:tr>
            </a:tbl>
          </a:graphicData>
        </a:graphic>
      </p:graphicFrame>
      <p:sp>
        <p:nvSpPr>
          <p:cNvPr id="78" name="Oval 77">
            <a:extLst>
              <a:ext uri="{FF2B5EF4-FFF2-40B4-BE49-F238E27FC236}">
                <a16:creationId xmlns:a16="http://schemas.microsoft.com/office/drawing/2014/main" id="{D15B713E-D23E-4BB9-9487-F91E67A4AC1B}"/>
              </a:ext>
            </a:extLst>
          </p:cNvPr>
          <p:cNvSpPr/>
          <p:nvPr/>
        </p:nvSpPr>
        <p:spPr>
          <a:xfrm>
            <a:off x="5332122" y="4213273"/>
            <a:ext cx="457200" cy="4572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400" fontAlgn="auto">
              <a:spcBef>
                <a:spcPts val="0"/>
              </a:spcBef>
              <a:spcAft>
                <a:spcPts val="0"/>
              </a:spcAft>
              <a:defRPr/>
            </a:pPr>
            <a:endParaRPr lang="en-US" kern="0">
              <a:solidFill>
                <a:prstClr val="black"/>
              </a:solidFill>
              <a:latin typeface="Product Sans"/>
              <a:ea typeface="+mn-ea"/>
              <a:cs typeface="+mn-cs"/>
            </a:endParaRPr>
          </a:p>
        </p:txBody>
      </p:sp>
      <p:sp>
        <p:nvSpPr>
          <p:cNvPr id="79" name="Oval 78">
            <a:extLst>
              <a:ext uri="{FF2B5EF4-FFF2-40B4-BE49-F238E27FC236}">
                <a16:creationId xmlns:a16="http://schemas.microsoft.com/office/drawing/2014/main" id="{23A64565-737E-49B6-910A-8C2537C4A3F9}"/>
              </a:ext>
            </a:extLst>
          </p:cNvPr>
          <p:cNvSpPr/>
          <p:nvPr/>
        </p:nvSpPr>
        <p:spPr>
          <a:xfrm>
            <a:off x="5332122" y="4673986"/>
            <a:ext cx="457200" cy="4572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400" fontAlgn="auto">
              <a:spcBef>
                <a:spcPts val="0"/>
              </a:spcBef>
              <a:spcAft>
                <a:spcPts val="0"/>
              </a:spcAft>
              <a:defRPr/>
            </a:pPr>
            <a:endParaRPr lang="en-US" kern="0">
              <a:solidFill>
                <a:prstClr val="black"/>
              </a:solidFill>
              <a:latin typeface="Product Sans"/>
              <a:ea typeface="+mn-ea"/>
              <a:cs typeface="+mn-cs"/>
            </a:endParaRPr>
          </a:p>
        </p:txBody>
      </p:sp>
      <p:sp>
        <p:nvSpPr>
          <p:cNvPr id="80" name="Oval 79">
            <a:extLst>
              <a:ext uri="{FF2B5EF4-FFF2-40B4-BE49-F238E27FC236}">
                <a16:creationId xmlns:a16="http://schemas.microsoft.com/office/drawing/2014/main" id="{E6EA742B-4190-4EC1-B567-6FF71010D9C8}"/>
              </a:ext>
            </a:extLst>
          </p:cNvPr>
          <p:cNvSpPr/>
          <p:nvPr/>
        </p:nvSpPr>
        <p:spPr>
          <a:xfrm>
            <a:off x="5332122" y="5134699"/>
            <a:ext cx="457200" cy="4572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400" fontAlgn="auto">
              <a:spcBef>
                <a:spcPts val="0"/>
              </a:spcBef>
              <a:spcAft>
                <a:spcPts val="0"/>
              </a:spcAft>
              <a:defRPr/>
            </a:pPr>
            <a:endParaRPr lang="en-US" kern="0">
              <a:solidFill>
                <a:prstClr val="black"/>
              </a:solidFill>
              <a:latin typeface="Product Sans"/>
              <a:ea typeface="+mn-ea"/>
              <a:cs typeface="+mn-cs"/>
            </a:endParaRPr>
          </a:p>
        </p:txBody>
      </p:sp>
      <p:sp>
        <p:nvSpPr>
          <p:cNvPr id="81" name="Oval 80">
            <a:extLst>
              <a:ext uri="{FF2B5EF4-FFF2-40B4-BE49-F238E27FC236}">
                <a16:creationId xmlns:a16="http://schemas.microsoft.com/office/drawing/2014/main" id="{7565BE6F-D4D9-405F-8B0A-49984A39396A}"/>
              </a:ext>
            </a:extLst>
          </p:cNvPr>
          <p:cNvSpPr/>
          <p:nvPr/>
        </p:nvSpPr>
        <p:spPr>
          <a:xfrm>
            <a:off x="5332122" y="5610160"/>
            <a:ext cx="457200" cy="457200"/>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400" fontAlgn="auto">
              <a:spcBef>
                <a:spcPts val="0"/>
              </a:spcBef>
              <a:spcAft>
                <a:spcPts val="0"/>
              </a:spcAft>
              <a:defRPr/>
            </a:pPr>
            <a:endParaRPr lang="en-US" kern="0">
              <a:solidFill>
                <a:prstClr val="black"/>
              </a:solidFill>
              <a:latin typeface="Product Sans"/>
              <a:ea typeface="+mn-ea"/>
              <a:cs typeface="+mn-cs"/>
            </a:endParaRPr>
          </a:p>
        </p:txBody>
      </p:sp>
      <p:cxnSp>
        <p:nvCxnSpPr>
          <p:cNvPr id="82" name="Straight Arrow Connector 81">
            <a:extLst>
              <a:ext uri="{FF2B5EF4-FFF2-40B4-BE49-F238E27FC236}">
                <a16:creationId xmlns:a16="http://schemas.microsoft.com/office/drawing/2014/main" id="{F1A048EC-ED2D-49DB-BC91-7D94B4AF199D}"/>
              </a:ext>
            </a:extLst>
          </p:cNvPr>
          <p:cNvCxnSpPr>
            <a:stCxn id="91" idx="2"/>
            <a:endCxn id="78" idx="6"/>
          </p:cNvCxnSpPr>
          <p:nvPr/>
        </p:nvCxnSpPr>
        <p:spPr>
          <a:xfrm flipH="1" flipV="1">
            <a:off x="5789322" y="4441874"/>
            <a:ext cx="675288" cy="479683"/>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83" name="Straight Arrow Connector 82">
            <a:extLst>
              <a:ext uri="{FF2B5EF4-FFF2-40B4-BE49-F238E27FC236}">
                <a16:creationId xmlns:a16="http://schemas.microsoft.com/office/drawing/2014/main" id="{30623E04-C2F8-4A18-BEB1-87672B09C998}"/>
              </a:ext>
            </a:extLst>
          </p:cNvPr>
          <p:cNvCxnSpPr>
            <a:stCxn id="91" idx="2"/>
            <a:endCxn id="79" idx="6"/>
          </p:cNvCxnSpPr>
          <p:nvPr/>
        </p:nvCxnSpPr>
        <p:spPr>
          <a:xfrm flipH="1" flipV="1">
            <a:off x="5789322" y="4902586"/>
            <a:ext cx="675288" cy="18970"/>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84" name="Straight Arrow Connector 83">
            <a:extLst>
              <a:ext uri="{FF2B5EF4-FFF2-40B4-BE49-F238E27FC236}">
                <a16:creationId xmlns:a16="http://schemas.microsoft.com/office/drawing/2014/main" id="{D61719E3-C528-4E2D-98B2-9E7F2BA9636A}"/>
              </a:ext>
            </a:extLst>
          </p:cNvPr>
          <p:cNvCxnSpPr>
            <a:stCxn id="92" idx="2"/>
            <a:endCxn id="78" idx="6"/>
          </p:cNvCxnSpPr>
          <p:nvPr/>
        </p:nvCxnSpPr>
        <p:spPr>
          <a:xfrm flipH="1" flipV="1">
            <a:off x="5789322" y="4441873"/>
            <a:ext cx="675288" cy="940396"/>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85" name="Straight Arrow Connector 84">
            <a:extLst>
              <a:ext uri="{FF2B5EF4-FFF2-40B4-BE49-F238E27FC236}">
                <a16:creationId xmlns:a16="http://schemas.microsoft.com/office/drawing/2014/main" id="{0DDA3882-3ED2-46C5-9062-E58C4B9A445D}"/>
              </a:ext>
            </a:extLst>
          </p:cNvPr>
          <p:cNvCxnSpPr>
            <a:stCxn id="92" idx="2"/>
            <a:endCxn id="79" idx="6"/>
          </p:cNvCxnSpPr>
          <p:nvPr/>
        </p:nvCxnSpPr>
        <p:spPr>
          <a:xfrm flipH="1" flipV="1">
            <a:off x="5789322" y="4902587"/>
            <a:ext cx="675288" cy="479683"/>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86" name="Straight Arrow Connector 85">
            <a:extLst>
              <a:ext uri="{FF2B5EF4-FFF2-40B4-BE49-F238E27FC236}">
                <a16:creationId xmlns:a16="http://schemas.microsoft.com/office/drawing/2014/main" id="{310501C1-E976-4F8D-9F70-79833A45192D}"/>
              </a:ext>
            </a:extLst>
          </p:cNvPr>
          <p:cNvCxnSpPr>
            <a:stCxn id="92" idx="2"/>
            <a:endCxn id="80" idx="6"/>
          </p:cNvCxnSpPr>
          <p:nvPr/>
        </p:nvCxnSpPr>
        <p:spPr>
          <a:xfrm flipH="1" flipV="1">
            <a:off x="5789322" y="5363299"/>
            <a:ext cx="675288" cy="18970"/>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87" name="Straight Arrow Connector 86">
            <a:extLst>
              <a:ext uri="{FF2B5EF4-FFF2-40B4-BE49-F238E27FC236}">
                <a16:creationId xmlns:a16="http://schemas.microsoft.com/office/drawing/2014/main" id="{BD99D822-6974-4341-AAC8-EBC14F9F41F9}"/>
              </a:ext>
            </a:extLst>
          </p:cNvPr>
          <p:cNvCxnSpPr>
            <a:stCxn id="91" idx="2"/>
            <a:endCxn id="80" idx="6"/>
          </p:cNvCxnSpPr>
          <p:nvPr/>
        </p:nvCxnSpPr>
        <p:spPr>
          <a:xfrm flipH="1">
            <a:off x="5789322" y="4921557"/>
            <a:ext cx="675288" cy="441743"/>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88" name="Straight Arrow Connector 87">
            <a:extLst>
              <a:ext uri="{FF2B5EF4-FFF2-40B4-BE49-F238E27FC236}">
                <a16:creationId xmlns:a16="http://schemas.microsoft.com/office/drawing/2014/main" id="{1436CC8D-0507-4DF0-94AC-FFC6039C89E6}"/>
              </a:ext>
            </a:extLst>
          </p:cNvPr>
          <p:cNvCxnSpPr>
            <a:stCxn id="92" idx="2"/>
            <a:endCxn id="81" idx="6"/>
          </p:cNvCxnSpPr>
          <p:nvPr/>
        </p:nvCxnSpPr>
        <p:spPr>
          <a:xfrm flipH="1">
            <a:off x="5789322" y="5382270"/>
            <a:ext cx="675288" cy="456491"/>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89" name="Straight Arrow Connector 88">
            <a:extLst>
              <a:ext uri="{FF2B5EF4-FFF2-40B4-BE49-F238E27FC236}">
                <a16:creationId xmlns:a16="http://schemas.microsoft.com/office/drawing/2014/main" id="{A2FE9737-020C-4786-987B-641D1BBB8556}"/>
              </a:ext>
            </a:extLst>
          </p:cNvPr>
          <p:cNvCxnSpPr>
            <a:stCxn id="91" idx="2"/>
            <a:endCxn id="81" idx="6"/>
          </p:cNvCxnSpPr>
          <p:nvPr/>
        </p:nvCxnSpPr>
        <p:spPr>
          <a:xfrm flipH="1">
            <a:off x="5789322" y="4921556"/>
            <a:ext cx="675288" cy="917204"/>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sp>
        <p:nvSpPr>
          <p:cNvPr id="90" name="Oval 89">
            <a:extLst>
              <a:ext uri="{FF2B5EF4-FFF2-40B4-BE49-F238E27FC236}">
                <a16:creationId xmlns:a16="http://schemas.microsoft.com/office/drawing/2014/main" id="{DE611D94-0665-497E-8254-F94A3BEB1C22}"/>
              </a:ext>
            </a:extLst>
          </p:cNvPr>
          <p:cNvSpPr/>
          <p:nvPr/>
        </p:nvSpPr>
        <p:spPr>
          <a:xfrm>
            <a:off x="6464610" y="4232243"/>
            <a:ext cx="457200" cy="457200"/>
          </a:xfrm>
          <a:prstGeom prst="ellipse">
            <a:avLst/>
          </a:prstGeom>
          <a:solidFill>
            <a:sysClr val="window" lastClr="FFFFFF"/>
          </a:solidFill>
          <a:ln w="28575" cap="flat" cmpd="sng" algn="ctr">
            <a:solidFill>
              <a:srgbClr val="FF0000"/>
            </a:solidFill>
            <a:prstDash val="sysDot"/>
            <a:miter lim="800000"/>
          </a:ln>
          <a:effectLst/>
        </p:spPr>
        <p:txBody>
          <a:bodyPr rtlCol="0" anchor="ctr"/>
          <a:lstStyle/>
          <a:p>
            <a:pPr algn="ctr" defTabSz="914400" fontAlgn="auto">
              <a:spcBef>
                <a:spcPts val="0"/>
              </a:spcBef>
              <a:spcAft>
                <a:spcPts val="0"/>
              </a:spcAft>
              <a:defRPr/>
            </a:pPr>
            <a:endParaRPr lang="en-US" kern="0">
              <a:solidFill>
                <a:prstClr val="black"/>
              </a:solidFill>
              <a:latin typeface="Product Sans"/>
              <a:ea typeface="+mn-ea"/>
              <a:cs typeface="+mn-cs"/>
            </a:endParaRPr>
          </a:p>
        </p:txBody>
      </p:sp>
      <p:sp>
        <p:nvSpPr>
          <p:cNvPr id="91" name="Oval 90">
            <a:extLst>
              <a:ext uri="{FF2B5EF4-FFF2-40B4-BE49-F238E27FC236}">
                <a16:creationId xmlns:a16="http://schemas.microsoft.com/office/drawing/2014/main" id="{AC2965AF-9B4A-4A23-8946-868EA03DC605}"/>
              </a:ext>
            </a:extLst>
          </p:cNvPr>
          <p:cNvSpPr/>
          <p:nvPr/>
        </p:nvSpPr>
        <p:spPr>
          <a:xfrm>
            <a:off x="6464610" y="4692956"/>
            <a:ext cx="457200" cy="457200"/>
          </a:xfrm>
          <a:prstGeom prst="ellipse">
            <a:avLst/>
          </a:prstGeom>
          <a:solidFill>
            <a:sysClr val="window" lastClr="FFFFFF"/>
          </a:solidFill>
          <a:ln w="28575" cap="flat" cmpd="sng" algn="ctr">
            <a:solidFill>
              <a:srgbClr val="FF0000"/>
            </a:solidFill>
            <a:prstDash val="sysDot"/>
            <a:miter lim="800000"/>
          </a:ln>
          <a:effectLst/>
        </p:spPr>
        <p:txBody>
          <a:bodyPr rtlCol="0" anchor="ctr"/>
          <a:lstStyle/>
          <a:p>
            <a:pPr algn="ctr" defTabSz="914400" fontAlgn="auto">
              <a:spcBef>
                <a:spcPts val="0"/>
              </a:spcBef>
              <a:spcAft>
                <a:spcPts val="0"/>
              </a:spcAft>
              <a:defRPr/>
            </a:pPr>
            <a:endParaRPr lang="en-US" kern="0">
              <a:solidFill>
                <a:prstClr val="black"/>
              </a:solidFill>
              <a:latin typeface="Product Sans"/>
              <a:ea typeface="+mn-ea"/>
              <a:cs typeface="+mn-cs"/>
            </a:endParaRPr>
          </a:p>
        </p:txBody>
      </p:sp>
      <p:sp>
        <p:nvSpPr>
          <p:cNvPr id="92" name="Oval 91">
            <a:extLst>
              <a:ext uri="{FF2B5EF4-FFF2-40B4-BE49-F238E27FC236}">
                <a16:creationId xmlns:a16="http://schemas.microsoft.com/office/drawing/2014/main" id="{527192F5-AD32-4346-93DF-3CBC6F169078}"/>
              </a:ext>
            </a:extLst>
          </p:cNvPr>
          <p:cNvSpPr/>
          <p:nvPr/>
        </p:nvSpPr>
        <p:spPr>
          <a:xfrm>
            <a:off x="6464610" y="5153669"/>
            <a:ext cx="457200" cy="457200"/>
          </a:xfrm>
          <a:prstGeom prst="ellipse">
            <a:avLst/>
          </a:prstGeom>
          <a:solidFill>
            <a:sysClr val="window" lastClr="FFFFFF"/>
          </a:solidFill>
          <a:ln w="28575" cap="flat" cmpd="sng" algn="ctr">
            <a:solidFill>
              <a:srgbClr val="FF0000"/>
            </a:solidFill>
            <a:prstDash val="sysDot"/>
            <a:miter lim="800000"/>
          </a:ln>
          <a:effectLst/>
        </p:spPr>
        <p:txBody>
          <a:bodyPr rtlCol="0" anchor="ctr"/>
          <a:lstStyle/>
          <a:p>
            <a:pPr algn="ctr" defTabSz="914400" fontAlgn="auto">
              <a:spcBef>
                <a:spcPts val="0"/>
              </a:spcBef>
              <a:spcAft>
                <a:spcPts val="0"/>
              </a:spcAft>
              <a:defRPr/>
            </a:pPr>
            <a:endParaRPr lang="en-US" kern="0">
              <a:solidFill>
                <a:prstClr val="black"/>
              </a:solidFill>
              <a:latin typeface="Product Sans"/>
              <a:ea typeface="+mn-ea"/>
              <a:cs typeface="+mn-cs"/>
            </a:endParaRPr>
          </a:p>
        </p:txBody>
      </p:sp>
      <p:sp>
        <p:nvSpPr>
          <p:cNvPr id="93" name="Oval 92">
            <a:extLst>
              <a:ext uri="{FF2B5EF4-FFF2-40B4-BE49-F238E27FC236}">
                <a16:creationId xmlns:a16="http://schemas.microsoft.com/office/drawing/2014/main" id="{EAB056C2-75C2-478B-958F-AE83AAE44D19}"/>
              </a:ext>
            </a:extLst>
          </p:cNvPr>
          <p:cNvSpPr/>
          <p:nvPr/>
        </p:nvSpPr>
        <p:spPr>
          <a:xfrm>
            <a:off x="6464610" y="5629130"/>
            <a:ext cx="457200" cy="457200"/>
          </a:xfrm>
          <a:prstGeom prst="ellipse">
            <a:avLst/>
          </a:prstGeom>
          <a:solidFill>
            <a:sysClr val="window" lastClr="FFFFFF"/>
          </a:solidFill>
          <a:ln w="28575" cap="flat" cmpd="sng" algn="ctr">
            <a:solidFill>
              <a:srgbClr val="FF0000"/>
            </a:solidFill>
            <a:prstDash val="sysDot"/>
            <a:miter lim="800000"/>
          </a:ln>
          <a:effectLst/>
        </p:spPr>
        <p:txBody>
          <a:bodyPr rtlCol="0" anchor="ctr"/>
          <a:lstStyle/>
          <a:p>
            <a:pPr algn="ctr" defTabSz="914400" fontAlgn="auto">
              <a:spcBef>
                <a:spcPts val="0"/>
              </a:spcBef>
              <a:spcAft>
                <a:spcPts val="0"/>
              </a:spcAft>
              <a:defRPr/>
            </a:pPr>
            <a:endParaRPr lang="en-US" kern="0">
              <a:solidFill>
                <a:prstClr val="black"/>
              </a:solidFill>
              <a:latin typeface="Product Sans"/>
              <a:ea typeface="+mn-ea"/>
              <a:cs typeface="+mn-cs"/>
            </a:endParaRPr>
          </a:p>
        </p:txBody>
      </p:sp>
      <p:sp>
        <p:nvSpPr>
          <p:cNvPr id="94" name="Oval 93">
            <a:extLst>
              <a:ext uri="{FF2B5EF4-FFF2-40B4-BE49-F238E27FC236}">
                <a16:creationId xmlns:a16="http://schemas.microsoft.com/office/drawing/2014/main" id="{3EA6FF8F-F699-497F-A74F-37D45CA7A391}"/>
              </a:ext>
            </a:extLst>
          </p:cNvPr>
          <p:cNvSpPr/>
          <p:nvPr/>
        </p:nvSpPr>
        <p:spPr>
          <a:xfrm>
            <a:off x="7477074" y="4575898"/>
            <a:ext cx="564566" cy="564566"/>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400" fontAlgn="auto">
              <a:spcBef>
                <a:spcPts val="0"/>
              </a:spcBef>
              <a:spcAft>
                <a:spcPts val="0"/>
              </a:spcAft>
              <a:defRPr/>
            </a:pPr>
            <a:endParaRPr lang="en-US" kern="0">
              <a:solidFill>
                <a:prstClr val="black"/>
              </a:solidFill>
              <a:latin typeface="Product Sans"/>
              <a:ea typeface="+mn-ea"/>
              <a:cs typeface="+mn-cs"/>
            </a:endParaRPr>
          </a:p>
        </p:txBody>
      </p:sp>
      <p:sp>
        <p:nvSpPr>
          <p:cNvPr id="95" name="Oval 94">
            <a:extLst>
              <a:ext uri="{FF2B5EF4-FFF2-40B4-BE49-F238E27FC236}">
                <a16:creationId xmlns:a16="http://schemas.microsoft.com/office/drawing/2014/main" id="{2E22EE14-F037-4A6C-8100-E326783801E5}"/>
              </a:ext>
            </a:extLst>
          </p:cNvPr>
          <p:cNvSpPr/>
          <p:nvPr/>
        </p:nvSpPr>
        <p:spPr>
          <a:xfrm>
            <a:off x="7464759" y="5268237"/>
            <a:ext cx="564566" cy="564566"/>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400" fontAlgn="auto">
              <a:spcBef>
                <a:spcPts val="0"/>
              </a:spcBef>
              <a:spcAft>
                <a:spcPts val="0"/>
              </a:spcAft>
              <a:defRPr/>
            </a:pPr>
            <a:endParaRPr lang="en-US" kern="0">
              <a:solidFill>
                <a:prstClr val="black"/>
              </a:solidFill>
              <a:latin typeface="Product Sans"/>
              <a:ea typeface="+mn-ea"/>
              <a:cs typeface="+mn-cs"/>
            </a:endParaRPr>
          </a:p>
        </p:txBody>
      </p:sp>
      <p:cxnSp>
        <p:nvCxnSpPr>
          <p:cNvPr id="96" name="Straight Arrow Connector 95">
            <a:extLst>
              <a:ext uri="{FF2B5EF4-FFF2-40B4-BE49-F238E27FC236}">
                <a16:creationId xmlns:a16="http://schemas.microsoft.com/office/drawing/2014/main" id="{069783A3-B459-4B5B-9C1C-8335C9A716ED}"/>
              </a:ext>
            </a:extLst>
          </p:cNvPr>
          <p:cNvCxnSpPr>
            <a:cxnSpLocks/>
            <a:stCxn id="94" idx="2"/>
            <a:endCxn id="90" idx="6"/>
          </p:cNvCxnSpPr>
          <p:nvPr/>
        </p:nvCxnSpPr>
        <p:spPr>
          <a:xfrm flipH="1" flipV="1">
            <a:off x="6921810" y="4460843"/>
            <a:ext cx="555264" cy="397338"/>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97" name="Straight Arrow Connector 96">
            <a:extLst>
              <a:ext uri="{FF2B5EF4-FFF2-40B4-BE49-F238E27FC236}">
                <a16:creationId xmlns:a16="http://schemas.microsoft.com/office/drawing/2014/main" id="{5E07F923-698A-452D-AAF4-D3E1D22A0321}"/>
              </a:ext>
            </a:extLst>
          </p:cNvPr>
          <p:cNvCxnSpPr>
            <a:cxnSpLocks/>
            <a:stCxn id="94" idx="2"/>
            <a:endCxn id="91" idx="6"/>
          </p:cNvCxnSpPr>
          <p:nvPr/>
        </p:nvCxnSpPr>
        <p:spPr>
          <a:xfrm flipH="1">
            <a:off x="6921810" y="4858182"/>
            <a:ext cx="555264" cy="63375"/>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98" name="Straight Arrow Connector 97">
            <a:extLst>
              <a:ext uri="{FF2B5EF4-FFF2-40B4-BE49-F238E27FC236}">
                <a16:creationId xmlns:a16="http://schemas.microsoft.com/office/drawing/2014/main" id="{0B710B5C-8E77-4DAC-A8BF-3039D551F29C}"/>
              </a:ext>
            </a:extLst>
          </p:cNvPr>
          <p:cNvCxnSpPr>
            <a:cxnSpLocks/>
            <a:stCxn id="95" idx="2"/>
            <a:endCxn id="90" idx="6"/>
          </p:cNvCxnSpPr>
          <p:nvPr/>
        </p:nvCxnSpPr>
        <p:spPr>
          <a:xfrm flipH="1" flipV="1">
            <a:off x="6921811" y="4460844"/>
            <a:ext cx="542949" cy="1089677"/>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99" name="Straight Arrow Connector 98">
            <a:extLst>
              <a:ext uri="{FF2B5EF4-FFF2-40B4-BE49-F238E27FC236}">
                <a16:creationId xmlns:a16="http://schemas.microsoft.com/office/drawing/2014/main" id="{53E83EFC-6799-4357-B1D3-27AFC758AA46}"/>
              </a:ext>
            </a:extLst>
          </p:cNvPr>
          <p:cNvCxnSpPr>
            <a:cxnSpLocks/>
            <a:stCxn id="95" idx="2"/>
            <a:endCxn id="91" idx="6"/>
          </p:cNvCxnSpPr>
          <p:nvPr/>
        </p:nvCxnSpPr>
        <p:spPr>
          <a:xfrm flipH="1" flipV="1">
            <a:off x="6921811" y="4921556"/>
            <a:ext cx="542949" cy="628964"/>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00" name="Straight Arrow Connector 99">
            <a:extLst>
              <a:ext uri="{FF2B5EF4-FFF2-40B4-BE49-F238E27FC236}">
                <a16:creationId xmlns:a16="http://schemas.microsoft.com/office/drawing/2014/main" id="{F9260E94-A5FD-430E-B319-504B15969B26}"/>
              </a:ext>
            </a:extLst>
          </p:cNvPr>
          <p:cNvCxnSpPr>
            <a:cxnSpLocks/>
            <a:stCxn id="95" idx="2"/>
            <a:endCxn id="92" idx="6"/>
          </p:cNvCxnSpPr>
          <p:nvPr/>
        </p:nvCxnSpPr>
        <p:spPr>
          <a:xfrm flipH="1" flipV="1">
            <a:off x="6921811" y="5382270"/>
            <a:ext cx="542949" cy="168251"/>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01" name="Straight Arrow Connector 100">
            <a:extLst>
              <a:ext uri="{FF2B5EF4-FFF2-40B4-BE49-F238E27FC236}">
                <a16:creationId xmlns:a16="http://schemas.microsoft.com/office/drawing/2014/main" id="{06562C1E-6014-4F95-BCF2-8379A315AF2C}"/>
              </a:ext>
            </a:extLst>
          </p:cNvPr>
          <p:cNvCxnSpPr>
            <a:cxnSpLocks/>
            <a:stCxn id="95" idx="2"/>
            <a:endCxn id="93" idx="6"/>
          </p:cNvCxnSpPr>
          <p:nvPr/>
        </p:nvCxnSpPr>
        <p:spPr>
          <a:xfrm flipH="1">
            <a:off x="6921811" y="5550520"/>
            <a:ext cx="542949" cy="307210"/>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02" name="Straight Arrow Connector 101">
            <a:extLst>
              <a:ext uri="{FF2B5EF4-FFF2-40B4-BE49-F238E27FC236}">
                <a16:creationId xmlns:a16="http://schemas.microsoft.com/office/drawing/2014/main" id="{A5CC7551-BEEF-4BFA-BF90-312905C62897}"/>
              </a:ext>
            </a:extLst>
          </p:cNvPr>
          <p:cNvCxnSpPr>
            <a:cxnSpLocks/>
            <a:stCxn id="94" idx="2"/>
            <a:endCxn id="92" idx="6"/>
          </p:cNvCxnSpPr>
          <p:nvPr/>
        </p:nvCxnSpPr>
        <p:spPr>
          <a:xfrm flipH="1">
            <a:off x="6921810" y="4858181"/>
            <a:ext cx="555264" cy="524088"/>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03" name="Straight Arrow Connector 102">
            <a:extLst>
              <a:ext uri="{FF2B5EF4-FFF2-40B4-BE49-F238E27FC236}">
                <a16:creationId xmlns:a16="http://schemas.microsoft.com/office/drawing/2014/main" id="{AC184A1D-40D7-49A4-B402-7420C460515F}"/>
              </a:ext>
            </a:extLst>
          </p:cNvPr>
          <p:cNvCxnSpPr>
            <a:cxnSpLocks/>
            <a:stCxn id="94" idx="2"/>
            <a:endCxn id="93" idx="6"/>
          </p:cNvCxnSpPr>
          <p:nvPr/>
        </p:nvCxnSpPr>
        <p:spPr>
          <a:xfrm flipH="1">
            <a:off x="6921810" y="4858182"/>
            <a:ext cx="555264" cy="999549"/>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04" name="Straight Arrow Connector 103">
            <a:extLst>
              <a:ext uri="{FF2B5EF4-FFF2-40B4-BE49-F238E27FC236}">
                <a16:creationId xmlns:a16="http://schemas.microsoft.com/office/drawing/2014/main" id="{D81A45AA-9813-40F5-8B01-D702554B8E2A}"/>
              </a:ext>
            </a:extLst>
          </p:cNvPr>
          <p:cNvCxnSpPr>
            <a:cxnSpLocks/>
            <a:stCxn id="90" idx="2"/>
            <a:endCxn id="78" idx="6"/>
          </p:cNvCxnSpPr>
          <p:nvPr/>
        </p:nvCxnSpPr>
        <p:spPr>
          <a:xfrm flipH="1" flipV="1">
            <a:off x="5789322" y="4441873"/>
            <a:ext cx="675288" cy="18970"/>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05" name="Straight Arrow Connector 104">
            <a:extLst>
              <a:ext uri="{FF2B5EF4-FFF2-40B4-BE49-F238E27FC236}">
                <a16:creationId xmlns:a16="http://schemas.microsoft.com/office/drawing/2014/main" id="{348D6319-89D1-4E2C-B233-DDA33873220B}"/>
              </a:ext>
            </a:extLst>
          </p:cNvPr>
          <p:cNvCxnSpPr>
            <a:stCxn id="93" idx="2"/>
            <a:endCxn id="78" idx="6"/>
          </p:cNvCxnSpPr>
          <p:nvPr/>
        </p:nvCxnSpPr>
        <p:spPr>
          <a:xfrm flipH="1" flipV="1">
            <a:off x="5789322" y="4441874"/>
            <a:ext cx="675288" cy="1415857"/>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06" name="Straight Arrow Connector 105">
            <a:extLst>
              <a:ext uri="{FF2B5EF4-FFF2-40B4-BE49-F238E27FC236}">
                <a16:creationId xmlns:a16="http://schemas.microsoft.com/office/drawing/2014/main" id="{50A2A1BB-82E5-4315-AA66-0C4D956D3CD2}"/>
              </a:ext>
            </a:extLst>
          </p:cNvPr>
          <p:cNvCxnSpPr>
            <a:stCxn id="90" idx="2"/>
            <a:endCxn id="79" idx="6"/>
          </p:cNvCxnSpPr>
          <p:nvPr/>
        </p:nvCxnSpPr>
        <p:spPr>
          <a:xfrm flipH="1">
            <a:off x="5789322" y="4460844"/>
            <a:ext cx="675288" cy="441743"/>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07" name="Straight Arrow Connector 106">
            <a:extLst>
              <a:ext uri="{FF2B5EF4-FFF2-40B4-BE49-F238E27FC236}">
                <a16:creationId xmlns:a16="http://schemas.microsoft.com/office/drawing/2014/main" id="{F5B6899B-9C7E-4E4E-A3F1-34C7007E801A}"/>
              </a:ext>
            </a:extLst>
          </p:cNvPr>
          <p:cNvCxnSpPr>
            <a:stCxn id="93" idx="2"/>
            <a:endCxn id="79" idx="6"/>
          </p:cNvCxnSpPr>
          <p:nvPr/>
        </p:nvCxnSpPr>
        <p:spPr>
          <a:xfrm flipH="1" flipV="1">
            <a:off x="5789322" y="4902586"/>
            <a:ext cx="675288" cy="955144"/>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08" name="Straight Arrow Connector 107">
            <a:extLst>
              <a:ext uri="{FF2B5EF4-FFF2-40B4-BE49-F238E27FC236}">
                <a16:creationId xmlns:a16="http://schemas.microsoft.com/office/drawing/2014/main" id="{69639BF6-C4D3-439B-858D-5C7E8890BB0C}"/>
              </a:ext>
            </a:extLst>
          </p:cNvPr>
          <p:cNvCxnSpPr>
            <a:stCxn id="93" idx="2"/>
            <a:endCxn id="80" idx="6"/>
          </p:cNvCxnSpPr>
          <p:nvPr/>
        </p:nvCxnSpPr>
        <p:spPr>
          <a:xfrm flipH="1" flipV="1">
            <a:off x="5789322" y="5363300"/>
            <a:ext cx="675288" cy="494431"/>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09" name="Straight Arrow Connector 108">
            <a:extLst>
              <a:ext uri="{FF2B5EF4-FFF2-40B4-BE49-F238E27FC236}">
                <a16:creationId xmlns:a16="http://schemas.microsoft.com/office/drawing/2014/main" id="{591CBC9C-4DDB-4BBC-9748-19EE4053DF71}"/>
              </a:ext>
            </a:extLst>
          </p:cNvPr>
          <p:cNvCxnSpPr>
            <a:stCxn id="90" idx="2"/>
            <a:endCxn id="80" idx="6"/>
          </p:cNvCxnSpPr>
          <p:nvPr/>
        </p:nvCxnSpPr>
        <p:spPr>
          <a:xfrm flipH="1">
            <a:off x="5789322" y="4460843"/>
            <a:ext cx="675288" cy="902456"/>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10" name="Straight Arrow Connector 109">
            <a:extLst>
              <a:ext uri="{FF2B5EF4-FFF2-40B4-BE49-F238E27FC236}">
                <a16:creationId xmlns:a16="http://schemas.microsoft.com/office/drawing/2014/main" id="{A7D6F47A-427D-4A67-9D94-A28038959A3F}"/>
              </a:ext>
            </a:extLst>
          </p:cNvPr>
          <p:cNvCxnSpPr>
            <a:stCxn id="93" idx="2"/>
            <a:endCxn id="81" idx="6"/>
          </p:cNvCxnSpPr>
          <p:nvPr/>
        </p:nvCxnSpPr>
        <p:spPr>
          <a:xfrm flipH="1" flipV="1">
            <a:off x="5789322" y="5838760"/>
            <a:ext cx="675288" cy="18970"/>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11" name="Straight Arrow Connector 110">
            <a:extLst>
              <a:ext uri="{FF2B5EF4-FFF2-40B4-BE49-F238E27FC236}">
                <a16:creationId xmlns:a16="http://schemas.microsoft.com/office/drawing/2014/main" id="{9F6F1B63-CEF1-49EA-8A74-7CD5161448E8}"/>
              </a:ext>
            </a:extLst>
          </p:cNvPr>
          <p:cNvCxnSpPr>
            <a:stCxn id="90" idx="2"/>
            <a:endCxn id="81" idx="6"/>
          </p:cNvCxnSpPr>
          <p:nvPr/>
        </p:nvCxnSpPr>
        <p:spPr>
          <a:xfrm flipH="1">
            <a:off x="5789322" y="4460844"/>
            <a:ext cx="675288" cy="1377917"/>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12" name="Straight Arrow Connector 111">
            <a:extLst>
              <a:ext uri="{FF2B5EF4-FFF2-40B4-BE49-F238E27FC236}">
                <a16:creationId xmlns:a16="http://schemas.microsoft.com/office/drawing/2014/main" id="{8404BCC1-3AD7-4A0E-A778-7DEF49FD65BC}"/>
              </a:ext>
            </a:extLst>
          </p:cNvPr>
          <p:cNvCxnSpPr>
            <a:cxnSpLocks/>
            <a:stCxn id="79" idx="2"/>
          </p:cNvCxnSpPr>
          <p:nvPr/>
        </p:nvCxnSpPr>
        <p:spPr>
          <a:xfrm flipH="1" flipV="1">
            <a:off x="4668520" y="4763972"/>
            <a:ext cx="663602" cy="138614"/>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13" name="Straight Arrow Connector 112">
            <a:extLst>
              <a:ext uri="{FF2B5EF4-FFF2-40B4-BE49-F238E27FC236}">
                <a16:creationId xmlns:a16="http://schemas.microsoft.com/office/drawing/2014/main" id="{D8E20EEA-251E-4924-9FE6-DEDB2AE3C83D}"/>
              </a:ext>
            </a:extLst>
          </p:cNvPr>
          <p:cNvCxnSpPr>
            <a:cxnSpLocks/>
            <a:stCxn id="79" idx="2"/>
          </p:cNvCxnSpPr>
          <p:nvPr/>
        </p:nvCxnSpPr>
        <p:spPr>
          <a:xfrm flipH="1">
            <a:off x="4668520" y="4902587"/>
            <a:ext cx="663602" cy="113819"/>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14" name="Straight Arrow Connector 113">
            <a:extLst>
              <a:ext uri="{FF2B5EF4-FFF2-40B4-BE49-F238E27FC236}">
                <a16:creationId xmlns:a16="http://schemas.microsoft.com/office/drawing/2014/main" id="{1D877078-AEA3-47FB-B900-ED8247AD4600}"/>
              </a:ext>
            </a:extLst>
          </p:cNvPr>
          <p:cNvCxnSpPr>
            <a:cxnSpLocks/>
            <a:stCxn id="80" idx="2"/>
          </p:cNvCxnSpPr>
          <p:nvPr/>
        </p:nvCxnSpPr>
        <p:spPr>
          <a:xfrm flipH="1" flipV="1">
            <a:off x="4668520" y="4763973"/>
            <a:ext cx="663602" cy="599327"/>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15" name="Straight Arrow Connector 114">
            <a:extLst>
              <a:ext uri="{FF2B5EF4-FFF2-40B4-BE49-F238E27FC236}">
                <a16:creationId xmlns:a16="http://schemas.microsoft.com/office/drawing/2014/main" id="{2737C76E-05A0-4066-AA53-9B2559A30982}"/>
              </a:ext>
            </a:extLst>
          </p:cNvPr>
          <p:cNvCxnSpPr>
            <a:cxnSpLocks/>
            <a:stCxn id="80" idx="2"/>
          </p:cNvCxnSpPr>
          <p:nvPr/>
        </p:nvCxnSpPr>
        <p:spPr>
          <a:xfrm flipH="1" flipV="1">
            <a:off x="4668520" y="5016405"/>
            <a:ext cx="663602" cy="346894"/>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16" name="Straight Arrow Connector 115">
            <a:extLst>
              <a:ext uri="{FF2B5EF4-FFF2-40B4-BE49-F238E27FC236}">
                <a16:creationId xmlns:a16="http://schemas.microsoft.com/office/drawing/2014/main" id="{F1C9F7CB-AEF3-47B7-95D2-3067B71022FB}"/>
              </a:ext>
            </a:extLst>
          </p:cNvPr>
          <p:cNvCxnSpPr>
            <a:cxnSpLocks/>
            <a:stCxn id="80" idx="2"/>
          </p:cNvCxnSpPr>
          <p:nvPr/>
        </p:nvCxnSpPr>
        <p:spPr>
          <a:xfrm flipH="1" flipV="1">
            <a:off x="4668520" y="5289159"/>
            <a:ext cx="663602" cy="74141"/>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17" name="Straight Arrow Connector 116">
            <a:extLst>
              <a:ext uri="{FF2B5EF4-FFF2-40B4-BE49-F238E27FC236}">
                <a16:creationId xmlns:a16="http://schemas.microsoft.com/office/drawing/2014/main" id="{D2031F31-5AD9-463D-BCC6-536C0F47AFF1}"/>
              </a:ext>
            </a:extLst>
          </p:cNvPr>
          <p:cNvCxnSpPr>
            <a:cxnSpLocks/>
            <a:stCxn id="79" idx="2"/>
          </p:cNvCxnSpPr>
          <p:nvPr/>
        </p:nvCxnSpPr>
        <p:spPr>
          <a:xfrm flipH="1">
            <a:off x="4668520" y="4902586"/>
            <a:ext cx="663602" cy="386572"/>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18" name="Straight Arrow Connector 117">
            <a:extLst>
              <a:ext uri="{FF2B5EF4-FFF2-40B4-BE49-F238E27FC236}">
                <a16:creationId xmlns:a16="http://schemas.microsoft.com/office/drawing/2014/main" id="{DF01B557-7D6B-4B92-818A-3D703B460B6C}"/>
              </a:ext>
            </a:extLst>
          </p:cNvPr>
          <p:cNvCxnSpPr>
            <a:cxnSpLocks/>
            <a:stCxn id="80" idx="2"/>
          </p:cNvCxnSpPr>
          <p:nvPr/>
        </p:nvCxnSpPr>
        <p:spPr>
          <a:xfrm flipH="1">
            <a:off x="4668520" y="5363299"/>
            <a:ext cx="663602" cy="132080"/>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19" name="Straight Arrow Connector 118">
            <a:extLst>
              <a:ext uri="{FF2B5EF4-FFF2-40B4-BE49-F238E27FC236}">
                <a16:creationId xmlns:a16="http://schemas.microsoft.com/office/drawing/2014/main" id="{8E933F59-C1F9-41BF-A8DA-30CA0FEE8290}"/>
              </a:ext>
            </a:extLst>
          </p:cNvPr>
          <p:cNvCxnSpPr>
            <a:cxnSpLocks/>
            <a:stCxn id="79" idx="2"/>
          </p:cNvCxnSpPr>
          <p:nvPr/>
        </p:nvCxnSpPr>
        <p:spPr>
          <a:xfrm flipH="1">
            <a:off x="4668520" y="4902587"/>
            <a:ext cx="663602" cy="592793"/>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20" name="Straight Arrow Connector 119">
            <a:extLst>
              <a:ext uri="{FF2B5EF4-FFF2-40B4-BE49-F238E27FC236}">
                <a16:creationId xmlns:a16="http://schemas.microsoft.com/office/drawing/2014/main" id="{B6F819F9-FF17-4071-873D-76CBEA3268CE}"/>
              </a:ext>
            </a:extLst>
          </p:cNvPr>
          <p:cNvCxnSpPr>
            <a:cxnSpLocks/>
            <a:stCxn id="78" idx="2"/>
          </p:cNvCxnSpPr>
          <p:nvPr/>
        </p:nvCxnSpPr>
        <p:spPr>
          <a:xfrm flipH="1">
            <a:off x="4668520" y="4441874"/>
            <a:ext cx="663602" cy="322099"/>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21" name="Straight Arrow Connector 120">
            <a:extLst>
              <a:ext uri="{FF2B5EF4-FFF2-40B4-BE49-F238E27FC236}">
                <a16:creationId xmlns:a16="http://schemas.microsoft.com/office/drawing/2014/main" id="{4A4BA284-CF41-435C-88A3-62C0DCFC1974}"/>
              </a:ext>
            </a:extLst>
          </p:cNvPr>
          <p:cNvCxnSpPr>
            <a:cxnSpLocks/>
            <a:stCxn id="81" idx="2"/>
          </p:cNvCxnSpPr>
          <p:nvPr/>
        </p:nvCxnSpPr>
        <p:spPr>
          <a:xfrm flipH="1" flipV="1">
            <a:off x="4668520" y="4763972"/>
            <a:ext cx="663602" cy="1074788"/>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22" name="Straight Arrow Connector 121">
            <a:extLst>
              <a:ext uri="{FF2B5EF4-FFF2-40B4-BE49-F238E27FC236}">
                <a16:creationId xmlns:a16="http://schemas.microsoft.com/office/drawing/2014/main" id="{1D61D302-A937-4A21-9E85-EEBB39E9BF7C}"/>
              </a:ext>
            </a:extLst>
          </p:cNvPr>
          <p:cNvCxnSpPr>
            <a:cxnSpLocks/>
            <a:stCxn id="78" idx="2"/>
          </p:cNvCxnSpPr>
          <p:nvPr/>
        </p:nvCxnSpPr>
        <p:spPr>
          <a:xfrm flipH="1">
            <a:off x="4668520" y="4441873"/>
            <a:ext cx="663602" cy="574532"/>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23" name="Straight Arrow Connector 122">
            <a:extLst>
              <a:ext uri="{FF2B5EF4-FFF2-40B4-BE49-F238E27FC236}">
                <a16:creationId xmlns:a16="http://schemas.microsoft.com/office/drawing/2014/main" id="{E5F47CBE-4C9D-4F4E-BBF6-BBA50EA91582}"/>
              </a:ext>
            </a:extLst>
          </p:cNvPr>
          <p:cNvCxnSpPr>
            <a:cxnSpLocks/>
            <a:stCxn id="81" idx="2"/>
          </p:cNvCxnSpPr>
          <p:nvPr/>
        </p:nvCxnSpPr>
        <p:spPr>
          <a:xfrm flipH="1" flipV="1">
            <a:off x="4668520" y="5016406"/>
            <a:ext cx="663602" cy="822355"/>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24" name="Straight Arrow Connector 123">
            <a:extLst>
              <a:ext uri="{FF2B5EF4-FFF2-40B4-BE49-F238E27FC236}">
                <a16:creationId xmlns:a16="http://schemas.microsoft.com/office/drawing/2014/main" id="{EFCA6E57-1123-4A26-98A7-6DDAC4FC0076}"/>
              </a:ext>
            </a:extLst>
          </p:cNvPr>
          <p:cNvCxnSpPr>
            <a:cxnSpLocks/>
            <a:stCxn id="81" idx="2"/>
          </p:cNvCxnSpPr>
          <p:nvPr/>
        </p:nvCxnSpPr>
        <p:spPr>
          <a:xfrm flipH="1" flipV="1">
            <a:off x="4668520" y="5289158"/>
            <a:ext cx="663602" cy="549602"/>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25" name="Straight Arrow Connector 124">
            <a:extLst>
              <a:ext uri="{FF2B5EF4-FFF2-40B4-BE49-F238E27FC236}">
                <a16:creationId xmlns:a16="http://schemas.microsoft.com/office/drawing/2014/main" id="{6A9FFABB-E27B-4761-A317-30BF37F0BE0E}"/>
              </a:ext>
            </a:extLst>
          </p:cNvPr>
          <p:cNvCxnSpPr>
            <a:cxnSpLocks/>
            <a:stCxn id="78" idx="2"/>
          </p:cNvCxnSpPr>
          <p:nvPr/>
        </p:nvCxnSpPr>
        <p:spPr>
          <a:xfrm flipH="1">
            <a:off x="4668520" y="4441874"/>
            <a:ext cx="663602" cy="847285"/>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26" name="Straight Arrow Connector 125">
            <a:extLst>
              <a:ext uri="{FF2B5EF4-FFF2-40B4-BE49-F238E27FC236}">
                <a16:creationId xmlns:a16="http://schemas.microsoft.com/office/drawing/2014/main" id="{00EB3DA9-E432-419F-9E14-2F8933D09BAE}"/>
              </a:ext>
            </a:extLst>
          </p:cNvPr>
          <p:cNvCxnSpPr>
            <a:cxnSpLocks/>
            <a:stCxn id="81" idx="2"/>
          </p:cNvCxnSpPr>
          <p:nvPr/>
        </p:nvCxnSpPr>
        <p:spPr>
          <a:xfrm flipH="1" flipV="1">
            <a:off x="4668520" y="5495380"/>
            <a:ext cx="663602" cy="343381"/>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cxnSp>
        <p:nvCxnSpPr>
          <p:cNvPr id="127" name="Straight Arrow Connector 126">
            <a:extLst>
              <a:ext uri="{FF2B5EF4-FFF2-40B4-BE49-F238E27FC236}">
                <a16:creationId xmlns:a16="http://schemas.microsoft.com/office/drawing/2014/main" id="{EB865377-3383-4064-ADA4-13E766997CE1}"/>
              </a:ext>
            </a:extLst>
          </p:cNvPr>
          <p:cNvCxnSpPr>
            <a:cxnSpLocks/>
            <a:stCxn id="78" idx="2"/>
          </p:cNvCxnSpPr>
          <p:nvPr/>
        </p:nvCxnSpPr>
        <p:spPr>
          <a:xfrm flipH="1">
            <a:off x="4668520" y="4441873"/>
            <a:ext cx="663602" cy="1053506"/>
          </a:xfrm>
          <a:prstGeom prst="straightConnector1">
            <a:avLst/>
          </a:prstGeom>
          <a:noFill/>
          <a:ln w="6350" cap="flat" cmpd="sng" algn="ctr">
            <a:solidFill>
              <a:sysClr val="windowText" lastClr="000000"/>
            </a:solidFill>
            <a:prstDash val="solid"/>
            <a:miter lim="800000"/>
            <a:headEnd type="triangle" w="med" len="med"/>
            <a:tailEnd type="none" w="med" len="med"/>
          </a:ln>
          <a:effectLst/>
        </p:spPr>
      </p:cxnSp>
      <p:pic>
        <p:nvPicPr>
          <p:cNvPr id="128" name="Picture 127">
            <a:extLst>
              <a:ext uri="{FF2B5EF4-FFF2-40B4-BE49-F238E27FC236}">
                <a16:creationId xmlns:a16="http://schemas.microsoft.com/office/drawing/2014/main" id="{BBFAD926-2233-4371-A469-3F799BBFFE97}"/>
              </a:ext>
            </a:extLst>
          </p:cNvPr>
          <p:cNvPicPr>
            <a:picLocks noChangeAspect="1"/>
          </p:cNvPicPr>
          <p:nvPr/>
        </p:nvPicPr>
        <p:blipFill>
          <a:blip r:embed="rId3"/>
          <a:stretch>
            <a:fillRect/>
          </a:stretch>
        </p:blipFill>
        <p:spPr>
          <a:xfrm>
            <a:off x="5451949" y="5268009"/>
            <a:ext cx="219075" cy="209550"/>
          </a:xfrm>
          <a:prstGeom prst="rect">
            <a:avLst/>
          </a:prstGeom>
        </p:spPr>
      </p:pic>
      <p:pic>
        <p:nvPicPr>
          <p:cNvPr id="129" name="Picture 128">
            <a:extLst>
              <a:ext uri="{FF2B5EF4-FFF2-40B4-BE49-F238E27FC236}">
                <a16:creationId xmlns:a16="http://schemas.microsoft.com/office/drawing/2014/main" id="{E6A149D0-50B3-443F-A724-70BDFA010FF1}"/>
              </a:ext>
            </a:extLst>
          </p:cNvPr>
          <p:cNvPicPr>
            <a:picLocks noChangeAspect="1"/>
          </p:cNvPicPr>
          <p:nvPr/>
        </p:nvPicPr>
        <p:blipFill>
          <a:blip r:embed="rId4"/>
          <a:stretch>
            <a:fillRect/>
          </a:stretch>
        </p:blipFill>
        <p:spPr>
          <a:xfrm>
            <a:off x="5409718" y="4299874"/>
            <a:ext cx="257175" cy="266700"/>
          </a:xfrm>
          <a:prstGeom prst="rect">
            <a:avLst/>
          </a:prstGeom>
        </p:spPr>
      </p:pic>
      <p:pic>
        <p:nvPicPr>
          <p:cNvPr id="130" name="Picture 129">
            <a:extLst>
              <a:ext uri="{FF2B5EF4-FFF2-40B4-BE49-F238E27FC236}">
                <a16:creationId xmlns:a16="http://schemas.microsoft.com/office/drawing/2014/main" id="{7F7EA594-E1F2-4C70-A2EE-0C42ADABE657}"/>
              </a:ext>
            </a:extLst>
          </p:cNvPr>
          <p:cNvPicPr>
            <a:picLocks noChangeAspect="1"/>
          </p:cNvPicPr>
          <p:nvPr/>
        </p:nvPicPr>
        <p:blipFill>
          <a:blip r:embed="rId5"/>
          <a:stretch>
            <a:fillRect/>
          </a:stretch>
        </p:blipFill>
        <p:spPr>
          <a:xfrm>
            <a:off x="5417847" y="4846487"/>
            <a:ext cx="285750" cy="123825"/>
          </a:xfrm>
          <a:prstGeom prst="rect">
            <a:avLst/>
          </a:prstGeom>
        </p:spPr>
      </p:pic>
      <p:pic>
        <p:nvPicPr>
          <p:cNvPr id="131" name="Picture 130">
            <a:extLst>
              <a:ext uri="{FF2B5EF4-FFF2-40B4-BE49-F238E27FC236}">
                <a16:creationId xmlns:a16="http://schemas.microsoft.com/office/drawing/2014/main" id="{493D9FC3-C121-4FF8-999C-DF85BC44BB77}"/>
              </a:ext>
            </a:extLst>
          </p:cNvPr>
          <p:cNvPicPr>
            <a:picLocks noChangeAspect="1"/>
          </p:cNvPicPr>
          <p:nvPr/>
        </p:nvPicPr>
        <p:blipFill>
          <a:blip r:embed="rId6"/>
          <a:stretch>
            <a:fillRect/>
          </a:stretch>
        </p:blipFill>
        <p:spPr>
          <a:xfrm>
            <a:off x="5442740" y="5743510"/>
            <a:ext cx="247650" cy="190500"/>
          </a:xfrm>
          <a:prstGeom prst="rect">
            <a:avLst/>
          </a:prstGeom>
        </p:spPr>
      </p:pic>
      <p:pic>
        <p:nvPicPr>
          <p:cNvPr id="132" name="Picture 131">
            <a:extLst>
              <a:ext uri="{FF2B5EF4-FFF2-40B4-BE49-F238E27FC236}">
                <a16:creationId xmlns:a16="http://schemas.microsoft.com/office/drawing/2014/main" id="{21D9CCEB-1D83-4931-AF13-9565BE4BDFDB}"/>
              </a:ext>
            </a:extLst>
          </p:cNvPr>
          <p:cNvPicPr>
            <a:picLocks noChangeAspect="1"/>
          </p:cNvPicPr>
          <p:nvPr/>
        </p:nvPicPr>
        <p:blipFill>
          <a:blip r:embed="rId7"/>
          <a:stretch>
            <a:fillRect/>
          </a:stretch>
        </p:blipFill>
        <p:spPr>
          <a:xfrm>
            <a:off x="6582909" y="4810721"/>
            <a:ext cx="285750" cy="238125"/>
          </a:xfrm>
          <a:prstGeom prst="rect">
            <a:avLst/>
          </a:prstGeom>
        </p:spPr>
      </p:pic>
      <p:pic>
        <p:nvPicPr>
          <p:cNvPr id="133" name="Picture 132">
            <a:extLst>
              <a:ext uri="{FF2B5EF4-FFF2-40B4-BE49-F238E27FC236}">
                <a16:creationId xmlns:a16="http://schemas.microsoft.com/office/drawing/2014/main" id="{92FDD2A2-1B61-49F5-B946-575FD12ADFAC}"/>
              </a:ext>
            </a:extLst>
          </p:cNvPr>
          <p:cNvPicPr>
            <a:picLocks noChangeAspect="1"/>
          </p:cNvPicPr>
          <p:nvPr/>
        </p:nvPicPr>
        <p:blipFill>
          <a:blip r:embed="rId8"/>
          <a:stretch>
            <a:fillRect/>
          </a:stretch>
        </p:blipFill>
        <p:spPr>
          <a:xfrm>
            <a:off x="6577830" y="5756537"/>
            <a:ext cx="229371" cy="202386"/>
          </a:xfrm>
          <a:prstGeom prst="rect">
            <a:avLst/>
          </a:prstGeom>
        </p:spPr>
      </p:pic>
      <p:pic>
        <p:nvPicPr>
          <p:cNvPr id="134" name="Picture 133">
            <a:extLst>
              <a:ext uri="{FF2B5EF4-FFF2-40B4-BE49-F238E27FC236}">
                <a16:creationId xmlns:a16="http://schemas.microsoft.com/office/drawing/2014/main" id="{709D14A8-5040-4F22-B76C-1EC57710FA4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17761" y="5250069"/>
            <a:ext cx="332922" cy="245311"/>
          </a:xfrm>
          <a:prstGeom prst="rect">
            <a:avLst/>
          </a:prstGeom>
        </p:spPr>
      </p:pic>
      <p:pic>
        <p:nvPicPr>
          <p:cNvPr id="135" name="Picture 134">
            <a:extLst>
              <a:ext uri="{FF2B5EF4-FFF2-40B4-BE49-F238E27FC236}">
                <a16:creationId xmlns:a16="http://schemas.microsoft.com/office/drawing/2014/main" id="{4BC58CB1-C4D6-416E-9F8C-4953AB2D842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585320" y="4290421"/>
            <a:ext cx="247596" cy="321875"/>
          </a:xfrm>
          <a:prstGeom prst="rect">
            <a:avLst/>
          </a:prstGeom>
        </p:spPr>
      </p:pic>
      <p:pic>
        <p:nvPicPr>
          <p:cNvPr id="136" name="Picture 135">
            <a:extLst>
              <a:ext uri="{FF2B5EF4-FFF2-40B4-BE49-F238E27FC236}">
                <a16:creationId xmlns:a16="http://schemas.microsoft.com/office/drawing/2014/main" id="{A696363F-B032-44BF-A2B0-658DDA945C4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591685" y="4674240"/>
            <a:ext cx="334095" cy="325996"/>
          </a:xfrm>
          <a:prstGeom prst="rect">
            <a:avLst/>
          </a:prstGeom>
        </p:spPr>
      </p:pic>
      <p:pic>
        <p:nvPicPr>
          <p:cNvPr id="137" name="Picture 136">
            <a:extLst>
              <a:ext uri="{FF2B5EF4-FFF2-40B4-BE49-F238E27FC236}">
                <a16:creationId xmlns:a16="http://schemas.microsoft.com/office/drawing/2014/main" id="{EC5361EB-B8D0-42BB-A0C2-39AF29169B63}"/>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544264" y="5389008"/>
            <a:ext cx="428935" cy="323025"/>
          </a:xfrm>
          <a:prstGeom prst="rect">
            <a:avLst/>
          </a:prstGeom>
        </p:spPr>
      </p:pic>
      <p:sp>
        <p:nvSpPr>
          <p:cNvPr id="4" name="Rectangle 3">
            <a:extLst>
              <a:ext uri="{FF2B5EF4-FFF2-40B4-BE49-F238E27FC236}">
                <a16:creationId xmlns:a16="http://schemas.microsoft.com/office/drawing/2014/main" id="{82612C3B-5543-4D6C-8009-BBBB9EEAEFDE}"/>
              </a:ext>
            </a:extLst>
          </p:cNvPr>
          <p:cNvSpPr/>
          <p:nvPr/>
        </p:nvSpPr>
        <p:spPr>
          <a:xfrm>
            <a:off x="6799040" y="3982549"/>
            <a:ext cx="343364" cy="400110"/>
          </a:xfrm>
          <a:prstGeom prst="rect">
            <a:avLst/>
          </a:prstGeom>
        </p:spPr>
        <p:txBody>
          <a:bodyPr wrap="none">
            <a:spAutoFit/>
          </a:bodyPr>
          <a:lstStyle/>
          <a:p>
            <a:r>
              <a:rPr lang="en-US" sz="2000" b="1" dirty="0">
                <a:solidFill>
                  <a:srgbClr val="FF0000"/>
                </a:solidFill>
              </a:rPr>
              <a:t>?</a:t>
            </a:r>
          </a:p>
        </p:txBody>
      </p:sp>
      <p:sp>
        <p:nvSpPr>
          <p:cNvPr id="71" name="Rectangle 70">
            <a:extLst>
              <a:ext uri="{FF2B5EF4-FFF2-40B4-BE49-F238E27FC236}">
                <a16:creationId xmlns:a16="http://schemas.microsoft.com/office/drawing/2014/main" id="{CBF0D189-E844-4C1F-B9D3-766CACB2081B}"/>
              </a:ext>
            </a:extLst>
          </p:cNvPr>
          <p:cNvSpPr/>
          <p:nvPr/>
        </p:nvSpPr>
        <p:spPr>
          <a:xfrm>
            <a:off x="6239545" y="3971266"/>
            <a:ext cx="343364" cy="400110"/>
          </a:xfrm>
          <a:prstGeom prst="rect">
            <a:avLst/>
          </a:prstGeom>
        </p:spPr>
        <p:txBody>
          <a:bodyPr wrap="none">
            <a:spAutoFit/>
          </a:bodyPr>
          <a:lstStyle/>
          <a:p>
            <a:r>
              <a:rPr lang="en-US" sz="2000" b="1" dirty="0">
                <a:solidFill>
                  <a:srgbClr val="FF0000"/>
                </a:solidFill>
              </a:rPr>
              <a:t>?</a:t>
            </a:r>
          </a:p>
        </p:txBody>
      </p:sp>
      <p:sp>
        <p:nvSpPr>
          <p:cNvPr id="72" name="Rectangle 71">
            <a:extLst>
              <a:ext uri="{FF2B5EF4-FFF2-40B4-BE49-F238E27FC236}">
                <a16:creationId xmlns:a16="http://schemas.microsoft.com/office/drawing/2014/main" id="{2A5E9C15-7F0C-4717-8B36-E63B566F7A23}"/>
              </a:ext>
            </a:extLst>
          </p:cNvPr>
          <p:cNvSpPr/>
          <p:nvPr/>
        </p:nvSpPr>
        <p:spPr>
          <a:xfrm>
            <a:off x="6801451" y="5962879"/>
            <a:ext cx="343364" cy="400110"/>
          </a:xfrm>
          <a:prstGeom prst="rect">
            <a:avLst/>
          </a:prstGeom>
        </p:spPr>
        <p:txBody>
          <a:bodyPr wrap="none">
            <a:spAutoFit/>
          </a:bodyPr>
          <a:lstStyle/>
          <a:p>
            <a:r>
              <a:rPr lang="en-US" sz="2000" b="1" dirty="0">
                <a:solidFill>
                  <a:srgbClr val="FF0000"/>
                </a:solidFill>
              </a:rPr>
              <a:t>?</a:t>
            </a:r>
          </a:p>
        </p:txBody>
      </p:sp>
      <p:sp>
        <p:nvSpPr>
          <p:cNvPr id="73" name="Rectangle 72">
            <a:extLst>
              <a:ext uri="{FF2B5EF4-FFF2-40B4-BE49-F238E27FC236}">
                <a16:creationId xmlns:a16="http://schemas.microsoft.com/office/drawing/2014/main" id="{A520FA89-E9F1-4463-9B8B-5DBF88222DA8}"/>
              </a:ext>
            </a:extLst>
          </p:cNvPr>
          <p:cNvSpPr/>
          <p:nvPr/>
        </p:nvSpPr>
        <p:spPr>
          <a:xfrm>
            <a:off x="6241956" y="5951596"/>
            <a:ext cx="343364" cy="400110"/>
          </a:xfrm>
          <a:prstGeom prst="rect">
            <a:avLst/>
          </a:prstGeom>
        </p:spPr>
        <p:txBody>
          <a:bodyPr wrap="none">
            <a:spAutoFit/>
          </a:bodyPr>
          <a:lstStyle/>
          <a:p>
            <a:r>
              <a:rPr lang="en-US" sz="2000" b="1" dirty="0">
                <a:solidFill>
                  <a:srgbClr val="FF0000"/>
                </a:solidFill>
              </a:rPr>
              <a:t>?</a:t>
            </a:r>
          </a:p>
        </p:txBody>
      </p:sp>
    </p:spTree>
    <p:extLst>
      <p:ext uri="{BB962C8B-B14F-4D97-AF65-F5344CB8AC3E}">
        <p14:creationId xmlns:p14="http://schemas.microsoft.com/office/powerpoint/2010/main" val="2249650674"/>
      </p:ext>
    </p:extLst>
  </p:cSld>
  <p:clrMapOvr>
    <a:masterClrMapping/>
  </p:clrMapOvr>
  <p:transition spd="slow">
    <p:wipe/>
  </p:transition>
</p:sld>
</file>

<file path=ppt/theme/theme1.xml><?xml version="1.0" encoding="utf-8"?>
<a:theme xmlns:a="http://schemas.openxmlformats.org/drawingml/2006/main" name="template_informatika_slide">
  <a:themeElements>
    <a:clrScheme name="IEEE Corporate">
      <a:dk1>
        <a:sysClr val="windowText" lastClr="000000"/>
      </a:dk1>
      <a:lt1>
        <a:sysClr val="window" lastClr="FFFFFF"/>
      </a:lt1>
      <a:dk2>
        <a:srgbClr val="00678F"/>
      </a:dk2>
      <a:lt2>
        <a:srgbClr val="EEECE1"/>
      </a:lt2>
      <a:accent1>
        <a:srgbClr val="0066A1"/>
      </a:accent1>
      <a:accent2>
        <a:srgbClr val="E37222"/>
      </a:accent2>
      <a:accent3>
        <a:srgbClr val="71953D"/>
      </a:accent3>
      <a:accent4>
        <a:srgbClr val="6B1F7C"/>
      </a:accent4>
      <a:accent5>
        <a:srgbClr val="009FDB"/>
      </a:accent5>
      <a:accent6>
        <a:srgbClr val="810031"/>
      </a:accent6>
      <a:hlink>
        <a:srgbClr val="0066A1"/>
      </a:hlink>
      <a:folHlink>
        <a:srgbClr val="541868"/>
      </a:folHlink>
    </a:clrScheme>
    <a:fontScheme name="Office">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ln>
          <a:noFill/>
        </a:ln>
      </a:spPr>
      <a:bodyPr/>
      <a:lstStyle>
        <a:defPPr>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ieee_presentation_template.pot</Template>
  <TotalTime>3949</TotalTime>
  <Words>2738</Words>
  <Application>Microsoft Office PowerPoint</Application>
  <PresentationFormat>Widescreen</PresentationFormat>
  <Paragraphs>774</Paragraphs>
  <Slides>77</Slides>
  <Notes>30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77</vt:i4>
      </vt:variant>
    </vt:vector>
  </HeadingPairs>
  <TitlesOfParts>
    <vt:vector size="88" baseType="lpstr">
      <vt:lpstr>Arial</vt:lpstr>
      <vt:lpstr>ArialMT</vt:lpstr>
      <vt:lpstr>Brush Script Std</vt:lpstr>
      <vt:lpstr>Calibri</vt:lpstr>
      <vt:lpstr>Cambria Math</vt:lpstr>
      <vt:lpstr>Lucida Console</vt:lpstr>
      <vt:lpstr>Lucida Grande</vt:lpstr>
      <vt:lpstr>Product Sans</vt:lpstr>
      <vt:lpstr>Verdana</vt:lpstr>
      <vt:lpstr>Wingdings</vt:lpstr>
      <vt:lpstr>template_informatika_slide</vt:lpstr>
      <vt:lpstr>Computer Vision</vt:lpstr>
      <vt:lpstr>Agenda</vt:lpstr>
      <vt:lpstr>Problems in Neural Network</vt:lpstr>
      <vt:lpstr>Review Layer Number and Size</vt:lpstr>
      <vt:lpstr>Black Box Magic</vt:lpstr>
      <vt:lpstr>Black Box Magic</vt:lpstr>
      <vt:lpstr>Black Box Magic</vt:lpstr>
      <vt:lpstr>Black Box Magic</vt:lpstr>
      <vt:lpstr>Black Box Magic</vt:lpstr>
      <vt:lpstr>Data Availability </vt:lpstr>
      <vt:lpstr>Computational Power</vt:lpstr>
      <vt:lpstr>Back Propagation Problem</vt:lpstr>
      <vt:lpstr>Vanishing Gradient Problem </vt:lpstr>
      <vt:lpstr>Vanishing Gradient Problem </vt:lpstr>
      <vt:lpstr>Serious Problem in Deep Networks</vt:lpstr>
      <vt:lpstr>Deep Learning Arrival</vt:lpstr>
      <vt:lpstr>Layer-wise PreTraining</vt:lpstr>
      <vt:lpstr>Layer-wise PreTraining</vt:lpstr>
      <vt:lpstr>Deep Belief Network</vt:lpstr>
      <vt:lpstr>Deep Belief Network</vt:lpstr>
      <vt:lpstr>Dawn of ConvNet</vt:lpstr>
      <vt:lpstr>PowerPoint Presentation</vt:lpstr>
      <vt:lpstr>Machine Learning</vt:lpstr>
      <vt:lpstr>Convolutional Neural Network</vt:lpstr>
      <vt:lpstr>Layers in Convolutional Neural Network</vt:lpstr>
      <vt:lpstr>PowerPoint Presentation</vt:lpstr>
      <vt:lpstr>PowerPoint Presentation</vt:lpstr>
      <vt:lpstr>Regular NN and Convolutional NN</vt:lpstr>
      <vt:lpstr>Fully Connected Layer</vt:lpstr>
      <vt:lpstr>Fully Connected Layer</vt:lpstr>
      <vt:lpstr>Fully Connected Layer</vt:lpstr>
      <vt:lpstr>Convolution Layer</vt:lpstr>
      <vt:lpstr>Convolution Layer</vt:lpstr>
      <vt:lpstr>Convolution Layer</vt:lpstr>
      <vt:lpstr>Convolution Layer</vt:lpstr>
      <vt:lpstr>Illustration</vt:lpstr>
      <vt:lpstr>Convolution Layer</vt:lpstr>
      <vt:lpstr>Convolution Layer</vt:lpstr>
      <vt:lpstr>Convolution Layer</vt:lpstr>
      <vt:lpstr>Convolution Layer</vt:lpstr>
      <vt:lpstr>Convolution Layer</vt:lpstr>
      <vt:lpstr>Convolution Layer</vt:lpstr>
      <vt:lpstr>Convolution Layer</vt:lpstr>
      <vt:lpstr>Convolution Layer</vt:lpstr>
      <vt:lpstr>PowerPoint Presentation</vt:lpstr>
      <vt:lpstr>PowerPoint Presentation</vt:lpstr>
      <vt:lpstr>Local Connectivity Pattern</vt:lpstr>
      <vt:lpstr>Fully Connected Neural Net</vt:lpstr>
      <vt:lpstr>Locally Connected Neural Net</vt:lpstr>
      <vt:lpstr>Convolutional Neural Net</vt:lpstr>
      <vt:lpstr>Transforming Multilayer Perceptron to        Convolutional Neural Network</vt:lpstr>
      <vt:lpstr>Local Receptive Field (Sparse Connectivity)</vt:lpstr>
      <vt:lpstr>Shared Weight</vt:lpstr>
      <vt:lpstr>Different ways of observing each part</vt:lpstr>
      <vt:lpstr>Different ways of observing each part</vt:lpstr>
      <vt:lpstr>PowerPoint Presentation</vt:lpstr>
      <vt:lpstr>Pooling - Motivation</vt:lpstr>
      <vt:lpstr>Pooling - Motivation</vt:lpstr>
      <vt:lpstr>Pooling Layer</vt:lpstr>
      <vt:lpstr>Pooling Layer</vt:lpstr>
      <vt:lpstr>Conv vs Pool</vt:lpstr>
      <vt:lpstr>Max and Average Pooling</vt:lpstr>
      <vt:lpstr>PowerPoint Presentation</vt:lpstr>
      <vt:lpstr>Today : CNN are everywhere</vt:lpstr>
      <vt:lpstr>Today : CNN are everywhere</vt:lpstr>
      <vt:lpstr>Today : CNN are everywhere</vt:lpstr>
      <vt:lpstr>Today : CNN are everywhere</vt:lpstr>
      <vt:lpstr>Today : CNN are everywhere</vt:lpstr>
      <vt:lpstr>Today : CNN are everywhere</vt:lpstr>
      <vt:lpstr>Today : CNN are everywhere</vt:lpstr>
      <vt:lpstr>Today : CNN are everywhere</vt:lpstr>
      <vt:lpstr>Today : CNN  are everywhere</vt:lpstr>
      <vt:lpstr>PowerPoint Presentation</vt:lpstr>
      <vt:lpstr>Question?</vt:lpstr>
      <vt:lpstr>Next Agenda</vt:lpstr>
      <vt:lpstr>References</vt:lpstr>
      <vt:lpstr>PowerPoint Presentation</vt:lpstr>
    </vt:vector>
  </TitlesOfParts>
  <Company>IEEE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Anditya Arifianto</dc:creator>
  <cp:lastModifiedBy>ANDITYAARIFIANTO</cp:lastModifiedBy>
  <cp:revision>514</cp:revision>
  <dcterms:created xsi:type="dcterms:W3CDTF">2012-11-14T18:53:32Z</dcterms:created>
  <dcterms:modified xsi:type="dcterms:W3CDTF">2020-09-17T22:21:37Z</dcterms:modified>
</cp:coreProperties>
</file>